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Outfit Extra Bold"/>
      <p:regular r:id="rId17"/>
    </p:embeddedFont>
    <p:embeddedFont>
      <p:font typeface="Arimo"/>
      <p:regular r:id="rId18"/>
    </p:embeddedFont>
    <p:embeddedFont>
      <p:font typeface="Arimo"/>
      <p:regular r:id="rId19"/>
    </p:embeddedFont>
    <p:embeddedFont>
      <p:font typeface="Arimo"/>
      <p:regular r:id="rId20"/>
    </p:embeddedFont>
    <p:embeddedFont>
      <p:font typeface="Arimo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5574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JAMIYAT, MADANIYAT VA TILDA ERKAK-AYOL ZIDDIYATI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2224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Ushbu taqdimot jamiyat, madaniyat va tilda erkak va ayol o'rtasidagi ziddiyatni ko'rib chiqadi. Gender rollarining tarixiy evolyutsiyasi, madaniyatdagi obrazi, tildagi stereotiplari va ijtimoiy tengsizlik kabi masalalar muhokama qilinadi.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8917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Keyingi qadamlar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038112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Ushbu mavzuni o'rganishni davom eting. Gender tengligi bo'yicha tashkilotlarga qo'shiling. O'z jamiyatingizda o'zgarishlar qilish uchun harakat qiling.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338197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Gender tengligiga erishish uchun barchamiz birgalikda harakat qilishimiz kerak. Kelajak avlod uchun adolatli dunyo yarataylik.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1118711" y="4362926"/>
            <a:ext cx="30480" cy="2877503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7" name="Shape 4"/>
          <p:cNvSpPr/>
          <p:nvPr/>
        </p:nvSpPr>
        <p:spPr>
          <a:xfrm>
            <a:off x="1358622" y="4857988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8" name="Shape 5"/>
          <p:cNvSpPr/>
          <p:nvPr/>
        </p:nvSpPr>
        <p:spPr>
          <a:xfrm>
            <a:off x="878800" y="461807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67514" y="4703088"/>
            <a:ext cx="13275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2381488" y="4589740"/>
            <a:ext cx="32290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O'rganishni davom eting</a:t>
            </a:r>
            <a:endParaRPr lang="en-US" sz="2200" dirty="0"/>
          </a:p>
        </p:txBody>
      </p:sp>
      <p:sp>
        <p:nvSpPr>
          <p:cNvPr id="11" name="Shape 8"/>
          <p:cNvSpPr/>
          <p:nvPr/>
        </p:nvSpPr>
        <p:spPr>
          <a:xfrm>
            <a:off x="1358622" y="5892760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12" name="Shape 9"/>
          <p:cNvSpPr/>
          <p:nvPr/>
        </p:nvSpPr>
        <p:spPr>
          <a:xfrm>
            <a:off x="878800" y="565284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035963" y="5737860"/>
            <a:ext cx="19597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2381488" y="5624513"/>
            <a:ext cx="32188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Tashkilotlarga qo'shiling</a:t>
            </a:r>
            <a:endParaRPr lang="en-US" sz="2200" dirty="0"/>
          </a:p>
        </p:txBody>
      </p:sp>
      <p:sp>
        <p:nvSpPr>
          <p:cNvPr id="15" name="Shape 12"/>
          <p:cNvSpPr/>
          <p:nvPr/>
        </p:nvSpPr>
        <p:spPr>
          <a:xfrm>
            <a:off x="1358622" y="6927533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16" name="Shape 13"/>
          <p:cNvSpPr/>
          <p:nvPr/>
        </p:nvSpPr>
        <p:spPr>
          <a:xfrm>
            <a:off x="878800" y="668762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37153" y="6772632"/>
            <a:ext cx="193596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381488" y="66592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Harakat qiling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01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9698" y="528995"/>
            <a:ext cx="7797403" cy="1202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Gender rollarining tarixiy evolyutsiyasi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159698" y="2020014"/>
            <a:ext cx="7797403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Gender rollari tarix davomida o'zgarib kelgan. Qadimgi jamiyatlarda ayollar uy xo'jaligi va bolalar tarbiyasi bilan shug'ullangan. Erkaklar esa ovchilik, dehqonchilik va urush bilan mashg'ul bo'lgan.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6159698" y="3159681"/>
            <a:ext cx="7797403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Industrializatsiya davrida gender rollari yanada qat'iylashdi. Ayollar uyda qolishga majbur bo'ldi. Erkaklar esa fabrikalarda ishladi.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6436757" y="3991570"/>
            <a:ext cx="22860" cy="3709630"/>
          </a:xfrm>
          <a:prstGeom prst="roundRect">
            <a:avLst>
              <a:gd name="adj" fmla="val 353490"/>
            </a:avLst>
          </a:prstGeom>
          <a:solidFill>
            <a:srgbClr val="BDB8DF"/>
          </a:solidFill>
          <a:ln/>
        </p:spPr>
      </p:sp>
      <p:sp>
        <p:nvSpPr>
          <p:cNvPr id="7" name="Shape 4"/>
          <p:cNvSpPr/>
          <p:nvPr/>
        </p:nvSpPr>
        <p:spPr>
          <a:xfrm>
            <a:off x="6641723" y="4412813"/>
            <a:ext cx="673298" cy="22860"/>
          </a:xfrm>
          <a:prstGeom prst="roundRect">
            <a:avLst>
              <a:gd name="adj" fmla="val 353490"/>
            </a:avLst>
          </a:prstGeom>
          <a:solidFill>
            <a:srgbClr val="BDB8DF"/>
          </a:solidFill>
          <a:ln/>
        </p:spPr>
      </p:sp>
      <p:sp>
        <p:nvSpPr>
          <p:cNvPr id="8" name="Shape 5"/>
          <p:cNvSpPr/>
          <p:nvPr/>
        </p:nvSpPr>
        <p:spPr>
          <a:xfrm>
            <a:off x="6231791" y="4207907"/>
            <a:ext cx="432792" cy="432792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391930" y="4279940"/>
            <a:ext cx="112514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7506295" y="4183856"/>
            <a:ext cx="2404943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Qadimgi jamiyatlar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7506295" y="4599861"/>
            <a:ext cx="6450806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Uy xo'jaligi va bolalar tarbiyasi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641723" y="5713452"/>
            <a:ext cx="673298" cy="22860"/>
          </a:xfrm>
          <a:prstGeom prst="roundRect">
            <a:avLst>
              <a:gd name="adj" fmla="val 353490"/>
            </a:avLst>
          </a:prstGeom>
          <a:solidFill>
            <a:srgbClr val="BDB8DF"/>
          </a:solidFill>
          <a:ln/>
        </p:spPr>
      </p:sp>
      <p:sp>
        <p:nvSpPr>
          <p:cNvPr id="13" name="Shape 10"/>
          <p:cNvSpPr/>
          <p:nvPr/>
        </p:nvSpPr>
        <p:spPr>
          <a:xfrm>
            <a:off x="6231791" y="5508546"/>
            <a:ext cx="432792" cy="432792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65022" y="5580578"/>
            <a:ext cx="166211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250" dirty="0"/>
          </a:p>
        </p:txBody>
      </p:sp>
      <p:sp>
        <p:nvSpPr>
          <p:cNvPr id="15" name="Text 12"/>
          <p:cNvSpPr/>
          <p:nvPr/>
        </p:nvSpPr>
        <p:spPr>
          <a:xfrm>
            <a:off x="7506295" y="5484495"/>
            <a:ext cx="2404943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Industrializatsiya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7506295" y="5900499"/>
            <a:ext cx="6450806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Erkaklar fabrikalarda ishladi</a:t>
            </a:r>
            <a:endParaRPr lang="en-US" sz="1500" dirty="0"/>
          </a:p>
        </p:txBody>
      </p:sp>
      <p:sp>
        <p:nvSpPr>
          <p:cNvPr id="17" name="Shape 14"/>
          <p:cNvSpPr/>
          <p:nvPr/>
        </p:nvSpPr>
        <p:spPr>
          <a:xfrm>
            <a:off x="6641723" y="7014091"/>
            <a:ext cx="673298" cy="22860"/>
          </a:xfrm>
          <a:prstGeom prst="roundRect">
            <a:avLst>
              <a:gd name="adj" fmla="val 353490"/>
            </a:avLst>
          </a:prstGeom>
          <a:solidFill>
            <a:srgbClr val="BDB8DF"/>
          </a:solidFill>
          <a:ln/>
        </p:spPr>
      </p:sp>
      <p:sp>
        <p:nvSpPr>
          <p:cNvPr id="18" name="Shape 15"/>
          <p:cNvSpPr/>
          <p:nvPr/>
        </p:nvSpPr>
        <p:spPr>
          <a:xfrm>
            <a:off x="6231791" y="6809184"/>
            <a:ext cx="432792" cy="432792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6366093" y="6881217"/>
            <a:ext cx="164187" cy="288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250" dirty="0"/>
          </a:p>
        </p:txBody>
      </p:sp>
      <p:sp>
        <p:nvSpPr>
          <p:cNvPr id="20" name="Text 17"/>
          <p:cNvSpPr/>
          <p:nvPr/>
        </p:nvSpPr>
        <p:spPr>
          <a:xfrm>
            <a:off x="7506295" y="6785134"/>
            <a:ext cx="2404943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Hozirgi davr</a:t>
            </a:r>
            <a:endParaRPr lang="en-US" sz="1850" dirty="0"/>
          </a:p>
        </p:txBody>
      </p:sp>
      <p:sp>
        <p:nvSpPr>
          <p:cNvPr id="21" name="Text 18"/>
          <p:cNvSpPr/>
          <p:nvPr/>
        </p:nvSpPr>
        <p:spPr>
          <a:xfrm>
            <a:off x="7506295" y="7201138"/>
            <a:ext cx="6450806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Gender rollari o'zgarib bormoqda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65114"/>
            <a:ext cx="89689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Madaniyatda erkak va ayol obrazi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2752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Madaniyat erkak va ayol obrazini shakllantirishda muhim rol o'ynaydi. Ko'pgina madaniyatlarda erkaklar kuchli va mustaqil, ayollar esa zaif va itoatkor qilib tasvirlanadi.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00847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Ommaviy axborot vositalari ham gender stereotiplarini mustahkamlaydi. Filmlarda, televideniyeda va reklama roliklarida ayollar ko'pincha jozibali va himoyasiz qilib ko'rsatiladi.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2162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Erkaklar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79739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Kuchli va mustaqil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52162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Ayollar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579739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Jozibali va himoyasiz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24533"/>
            <a:ext cx="72737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Tildagi gender stereotiplari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07347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Til gender stereotiplarini aks ettirishi mumkin. Masalan, "ishbilarmon" so'zi ko'pincha erkakni nazarda tutadi, "uy bekasi" esa ayolni. Gender nuqtai nazaridan neytral so'zlardan foydalanish muhim.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3417332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Tilda erkak va ayolga nisbatan qo'llaniladigan so'zlar ham farq qilishi mumkin. Erkaklarga ko'proq "kuchli", "aqlli" kabi sifatlar qo'llanilsa, ayollarga "chiroyli", "mehribon" kabi sifatlar qo'llaniladi.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501634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82504" y="5101352"/>
            <a:ext cx="13275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530906" y="50163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Neytral so'zlar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30906" y="550676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Gender nuqtai nazaridan neytral so'zlardan foydalanish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635162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50952" y="6436638"/>
            <a:ext cx="19597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1530906" y="63516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Sifatlar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530906" y="684204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Erkak va ayolga nisbatan qo'llaniladigan sifatlar farqi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3228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Ijtimoiy tengsizlik va uning oqibatlari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89000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Gender tengsizligi ijtimoiy, iqtisodiy va siyosiy sohalarda namoyon bo'ladi. Ayollar ko'pincha pastroq maosh oladi va rahbarlik lavozimlarida kamroq uchraydi. Gender tengsizligi zo'ravonlikka ham olib kelishi mumkin.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23386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Ijtimoiy tengsizlik ayollarning ta'lim olish imkoniyatlarini cheklaydi, sog'lig'iga salbiy ta'sir ko'rsatadi va siyosiy hayotda ishtirok etishiga to'sqinlik qiladi.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5577721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93790" y="6371511"/>
            <a:ext cx="22919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Pastroq maosh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904" y="5577721"/>
            <a:ext cx="566976" cy="56697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425904" y="6371511"/>
            <a:ext cx="22920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Rahbarlik lavozimlarida kamroq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138" y="557772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8138" y="6371511"/>
            <a:ext cx="22919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Zo'ravonlikka olib kelishi mumkin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95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6966" y="566142"/>
            <a:ext cx="5866209" cy="643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Ta'lim va gender tengligi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6206966" y="1518523"/>
            <a:ext cx="7702868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Ta'lim gender tengligini ta'minlashda muhim rol o'ynaydi. Qizlar va o'g'il bolalar uchun teng ta'lim imkoniyatlarini yaratish lozim. Ta'lim dasturlari gender stereotiplariga qarshi kurashishi kerak.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206966" y="2738080"/>
            <a:ext cx="7702868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Ta'lim ayollarga o'z huquqlarini bilishga, mustaqil bo'lishga va jamiyatga hissa qo'shishga yordam beradi. Gender tengligiga erishish uchun ta'lim tizimini isloh qilish zarur.</a:t>
            </a:r>
            <a:endParaRPr lang="en-US" sz="16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966" y="3957638"/>
            <a:ext cx="1029533" cy="123539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45348" y="4163497"/>
            <a:ext cx="2573774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Teng imkoniyatlar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545348" y="4608671"/>
            <a:ext cx="636448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Qizlar va o'g'il bolalar uchun teng ta'lim</a:t>
            </a:r>
            <a:endParaRPr lang="en-US" sz="16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966" y="5193030"/>
            <a:ext cx="1029533" cy="123539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545348" y="5398889"/>
            <a:ext cx="4444484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Gender stereotiplariga qarshi kurash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7545348" y="5844064"/>
            <a:ext cx="636448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Ta'lim dasturlari gender stereotiplariga qarshi kurashishi kerak</a:t>
            </a:r>
            <a:endParaRPr lang="en-US" sz="16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966" y="6428423"/>
            <a:ext cx="1029533" cy="123539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45348" y="6634282"/>
            <a:ext cx="2573774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Mustaqil bo'lish</a:t>
            </a:r>
            <a:endParaRPr lang="en-US" sz="2000" dirty="0"/>
          </a:p>
        </p:txBody>
      </p:sp>
      <p:sp>
        <p:nvSpPr>
          <p:cNvPr id="14" name="Text 8"/>
          <p:cNvSpPr/>
          <p:nvPr/>
        </p:nvSpPr>
        <p:spPr>
          <a:xfrm>
            <a:off x="7545348" y="7079456"/>
            <a:ext cx="636448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Ta'lim ayollarga mustaqil bo'lishga yordam beradi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0925" y="574238"/>
            <a:ext cx="10819448" cy="652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Erkak va ayol munosabatlarining rivojlanishi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30925" y="1644491"/>
            <a:ext cx="13168551" cy="668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Erkak va ayol munosabatlari tarix davomida o'zgarib kelgan. An'anaviy munosabatlarda erkak dominant rol o'ynagan, ayol esa unga itoat etgan. Hozirgi kunda teng huquqli munosabatlar tobora ommalashmoqda.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0925" y="2547580"/>
            <a:ext cx="13168551" cy="668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Erkak va ayol o'rtasidagi munosabatlar o'zaro hurmat, ishonch va qo'llab-quvvatlashga asoslanishi kerak. Gender stereotiplaridan xoli munosabatlar qurish muhim.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2165271" y="5409248"/>
            <a:ext cx="2610445" cy="326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O'zaro hurmat</a:t>
            </a:r>
            <a:endParaRPr lang="en-US" sz="20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3387" y="3450669"/>
            <a:ext cx="4243507" cy="424350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801023" y="5108079"/>
            <a:ext cx="101798" cy="417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250"/>
              </a:lnSpc>
              <a:buNone/>
            </a:pPr>
            <a:r>
              <a:rPr lang="en-US" sz="20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9750147" y="4270058"/>
            <a:ext cx="2610445" cy="326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Ishonch</a:t>
            </a:r>
            <a:endParaRPr lang="en-US" sz="20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387" y="3450669"/>
            <a:ext cx="4243507" cy="424350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192631" y="4224040"/>
            <a:ext cx="150376" cy="417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250"/>
              </a:lnSpc>
              <a:buNone/>
            </a:pPr>
            <a:r>
              <a:rPr lang="en-US" sz="20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050" dirty="0"/>
          </a:p>
        </p:txBody>
      </p:sp>
      <p:sp>
        <p:nvSpPr>
          <p:cNvPr id="11" name="Text 7"/>
          <p:cNvSpPr/>
          <p:nvPr/>
        </p:nvSpPr>
        <p:spPr>
          <a:xfrm>
            <a:off x="9750147" y="6548438"/>
            <a:ext cx="2610445" cy="326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Qo'llab-quvvatlash</a:t>
            </a:r>
            <a:endParaRPr lang="en-US" sz="20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387" y="3450669"/>
            <a:ext cx="4243507" cy="424350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751147" y="6758285"/>
            <a:ext cx="148590" cy="417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250"/>
              </a:lnSpc>
              <a:buNone/>
            </a:pPr>
            <a:r>
              <a:rPr lang="en-US" sz="20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3970"/>
            <a:ext cx="62203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Xulosa: Kelajak sari yo'l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4637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Gender tengsizligini bartaraf etish uchun jamiyat, madaniyat va tilda sezilarli o'zgarishlar qilish lozim. Ta'lim, qonunchilik va ommaviy axborot vositalari orqali gender tengligini targ'ib qilish zarur.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2733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Gender stereotiplariga qarshi kurashish, ayollarning huquqlarini himoya qilish va teng imkoniyatlar yaratish orqali adolatli va barqaror kelajakka erishish mumkin.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4408289"/>
            <a:ext cx="2152055" cy="80795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999071" y="4672608"/>
            <a:ext cx="11060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5357217" y="4635103"/>
            <a:ext cx="21289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Adolatli jamiyat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5187077" y="5229344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381" y="5272921"/>
            <a:ext cx="4304109" cy="80795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972758" y="5450086"/>
            <a:ext cx="16323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33304" y="5499735"/>
            <a:ext cx="23962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Teng imkoniyatlar</a:t>
            </a:r>
            <a:endParaRPr lang="en-US" sz="2200" dirty="0"/>
          </a:p>
        </p:txBody>
      </p:sp>
      <p:sp>
        <p:nvSpPr>
          <p:cNvPr id="12" name="Shape 8"/>
          <p:cNvSpPr/>
          <p:nvPr/>
        </p:nvSpPr>
        <p:spPr>
          <a:xfrm>
            <a:off x="6263164" y="6093976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94" y="6137553"/>
            <a:ext cx="6456164" cy="80795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73592" y="6314718"/>
            <a:ext cx="1613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7509272" y="6364367"/>
            <a:ext cx="20584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Gender tengligi</a:t>
            </a:r>
            <a:endParaRPr lang="en-US"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4121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Qanday qilib yordam berish mumkin?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89893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O'z qarashlaringizni o'zgartiring. Gender tengligini qo'llab-quvvatlang. Boshqalarga gender stereotiplari haqida ma'lumot bering.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387989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Gender zo'ravonligiga qarshi turing. Ayollarning huquqlarini himoya qiling. O'z ovozingizni eshittiring.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4860846"/>
            <a:ext cx="3664863" cy="1177528"/>
          </a:xfrm>
          <a:prstGeom prst="roundRect">
            <a:avLst>
              <a:gd name="adj" fmla="val 809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14624" y="5095280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Qarashlaringizni o'zgartiring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10171867" y="4860846"/>
            <a:ext cx="3664863" cy="1177528"/>
          </a:xfrm>
          <a:prstGeom prst="roundRect">
            <a:avLst>
              <a:gd name="adj" fmla="val 809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406301" y="5095280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Gender tengligini qo'llab-quvvatlang</a:t>
            </a:r>
            <a:endParaRPr lang="en-US" sz="2200" dirty="0"/>
          </a:p>
        </p:txBody>
      </p:sp>
      <p:sp>
        <p:nvSpPr>
          <p:cNvPr id="10" name="Shape 7"/>
          <p:cNvSpPr/>
          <p:nvPr/>
        </p:nvSpPr>
        <p:spPr>
          <a:xfrm>
            <a:off x="6280190" y="6265188"/>
            <a:ext cx="7556421" cy="823198"/>
          </a:xfrm>
          <a:prstGeom prst="roundRect">
            <a:avLst>
              <a:gd name="adj" fmla="val 1157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6499622"/>
            <a:ext cx="35525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Zo'ravonlikka qarshi turing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2025-02-11T10:31:10Z</dcterms:created>
  <dcterms:modified xsi:type="dcterms:W3CDTF">2025-02-11T10:31:10Z</dcterms:modified>
</cp:coreProperties>
</file>