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sldIdLst>
    <p:sldId id="256" r:id="rId2"/>
    <p:sldId id="266" r:id="rId3"/>
    <p:sldId id="263" r:id="rId4"/>
    <p:sldId id="274" r:id="rId5"/>
    <p:sldId id="264" r:id="rId6"/>
    <p:sldId id="275" r:id="rId7"/>
    <p:sldId id="278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71448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  <a:latin typeface="Segoe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5F26-DA64-4D27-9D2D-D1B6044C96BB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E37-A118-41DF-B88C-D135393E62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727" y="2906713"/>
            <a:ext cx="706598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19204" y="4419600"/>
            <a:ext cx="7115196" cy="1143000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04" y="1600200"/>
            <a:ext cx="3528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404" y="1600200"/>
            <a:ext cx="3528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9504" y="1535113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9504" y="2174875"/>
            <a:ext cx="352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7404" y="1535113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7404" y="2174875"/>
            <a:ext cx="352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1318-6ABD-4BDD-BBB0-D5B124F36B42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6ECA-4C16-4208-B374-27591EF54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04" y="1600200"/>
            <a:ext cx="71151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7C208-3932-4B66-B20E-5E08477FAA22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9DF62-EAE9-40B7-923A-DB40C43553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Segoe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Segoe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Segoe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Segoe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-14514"/>
            <a:ext cx="10081120" cy="3744416"/>
          </a:xfrm>
        </p:spPr>
        <p:txBody>
          <a:bodyPr>
            <a:normAutofit/>
          </a:bodyPr>
          <a:lstStyle/>
          <a:p>
            <a:r>
              <a:rPr lang="en-US" sz="6000" b="1" dirty="0" err="1" smtClean="0"/>
              <a:t>Xitoy</a:t>
            </a:r>
            <a:r>
              <a:rPr lang="en-US" sz="6000" b="1" dirty="0" smtClean="0"/>
              <a:t> </a:t>
            </a:r>
            <a:br>
              <a:rPr lang="en-US" sz="6000" b="1" dirty="0" smtClean="0"/>
            </a:br>
            <a:r>
              <a:rPr lang="en-US" sz="6000" b="1" dirty="0" err="1" smtClean="0"/>
              <a:t>lingvomadaniyatida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raqamlar</a:t>
            </a:r>
            <a:endParaRPr lang="ru-RU" sz="60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836712"/>
            <a:ext cx="7704856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ru-RU" dirty="0" err="1" smtClean="0">
                <a:latin typeface="Century" panose="02040604050505020304" pitchFamily="18" charset="0"/>
              </a:rPr>
              <a:t>Xitoy</a:t>
            </a:r>
            <a:r>
              <a:rPr lang="ru-RU" dirty="0" smtClean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madaniyati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bilan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yaqindan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tanishgan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yoki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xitoy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yozuvlari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bilan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aloqa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qilishni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boshlagan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har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bir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kishi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xitoy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hayotining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barcha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sohalari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raqamli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belgilar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bilan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en-US" dirty="0">
                <a:latin typeface="Century" panose="02040604050505020304" pitchFamily="18" charset="0"/>
              </a:rPr>
              <a:t>bog</a:t>
            </a:r>
            <a:r>
              <a:rPr lang="ru-RU" dirty="0">
                <a:latin typeface="Century" panose="02040604050505020304" pitchFamily="18" charset="0"/>
              </a:rPr>
              <a:t>’</a:t>
            </a:r>
            <a:r>
              <a:rPr lang="en-US" dirty="0" err="1">
                <a:latin typeface="Century" panose="02040604050505020304" pitchFamily="18" charset="0"/>
              </a:rPr>
              <a:t>liqligini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biladi</a:t>
            </a:r>
            <a:r>
              <a:rPr lang="ru-RU" dirty="0">
                <a:latin typeface="Century" panose="02040604050505020304" pitchFamily="18" charset="0"/>
              </a:rPr>
              <a:t>.  </a:t>
            </a:r>
            <a:r>
              <a:rPr lang="ru-RU" dirty="0" err="1">
                <a:latin typeface="Century" panose="02040604050505020304" pitchFamily="18" charset="0"/>
              </a:rPr>
              <a:t>Falsafa</a:t>
            </a:r>
            <a:r>
              <a:rPr lang="ru-RU" dirty="0">
                <a:latin typeface="Century" panose="02040604050505020304" pitchFamily="18" charset="0"/>
              </a:rPr>
              <a:t>, </a:t>
            </a:r>
            <a:r>
              <a:rPr lang="ru-RU" dirty="0" err="1">
                <a:latin typeface="Century" panose="02040604050505020304" pitchFamily="18" charset="0"/>
              </a:rPr>
              <a:t>tibbiyot</a:t>
            </a:r>
            <a:r>
              <a:rPr lang="ru-RU" dirty="0">
                <a:latin typeface="Century" panose="02040604050505020304" pitchFamily="18" charset="0"/>
              </a:rPr>
              <a:t>, </a:t>
            </a:r>
            <a:r>
              <a:rPr lang="ru-RU" dirty="0" err="1">
                <a:latin typeface="Century" panose="02040604050505020304" pitchFamily="18" charset="0"/>
              </a:rPr>
              <a:t>musiqa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yoki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me'morchilik</a:t>
            </a:r>
            <a:r>
              <a:rPr lang="ru-RU" dirty="0">
                <a:latin typeface="Century" panose="02040604050505020304" pitchFamily="18" charset="0"/>
              </a:rPr>
              <a:t>  </a:t>
            </a:r>
            <a:r>
              <a:rPr lang="ru-RU" dirty="0" err="1">
                <a:latin typeface="Century" panose="02040604050505020304" pitchFamily="18" charset="0"/>
              </a:rPr>
              <a:t>bo'lsin</a:t>
            </a:r>
            <a:r>
              <a:rPr lang="ru-RU" dirty="0">
                <a:latin typeface="Century" panose="02040604050505020304" pitchFamily="18" charset="0"/>
              </a:rPr>
              <a:t>, </a:t>
            </a:r>
            <a:r>
              <a:rPr lang="ru-RU" dirty="0" err="1">
                <a:latin typeface="Century" panose="02040604050505020304" pitchFamily="18" charset="0"/>
              </a:rPr>
              <a:t>oddiy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xitoylik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sakkizta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raqamli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telefon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raqamini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olishni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orzu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qiladimi</a:t>
            </a:r>
            <a:r>
              <a:rPr lang="ru-RU" dirty="0">
                <a:latin typeface="Century" panose="02040604050505020304" pitchFamily="18" charset="0"/>
              </a:rPr>
              <a:t>, 4 </a:t>
            </a:r>
            <a:r>
              <a:rPr lang="ru-RU" dirty="0" err="1">
                <a:latin typeface="Century" panose="02040604050505020304" pitchFamily="18" charset="0"/>
              </a:rPr>
              <a:t>raqamga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oid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tabu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yoki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shartnomada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raqamlarning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to'g'ri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kombinatsiyasini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tanlash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kabi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fikrlarni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hayolidan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o'tkazadi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albatta</a:t>
            </a:r>
            <a:r>
              <a:rPr lang="ru-RU" dirty="0">
                <a:latin typeface="Century" panose="02040604050505020304" pitchFamily="18" charset="0"/>
              </a:rPr>
              <a:t> 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196752"/>
            <a:ext cx="7776864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</a:t>
            </a:r>
            <a:r>
              <a:rPr lang="en-US" dirty="0" err="1" smtClean="0">
                <a:latin typeface="Century" panose="02040604050505020304" pitchFamily="18" charset="0"/>
              </a:rPr>
              <a:t>Xitoyliklarning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ongida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raqamning</a:t>
            </a:r>
            <a:r>
              <a:rPr lang="en-US" dirty="0" smtClean="0">
                <a:latin typeface="Century" panose="02040604050505020304" pitchFamily="18" charset="0"/>
              </a:rPr>
              <a:t> "</a:t>
            </a:r>
            <a:r>
              <a:rPr lang="en-US" dirty="0" err="1" smtClean="0">
                <a:latin typeface="Century" panose="02040604050505020304" pitchFamily="18" charset="0"/>
              </a:rPr>
              <a:t>omadliligi</a:t>
            </a:r>
            <a:r>
              <a:rPr lang="en-US" dirty="0" smtClean="0">
                <a:latin typeface="Century" panose="02040604050505020304" pitchFamily="18" charset="0"/>
              </a:rPr>
              <a:t>" </a:t>
            </a:r>
            <a:r>
              <a:rPr lang="en-US" dirty="0" err="1" smtClean="0">
                <a:latin typeface="Century" panose="02040604050505020304" pitchFamily="18" charset="0"/>
              </a:rPr>
              <a:t>uning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har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qanday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so'zga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muvofiqligi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bilan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belgilanadi</a:t>
            </a:r>
            <a:r>
              <a:rPr lang="en-US" dirty="0" smtClean="0">
                <a:latin typeface="Century" panose="02040604050505020304" pitchFamily="18" charset="0"/>
              </a:rPr>
              <a:t>.  </a:t>
            </a:r>
            <a:r>
              <a:rPr lang="en-US" dirty="0" err="1" smtClean="0">
                <a:latin typeface="Century" panose="02040604050505020304" pitchFamily="18" charset="0"/>
              </a:rPr>
              <a:t>Masalan</a:t>
            </a:r>
            <a:r>
              <a:rPr lang="en-US" dirty="0" smtClean="0">
                <a:latin typeface="Century" panose="02040604050505020304" pitchFamily="18" charset="0"/>
              </a:rPr>
              <a:t>, 4 </a:t>
            </a:r>
            <a:r>
              <a:rPr lang="en-US" dirty="0" err="1" smtClean="0">
                <a:latin typeface="Century" panose="02040604050505020304" pitchFamily="18" charset="0"/>
              </a:rPr>
              <a:t>raqami</a:t>
            </a:r>
            <a:r>
              <a:rPr lang="en-US" dirty="0" smtClean="0">
                <a:latin typeface="Century" panose="02040604050505020304" pitchFamily="18" charset="0"/>
              </a:rPr>
              <a:t> "</a:t>
            </a:r>
            <a:r>
              <a:rPr lang="en-US" dirty="0" err="1" smtClean="0">
                <a:latin typeface="Century" panose="02040604050505020304" pitchFamily="18" charset="0"/>
              </a:rPr>
              <a:t>o'lmoq</a:t>
            </a:r>
            <a:r>
              <a:rPr lang="en-US" dirty="0" smtClean="0">
                <a:latin typeface="Century" panose="02040604050505020304" pitchFamily="18" charset="0"/>
              </a:rPr>
              <a:t>" </a:t>
            </a:r>
            <a:r>
              <a:rPr lang="en-US" dirty="0" err="1" smtClean="0">
                <a:latin typeface="Century" panose="02040604050505020304" pitchFamily="18" charset="0"/>
              </a:rPr>
              <a:t>so'ziga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o'xshaydi</a:t>
            </a:r>
            <a:r>
              <a:rPr lang="en-US" dirty="0" smtClean="0">
                <a:latin typeface="Century" panose="02040604050505020304" pitchFamily="18" charset="0"/>
              </a:rPr>
              <a:t> (</a:t>
            </a:r>
            <a:r>
              <a:rPr lang="en-US" dirty="0" err="1" smtClean="0">
                <a:latin typeface="Century" panose="02040604050505020304" pitchFamily="18" charset="0"/>
              </a:rPr>
              <a:t>ohangni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hisobga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olmaganda</a:t>
            </a:r>
            <a:r>
              <a:rPr lang="en-US" dirty="0" smtClean="0">
                <a:latin typeface="Century" panose="02040604050505020304" pitchFamily="18" charset="0"/>
              </a:rPr>
              <a:t>), </a:t>
            </a:r>
            <a:r>
              <a:rPr lang="en-US" dirty="0" err="1" smtClean="0">
                <a:latin typeface="Century" panose="02040604050505020304" pitchFamily="18" charset="0"/>
              </a:rPr>
              <a:t>bu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Uzoq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Sharqda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muammoni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keltirib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chiqardi</a:t>
            </a:r>
            <a:r>
              <a:rPr lang="en-US" dirty="0" smtClean="0">
                <a:latin typeface="Century" panose="02040604050505020304" pitchFamily="18" charset="0"/>
              </a:rPr>
              <a:t>, </a:t>
            </a:r>
            <a:r>
              <a:rPr lang="en-US" dirty="0" err="1" smtClean="0">
                <a:latin typeface="Century" panose="02040604050505020304" pitchFamily="18" charset="0"/>
              </a:rPr>
              <a:t>boshqa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xalqlarda</a:t>
            </a:r>
            <a:r>
              <a:rPr lang="en-US" dirty="0" smtClean="0">
                <a:latin typeface="Century" panose="02040604050505020304" pitchFamily="18" charset="0"/>
              </a:rPr>
              <a:t> 13 </a:t>
            </a:r>
            <a:r>
              <a:rPr lang="en-US" dirty="0" err="1" smtClean="0">
                <a:latin typeface="Century" panose="02040604050505020304" pitchFamily="18" charset="0"/>
              </a:rPr>
              <a:t>raqamidan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qo'rqishiga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o'xshaydi</a:t>
            </a:r>
            <a:r>
              <a:rPr lang="en-US" dirty="0" smtClean="0">
                <a:latin typeface="Century" panose="02040604050505020304" pitchFamily="18" charset="0"/>
              </a:rPr>
              <a:t>. </a:t>
            </a:r>
            <a:r>
              <a:rPr lang="en-US" dirty="0" err="1" smtClean="0">
                <a:latin typeface="Century" panose="02040604050505020304" pitchFamily="18" charset="0"/>
              </a:rPr>
              <a:t>Masalan</a:t>
            </a:r>
            <a:r>
              <a:rPr lang="en-US" dirty="0" smtClean="0">
                <a:latin typeface="Century" panose="02040604050505020304" pitchFamily="18" charset="0"/>
              </a:rPr>
              <a:t>, </a:t>
            </a:r>
            <a:r>
              <a:rPr lang="en-US" dirty="0" err="1" smtClean="0">
                <a:latin typeface="Century" panose="02040604050505020304" pitchFamily="18" charset="0"/>
              </a:rPr>
              <a:t>ko'plab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mehmonxonalar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va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shifoxonalarda</a:t>
            </a:r>
            <a:r>
              <a:rPr lang="en-US" dirty="0" smtClean="0">
                <a:latin typeface="Century" panose="02040604050505020304" pitchFamily="18" charset="0"/>
              </a:rPr>
              <a:t> 4 </a:t>
            </a:r>
            <a:r>
              <a:rPr lang="en-US" dirty="0" err="1" smtClean="0">
                <a:latin typeface="Century" panose="02040604050505020304" pitchFamily="18" charset="0"/>
              </a:rPr>
              <a:t>raqami</a:t>
            </a:r>
            <a:r>
              <a:rPr lang="en-US" dirty="0" smtClean="0">
                <a:latin typeface="Century" panose="02040604050505020304" pitchFamily="18" charset="0"/>
              </a:rPr>
              <a:t>, </a:t>
            </a:r>
            <a:r>
              <a:rPr lang="en-US" dirty="0" err="1" smtClean="0">
                <a:latin typeface="Century" panose="02040604050505020304" pitchFamily="18" charset="0"/>
              </a:rPr>
              <a:t>ba'zan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hatto</a:t>
            </a:r>
            <a:r>
              <a:rPr lang="en-US" dirty="0" smtClean="0">
                <a:latin typeface="Century" panose="02040604050505020304" pitchFamily="18" charset="0"/>
              </a:rPr>
              <a:t> 4 </a:t>
            </a:r>
            <a:r>
              <a:rPr lang="en-US" dirty="0" err="1" smtClean="0">
                <a:latin typeface="Century" panose="02040604050505020304" pitchFamily="18" charset="0"/>
              </a:rPr>
              <a:t>qavat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bo'lgan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raqamni</a:t>
            </a:r>
            <a:r>
              <a:rPr lang="en-US" dirty="0" smtClean="0">
                <a:latin typeface="Century" panose="02040604050505020304" pitchFamily="18" charset="0"/>
              </a:rPr>
              <a:t> ham </a:t>
            </a:r>
            <a:r>
              <a:rPr lang="en-US" dirty="0" err="1" smtClean="0">
                <a:latin typeface="Century" panose="02040604050505020304" pitchFamily="18" charset="0"/>
              </a:rPr>
              <a:t>topa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olmaysiz</a:t>
            </a:r>
            <a:r>
              <a:rPr lang="en-US" dirty="0" smtClean="0">
                <a:latin typeface="Century" panose="02040604050505020304" pitchFamily="18" charset="0"/>
              </a:rPr>
              <a:t>.</a:t>
            </a:r>
            <a:endParaRPr lang="ru-RU" dirty="0" smtClean="0">
              <a:latin typeface="Century" panose="02040604050505020304" pitchFamily="18" charset="0"/>
            </a:endParaRPr>
          </a:p>
          <a:p>
            <a:endParaRPr lang="ru-RU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7848872" cy="521744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Xitoydagi</a:t>
            </a:r>
            <a:r>
              <a:rPr lang="en-US" dirty="0">
                <a:latin typeface="Century" panose="02040604050505020304" pitchFamily="18" charset="0"/>
              </a:rPr>
              <a:t> "</a:t>
            </a:r>
            <a:r>
              <a:rPr lang="en-US" dirty="0" err="1">
                <a:latin typeface="Century" panose="02040604050505020304" pitchFamily="18" charset="0"/>
              </a:rPr>
              <a:t>omadli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raqamlar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orasida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palma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boylik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farovonlikning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ramzi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bo'lgan</a:t>
            </a:r>
            <a:r>
              <a:rPr lang="en-US" dirty="0">
                <a:latin typeface="Century" panose="02040604050505020304" pitchFamily="18" charset="0"/>
              </a:rPr>
              <a:t> 8 </a:t>
            </a:r>
            <a:r>
              <a:rPr lang="en-US" dirty="0" err="1">
                <a:latin typeface="Century" panose="02040604050505020304" pitchFamily="18" charset="0"/>
              </a:rPr>
              <a:t>raqami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smtClean="0">
                <a:latin typeface="Century" panose="02040604050505020304" pitchFamily="18" charset="0"/>
              </a:rPr>
              <a:t>tan </a:t>
            </a:r>
            <a:r>
              <a:rPr lang="en-US" dirty="0" err="1" smtClean="0">
                <a:latin typeface="Century" panose="02040604050505020304" pitchFamily="18" charset="0"/>
              </a:rPr>
              <a:t>olingan</a:t>
            </a:r>
            <a:r>
              <a:rPr lang="en-US" dirty="0" smtClean="0">
                <a:latin typeface="Century" panose="02040604050505020304" pitchFamily="18" charset="0"/>
              </a:rPr>
              <a:t>.  </a:t>
            </a:r>
            <a:r>
              <a:rPr lang="en-US" dirty="0" err="1">
                <a:latin typeface="Century" panose="02040604050505020304" pitchFamily="18" charset="0"/>
              </a:rPr>
              <a:t>Haqiqat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shundaki</a:t>
            </a:r>
            <a:r>
              <a:rPr lang="en-US" dirty="0">
                <a:latin typeface="Century" panose="02040604050505020304" pitchFamily="18" charset="0"/>
              </a:rPr>
              <a:t>, 8 </a:t>
            </a:r>
            <a:r>
              <a:rPr lang="en-US" dirty="0" err="1">
                <a:latin typeface="Century" panose="02040604050505020304" pitchFamily="18" charset="0"/>
              </a:rPr>
              <a:t>raqamining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talaffuzi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yuqoridagi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so’zlarning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talaffuziga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o'xshashdir</a:t>
            </a:r>
            <a:r>
              <a:rPr lang="en-US" dirty="0">
                <a:latin typeface="Century" panose="02040604050505020304" pitchFamily="18" charset="0"/>
              </a:rPr>
              <a:t>.</a:t>
            </a:r>
            <a:r>
              <a:rPr lang="en-US" dirty="0" smtClean="0">
                <a:latin typeface="Century" panose="02040604050505020304" pitchFamily="18" charset="0"/>
              </a:rPr>
              <a:t> “</a:t>
            </a:r>
            <a:r>
              <a:rPr lang="en-US" dirty="0" err="1" smtClean="0">
                <a:latin typeface="Century" panose="02040604050505020304" pitchFamily="18" charset="0"/>
              </a:rPr>
              <a:t>Boylik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so'zi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birgalikda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smtClean="0">
                <a:latin typeface="Century" panose="02040604050505020304" pitchFamily="18" charset="0"/>
              </a:rPr>
              <a:t>"</a:t>
            </a:r>
            <a:r>
              <a:rPr lang="en-US" dirty="0">
                <a:latin typeface="Century" panose="02040604050505020304" pitchFamily="18" charset="0"/>
              </a:rPr>
              <a:t>boyish" </a:t>
            </a:r>
            <a:r>
              <a:rPr lang="en-US" dirty="0" err="1">
                <a:latin typeface="Century" panose="02040604050505020304" pitchFamily="18" charset="0"/>
              </a:rPr>
              <a:t>degan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ma'noni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anglatadi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r>
              <a:rPr lang="en-US" dirty="0" err="1">
                <a:latin typeface="Century" panose="02040604050505020304" pitchFamily="18" charset="0"/>
              </a:rPr>
              <a:t>Ushbu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raqam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shunchalik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mashhurki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hatto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rasmiy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holatlardada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>
                <a:latin typeface="Century" panose="02040604050505020304" pitchFamily="18" charset="0"/>
              </a:rPr>
              <a:t>ham </a:t>
            </a:r>
            <a:r>
              <a:rPr lang="en-US" dirty="0" err="1">
                <a:latin typeface="Century" panose="02040604050505020304" pitchFamily="18" charset="0"/>
              </a:rPr>
              <a:t>uni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e'tiborsiz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qoldirmaydi</a:t>
            </a:r>
            <a:r>
              <a:rPr lang="en-US" dirty="0">
                <a:latin typeface="Century" panose="02040604050505020304" pitchFamily="18" charset="0"/>
              </a:rPr>
              <a:t>. </a:t>
            </a:r>
            <a:r>
              <a:rPr lang="en-US" dirty="0" smtClean="0">
                <a:latin typeface="Century" panose="02040604050505020304" pitchFamily="18" charset="0"/>
              </a:rPr>
              <a:t>Pekin </a:t>
            </a:r>
            <a:r>
              <a:rPr lang="en-US" dirty="0" err="1">
                <a:latin typeface="Century" panose="02040604050505020304" pitchFamily="18" charset="0"/>
              </a:rPr>
              <a:t>Olimpiadasining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ochilish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marosimi</a:t>
            </a:r>
            <a:r>
              <a:rPr lang="en-US" dirty="0">
                <a:latin typeface="Century" panose="02040604050505020304" pitchFamily="18" charset="0"/>
              </a:rPr>
              <a:t> 08.08.08, </a:t>
            </a:r>
            <a:r>
              <a:rPr lang="en-US" dirty="0" err="1">
                <a:latin typeface="Century" panose="02040604050505020304" pitchFamily="18" charset="0"/>
              </a:rPr>
              <a:t>soat</a:t>
            </a:r>
            <a:r>
              <a:rPr lang="en-US" dirty="0">
                <a:latin typeface="Century" panose="02040604050505020304" pitchFamily="18" charset="0"/>
              </a:rPr>
              <a:t> 20.00 8 </a:t>
            </a:r>
            <a:r>
              <a:rPr lang="en-US" dirty="0" err="1">
                <a:latin typeface="Century" panose="02040604050505020304" pitchFamily="18" charset="0"/>
              </a:rPr>
              <a:t>daqiqa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8 </a:t>
            </a:r>
            <a:r>
              <a:rPr lang="en-US" dirty="0" err="1">
                <a:latin typeface="Century" panose="02040604050505020304" pitchFamily="18" charset="0"/>
              </a:rPr>
              <a:t>soniyada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bo'lib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o'tgan</a:t>
            </a:r>
            <a:r>
              <a:rPr lang="en-US" dirty="0" smtClean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196752"/>
            <a:ext cx="7704856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latin typeface="Century" panose="02040604050505020304" pitchFamily="18" charset="0"/>
              </a:rPr>
              <a:t>Yana </a:t>
            </a:r>
            <a:r>
              <a:rPr lang="en-US" dirty="0" err="1">
                <a:latin typeface="Century" panose="02040604050505020304" pitchFamily="18" charset="0"/>
              </a:rPr>
              <a:t>bir</a:t>
            </a:r>
            <a:r>
              <a:rPr lang="en-US" dirty="0">
                <a:latin typeface="Century" panose="02040604050505020304" pitchFamily="18" charset="0"/>
              </a:rPr>
              <a:t> "</a:t>
            </a:r>
            <a:r>
              <a:rPr lang="en-US" dirty="0" err="1">
                <a:latin typeface="Century" panose="02040604050505020304" pitchFamily="18" charset="0"/>
              </a:rPr>
              <a:t>xayrli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raqam</a:t>
            </a:r>
            <a:r>
              <a:rPr lang="en-US" dirty="0">
                <a:latin typeface="Century" panose="02040604050505020304" pitchFamily="18" charset="0"/>
              </a:rPr>
              <a:t> - 6.  </a:t>
            </a:r>
            <a:r>
              <a:rPr lang="en-US" dirty="0" err="1" smtClean="0">
                <a:latin typeface="Century" panose="02040604050505020304" pitchFamily="18" charset="0"/>
              </a:rPr>
              <a:t>Ma’nosi</a:t>
            </a:r>
            <a:r>
              <a:rPr lang="en-US" dirty="0" smtClean="0">
                <a:latin typeface="Century" panose="02040604050505020304" pitchFamily="18" charset="0"/>
              </a:rPr>
              <a:t> "</a:t>
            </a:r>
            <a:r>
              <a:rPr lang="en-US" dirty="0" err="1" smtClean="0">
                <a:latin typeface="Century" panose="02040604050505020304" pitchFamily="18" charset="0"/>
              </a:rPr>
              <a:t>ish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haqi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martaba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o'sishini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istagan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degan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ma'noni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anglatadi</a:t>
            </a:r>
            <a:r>
              <a:rPr lang="en-US" dirty="0">
                <a:latin typeface="Century" panose="02040604050505020304" pitchFamily="18" charset="0"/>
              </a:rPr>
              <a:t>. </a:t>
            </a:r>
            <a:endParaRPr lang="en-US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</a:t>
            </a:r>
            <a:r>
              <a:rPr lang="en-US" dirty="0">
                <a:latin typeface="Century" panose="02040604050505020304" pitchFamily="18" charset="0"/>
              </a:rPr>
              <a:t>9 </a:t>
            </a:r>
            <a:r>
              <a:rPr lang="en-US" dirty="0" err="1">
                <a:latin typeface="Century" panose="02040604050505020304" pitchFamily="18" charset="0"/>
              </a:rPr>
              <a:t>so'zning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tallafuzi</a:t>
            </a:r>
            <a:r>
              <a:rPr lang="en-US" dirty="0" smtClean="0">
                <a:latin typeface="Century" panose="02040604050505020304" pitchFamily="18" charset="0"/>
              </a:rPr>
              <a:t> "</a:t>
            </a:r>
            <a:r>
              <a:rPr lang="en-US" dirty="0" err="1" smtClean="0">
                <a:latin typeface="Century" panose="02040604050505020304" pitchFamily="18" charset="0"/>
              </a:rPr>
              <a:t>uzoq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 smtClean="0">
                <a:latin typeface="Century" panose="02040604050505020304" pitchFamily="18" charset="0"/>
              </a:rPr>
              <a:t>abadiy</a:t>
            </a:r>
            <a:r>
              <a:rPr lang="en-US" dirty="0" smtClean="0">
                <a:latin typeface="Century" panose="02040604050505020304" pitchFamily="18" charset="0"/>
              </a:rPr>
              <a:t>“ </a:t>
            </a:r>
            <a:r>
              <a:rPr lang="en-US" dirty="0" err="1" smtClean="0">
                <a:latin typeface="Century" panose="02040604050505020304" pitchFamily="18" charset="0"/>
              </a:rPr>
              <a:t>so’zlarining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tallafuzi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bilan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bir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xil</a:t>
            </a:r>
            <a:r>
              <a:rPr lang="en-US" dirty="0">
                <a:latin typeface="Century" panose="02040604050505020304" pitchFamily="18" charset="0"/>
              </a:rPr>
              <a:t>.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S</a:t>
            </a:r>
            <a:r>
              <a:rPr lang="en-US" dirty="0" err="1" smtClean="0">
                <a:latin typeface="Century" panose="02040604050505020304" pitchFamily="18" charset="0"/>
              </a:rPr>
              <a:t>huning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uchun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to'yda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biznes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muzokaralarida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muvaffaqiyatli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o'ynaladigan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yaxshi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belgi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hisoblanadi</a:t>
            </a:r>
            <a:r>
              <a:rPr lang="en-US" dirty="0">
                <a:latin typeface="Century" panose="02040604050505020304" pitchFamily="18" charset="0"/>
              </a:rPr>
              <a:t>. </a:t>
            </a:r>
            <a:endParaRPr lang="ru-RU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980728"/>
            <a:ext cx="6768752" cy="50734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 </a:t>
            </a:r>
            <a:r>
              <a:rPr lang="en-US" dirty="0" err="1" smtClean="0">
                <a:latin typeface="Century" panose="02040604050505020304" pitchFamily="18" charset="0"/>
              </a:rPr>
              <a:t>Raqamlar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turli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xitoy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lahjalarida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har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xil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talaffuz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qilinadi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r>
              <a:rPr lang="en-US" dirty="0" err="1">
                <a:latin typeface="Century" panose="02040604050505020304" pitchFamily="18" charset="0"/>
              </a:rPr>
              <a:t>Shuning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uchun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raqamli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simvolizm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 smtClean="0">
                <a:latin typeface="Century" panose="02040604050505020304" pitchFamily="18" charset="0"/>
              </a:rPr>
              <a:t>tallafuz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singari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Xitoyning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mintaqasidan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boshqasiga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farq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qilishi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mumkin</a:t>
            </a:r>
            <a:r>
              <a:rPr lang="en-US" dirty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 </a:t>
            </a:r>
            <a:r>
              <a:rPr lang="en-US" dirty="0" err="1" smtClean="0">
                <a:latin typeface="Century" panose="02040604050505020304" pitchFamily="18" charset="0"/>
              </a:rPr>
              <a:t>Xitoyliklarning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ishlashdagi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tasavvurlari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chegara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bilmaydi</a:t>
            </a:r>
            <a:r>
              <a:rPr lang="en-US" dirty="0">
                <a:latin typeface="Century" panose="02040604050505020304" pitchFamily="18" charset="0"/>
              </a:rPr>
              <a:t>! </a:t>
            </a:r>
            <a:endParaRPr lang="ru-RU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908720"/>
            <a:ext cx="7488832" cy="514543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entury" panose="02040604050505020304" pitchFamily="18" charset="0"/>
              </a:rPr>
              <a:t>"1" - </a:t>
            </a:r>
            <a:r>
              <a:rPr lang="en-US" dirty="0" err="1">
                <a:latin typeface="Century" panose="02040604050505020304" pitchFamily="18" charset="0"/>
              </a:rPr>
              <a:t>erkaklik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yangi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boshlanish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yolg'izlik</a:t>
            </a:r>
            <a:r>
              <a:rPr lang="en-US" dirty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r>
              <a:rPr lang="en-US" dirty="0">
                <a:latin typeface="Century" panose="02040604050505020304" pitchFamily="18" charset="0"/>
              </a:rPr>
              <a:t> "2" - </a:t>
            </a:r>
            <a:r>
              <a:rPr lang="en-US" dirty="0" err="1">
                <a:latin typeface="Century" panose="02040604050505020304" pitchFamily="18" charset="0"/>
              </a:rPr>
              <a:t>juftlarni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ramziy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ma'nosini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anglatadi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omadli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hisoblanadi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r>
              <a:rPr lang="en-US" dirty="0" err="1" smtClean="0">
                <a:latin typeface="Century" panose="02040604050505020304" pitchFamily="18" charset="0"/>
              </a:rPr>
              <a:t>Xitoyliklarning</a:t>
            </a:r>
            <a:r>
              <a:rPr lang="en-US" dirty="0" smtClean="0">
                <a:latin typeface="Century" panose="02040604050505020304" pitchFamily="18" charset="0"/>
              </a:rPr>
              <a:t>: </a:t>
            </a:r>
            <a:r>
              <a:rPr lang="en-US" dirty="0">
                <a:latin typeface="Century" panose="02040604050505020304" pitchFamily="18" charset="0"/>
              </a:rPr>
              <a:t>"</a:t>
            </a:r>
            <a:r>
              <a:rPr lang="en-US" dirty="0" err="1">
                <a:latin typeface="Century" panose="02040604050505020304" pitchFamily="18" charset="0"/>
              </a:rPr>
              <a:t>Hammasi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yaxshi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bo'ladi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degan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iboraga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mos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keladi</a:t>
            </a:r>
            <a:r>
              <a:rPr lang="en-US" dirty="0" smtClean="0">
                <a:latin typeface="Century" panose="02040604050505020304" pitchFamily="18" charset="0"/>
              </a:rPr>
              <a:t>.  </a:t>
            </a:r>
            <a:endParaRPr lang="ru-RU" dirty="0">
              <a:latin typeface="Century" panose="02040604050505020304" pitchFamily="18" charset="0"/>
            </a:endParaRPr>
          </a:p>
          <a:p>
            <a:r>
              <a:rPr lang="en-US" dirty="0">
                <a:latin typeface="Century" panose="02040604050505020304" pitchFamily="18" charset="0"/>
              </a:rPr>
              <a:t> "3" - </a:t>
            </a:r>
            <a:r>
              <a:rPr lang="en-US" dirty="0" err="1">
                <a:latin typeface="Century" panose="02040604050505020304" pitchFamily="18" charset="0"/>
              </a:rPr>
              <a:t>tug'ilish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bog'liq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r>
              <a:rPr lang="en-US" dirty="0" err="1">
                <a:latin typeface="Century" panose="02040604050505020304" pitchFamily="18" charset="0"/>
              </a:rPr>
              <a:t>Salbiy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belgilanmagan</a:t>
            </a:r>
            <a:r>
              <a:rPr lang="en-US" dirty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r>
              <a:rPr lang="en-US" dirty="0">
                <a:latin typeface="Century" panose="02040604050505020304" pitchFamily="18" charset="0"/>
              </a:rPr>
              <a:t> "4" - </a:t>
            </a:r>
            <a:r>
              <a:rPr lang="en-US" dirty="0" err="1">
                <a:latin typeface="Century" panose="02040604050505020304" pitchFamily="18" charset="0"/>
              </a:rPr>
              <a:t>xitoyliklar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uchun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eng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omadsiz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r>
              <a:rPr lang="en-US" dirty="0" err="1">
                <a:latin typeface="Century" panose="02040604050505020304" pitchFamily="18" charset="0"/>
              </a:rPr>
              <a:t>Xitoy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tilidagi</a:t>
            </a:r>
            <a:r>
              <a:rPr lang="en-US" dirty="0">
                <a:latin typeface="Century" panose="02040604050505020304" pitchFamily="18" charset="0"/>
              </a:rPr>
              <a:t> "</a:t>
            </a:r>
            <a:r>
              <a:rPr lang="en-US" dirty="0" err="1">
                <a:latin typeface="Century" panose="02040604050505020304" pitchFamily="18" charset="0"/>
              </a:rPr>
              <a:t>to'rt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raqami</a:t>
            </a:r>
            <a:r>
              <a:rPr lang="en-US" dirty="0">
                <a:latin typeface="Century" panose="02040604050505020304" pitchFamily="18" charset="0"/>
              </a:rPr>
              <a:t> "</a:t>
            </a:r>
            <a:r>
              <a:rPr lang="en-US" dirty="0" err="1">
                <a:latin typeface="Century" panose="02040604050505020304" pitchFamily="18" charset="0"/>
              </a:rPr>
              <a:t>o'lim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so'ziga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mos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keladi</a:t>
            </a:r>
            <a:r>
              <a:rPr lang="en-US" dirty="0">
                <a:latin typeface="Century" panose="02040604050505020304" pitchFamily="18" charset="0"/>
              </a:rPr>
              <a:t>. </a:t>
            </a:r>
            <a:endParaRPr lang="en-US" dirty="0" smtClean="0">
              <a:latin typeface="Century" panose="02040604050505020304" pitchFamily="18" charset="0"/>
            </a:endParaRPr>
          </a:p>
          <a:p>
            <a:r>
              <a:rPr lang="en-US" dirty="0" smtClean="0">
                <a:latin typeface="Century" panose="02040604050505020304" pitchFamily="18" charset="0"/>
              </a:rPr>
              <a:t>"</a:t>
            </a:r>
            <a:r>
              <a:rPr lang="en-US" dirty="0">
                <a:latin typeface="Century" panose="02040604050505020304" pitchFamily="18" charset="0"/>
              </a:rPr>
              <a:t>5" - 5 </a:t>
            </a:r>
            <a:r>
              <a:rPr lang="en-US" dirty="0" err="1">
                <a:latin typeface="Century" panose="02040604050505020304" pitchFamily="18" charset="0"/>
              </a:rPr>
              <a:t>elementni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ramziy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ma'noda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anglatadi</a:t>
            </a:r>
            <a:r>
              <a:rPr lang="en-US" dirty="0">
                <a:latin typeface="Century" panose="02040604050505020304" pitchFamily="18" charset="0"/>
              </a:rPr>
              <a:t>: </a:t>
            </a:r>
            <a:r>
              <a:rPr lang="en-US" dirty="0" err="1">
                <a:latin typeface="Century" panose="02040604050505020304" pitchFamily="18" charset="0"/>
              </a:rPr>
              <a:t>yog'och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olov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tuproq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metall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suv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bu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Xitoy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kalendarining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>
                <a:latin typeface="Century" panose="02040604050505020304" pitchFamily="18" charset="0"/>
              </a:rPr>
              <a:t>"</a:t>
            </a:r>
            <a:r>
              <a:rPr lang="en-US" dirty="0" err="1">
                <a:latin typeface="Century" panose="02040604050505020304" pitchFamily="18" charset="0"/>
              </a:rPr>
              <a:t>samoviy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tanasi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bog'liq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endParaRPr lang="ru-RU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24744"/>
            <a:ext cx="7776864" cy="532859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entury" panose="02040604050505020304" pitchFamily="18" charset="0"/>
              </a:rPr>
              <a:t> "6" - </a:t>
            </a:r>
            <a:r>
              <a:rPr lang="en-US" dirty="0" err="1">
                <a:latin typeface="Century" panose="02040604050505020304" pitchFamily="18" charset="0"/>
              </a:rPr>
              <a:t>xitoyliklar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baxt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biznes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bog'lanadi</a:t>
            </a:r>
            <a:r>
              <a:rPr lang="en-US" dirty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r>
              <a:rPr lang="ru-RU" dirty="0">
                <a:latin typeface="Century" panose="02040604050505020304" pitchFamily="18" charset="0"/>
              </a:rPr>
              <a:t>"7" - </a:t>
            </a:r>
            <a:r>
              <a:rPr lang="ru-RU" dirty="0" err="1">
                <a:latin typeface="Century" panose="02040604050505020304" pitchFamily="18" charset="0"/>
              </a:rPr>
              <a:t>birlik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hissi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bilan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bog'liq</a:t>
            </a:r>
            <a:r>
              <a:rPr lang="ru-RU" dirty="0">
                <a:latin typeface="Century" panose="02040604050505020304" pitchFamily="18" charset="0"/>
              </a:rPr>
              <a:t>, </a:t>
            </a:r>
            <a:r>
              <a:rPr lang="ru-RU" dirty="0" err="1">
                <a:latin typeface="Century" panose="02040604050505020304" pitchFamily="18" charset="0"/>
              </a:rPr>
              <a:t>ammo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g'alati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va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shuning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uchun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xitoyliklar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vaziyatga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qarab</a:t>
            </a:r>
            <a:r>
              <a:rPr lang="ru-RU" dirty="0">
                <a:latin typeface="Century" panose="02040604050505020304" pitchFamily="18" charset="0"/>
              </a:rPr>
              <a:t>, </a:t>
            </a:r>
            <a:r>
              <a:rPr lang="ru-RU" dirty="0" err="1">
                <a:latin typeface="Century" panose="02040604050505020304" pitchFamily="18" charset="0"/>
              </a:rPr>
              <a:t>noaniq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deb</a:t>
            </a:r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ru-RU" dirty="0" err="1">
                <a:latin typeface="Century" panose="02040604050505020304" pitchFamily="18" charset="0"/>
              </a:rPr>
              <a:t>hisoblashadi</a:t>
            </a:r>
            <a:r>
              <a:rPr lang="ru-RU" dirty="0">
                <a:latin typeface="Century" panose="02040604050505020304" pitchFamily="18" charset="0"/>
              </a:rPr>
              <a:t>.</a:t>
            </a:r>
          </a:p>
          <a:p>
            <a:r>
              <a:rPr lang="ru-RU" dirty="0">
                <a:latin typeface="Century" panose="02040604050505020304" pitchFamily="18" charset="0"/>
              </a:rPr>
              <a:t> </a:t>
            </a:r>
            <a:r>
              <a:rPr lang="en-US" dirty="0">
                <a:latin typeface="Century" panose="02040604050505020304" pitchFamily="18" charset="0"/>
              </a:rPr>
              <a:t>"8" - </a:t>
            </a:r>
            <a:r>
              <a:rPr lang="en-US" dirty="0" err="1">
                <a:latin typeface="Century" panose="02040604050505020304" pitchFamily="18" charset="0"/>
              </a:rPr>
              <a:t>bu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butun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xitoyliklar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uchun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eng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omadli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</a:t>
            </a:r>
            <a:r>
              <a:rPr lang="en-US" dirty="0">
                <a:latin typeface="Century" panose="02040604050505020304" pitchFamily="18" charset="0"/>
              </a:rPr>
              <a:t>.  "</a:t>
            </a:r>
            <a:r>
              <a:rPr lang="en-US" dirty="0" err="1">
                <a:latin typeface="Century" panose="02040604050505020304" pitchFamily="18" charset="0"/>
              </a:rPr>
              <a:t>Boylik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"</a:t>
            </a:r>
            <a:r>
              <a:rPr lang="en-US" dirty="0" err="1">
                <a:latin typeface="Century" panose="02040604050505020304" pitchFamily="18" charset="0"/>
              </a:rPr>
              <a:t>farovonlik</a:t>
            </a:r>
            <a:r>
              <a:rPr lang="en-US" dirty="0">
                <a:latin typeface="Century" panose="02040604050505020304" pitchFamily="18" charset="0"/>
              </a:rPr>
              <a:t>" </a:t>
            </a:r>
            <a:r>
              <a:rPr lang="en-US" dirty="0" err="1">
                <a:latin typeface="Century" panose="02040604050505020304" pitchFamily="18" charset="0"/>
              </a:rPr>
              <a:t>kabi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tovushlar</a:t>
            </a:r>
            <a:r>
              <a:rPr lang="en-US" dirty="0">
                <a:latin typeface="Century" panose="02040604050505020304" pitchFamily="18" charset="0"/>
              </a:rPr>
              <a:t>.  </a:t>
            </a:r>
            <a:r>
              <a:rPr lang="en-US" dirty="0" err="1">
                <a:latin typeface="Century" panose="02040604050505020304" pitchFamily="18" charset="0"/>
              </a:rPr>
              <a:t>Xitoyliklar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tez-tez</a:t>
            </a:r>
            <a:r>
              <a:rPr lang="en-US" dirty="0">
                <a:latin typeface="Century" panose="02040604050505020304" pitchFamily="18" charset="0"/>
              </a:rPr>
              <a:t> 8 </a:t>
            </a:r>
            <a:r>
              <a:rPr lang="en-US" dirty="0" err="1">
                <a:latin typeface="Century" panose="02040604050505020304" pitchFamily="18" charset="0"/>
              </a:rPr>
              <a:t>raqami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joylashgan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telefon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raqami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mashina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yoki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kvartira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uchun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katta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miqdordagi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pul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to'lashga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tayyor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bundan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tashqari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sakkiztasi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cheksiz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belgiga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o'xshaydi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va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shuning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uchun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xitoyliklar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abadiy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pul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oqimi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smtClean="0">
                <a:latin typeface="Century" panose="02040604050505020304" pitchFamily="18" charset="0"/>
              </a:rPr>
              <a:t>deb </a:t>
            </a:r>
            <a:r>
              <a:rPr lang="en-US" dirty="0" err="1" smtClean="0">
                <a:latin typeface="Century" panose="02040604050505020304" pitchFamily="18" charset="0"/>
              </a:rPr>
              <a:t>hisoblashadi</a:t>
            </a:r>
            <a:r>
              <a:rPr lang="en-US" smtClean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r>
              <a:rPr lang="en-US" dirty="0">
                <a:latin typeface="Century" panose="02040604050505020304" pitchFamily="18" charset="0"/>
              </a:rPr>
              <a:t> "9" - </a:t>
            </a:r>
            <a:r>
              <a:rPr lang="en-US" dirty="0" err="1">
                <a:latin typeface="Century" panose="02040604050505020304" pitchFamily="18" charset="0"/>
              </a:rPr>
              <a:t>o'lmaslik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uzoq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umr</a:t>
            </a:r>
            <a:r>
              <a:rPr lang="en-US" dirty="0">
                <a:latin typeface="Century" panose="02040604050505020304" pitchFamily="18" charset="0"/>
              </a:rPr>
              <a:t>, </a:t>
            </a:r>
            <a:r>
              <a:rPr lang="en-US" dirty="0" err="1">
                <a:latin typeface="Century" panose="02040604050505020304" pitchFamily="18" charset="0"/>
              </a:rPr>
              <a:t>baxt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bilan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bog'liq</a:t>
            </a:r>
            <a:r>
              <a:rPr lang="en-US" dirty="0">
                <a:latin typeface="Century" panose="02040604050505020304" pitchFamily="18" charset="0"/>
              </a:rPr>
              <a:t>;  </a:t>
            </a:r>
            <a:r>
              <a:rPr lang="en-US" dirty="0" err="1">
                <a:latin typeface="Century" panose="02040604050505020304" pitchFamily="18" charset="0"/>
              </a:rPr>
              <a:t>juda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baxtli</a:t>
            </a: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err="1">
                <a:latin typeface="Century" panose="02040604050505020304" pitchFamily="18" charset="0"/>
              </a:rPr>
              <a:t>raqam</a:t>
            </a:r>
            <a:r>
              <a:rPr lang="en-US" dirty="0">
                <a:latin typeface="Century" panose="02040604050505020304" pitchFamily="18" charset="0"/>
              </a:rPr>
              <a:t>.</a:t>
            </a:r>
            <a:endParaRPr lang="ru-RU" dirty="0">
              <a:latin typeface="Century" panose="02040604050505020304" pitchFamily="18" charset="0"/>
            </a:endParaRPr>
          </a:p>
          <a:p>
            <a:endParaRPr lang="ru-RU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Тема1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Тема11</Template>
  <TotalTime>1674</TotalTime>
  <Words>458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</vt:lpstr>
      <vt:lpstr>Segoe</vt:lpstr>
      <vt:lpstr>Segoe Light</vt:lpstr>
      <vt:lpstr>Segoe Print</vt:lpstr>
      <vt:lpstr>Тема11</vt:lpstr>
      <vt:lpstr>Xitoy  lingvomadaniyatida raqamlar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</cp:lastModifiedBy>
  <cp:revision>102</cp:revision>
  <dcterms:created xsi:type="dcterms:W3CDTF">2018-02-13T14:37:00Z</dcterms:created>
  <dcterms:modified xsi:type="dcterms:W3CDTF">2024-11-03T09:36:48Z</dcterms:modified>
</cp:coreProperties>
</file>