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18288000" cy="10287000"/>
  <p:notesSz cx="6858000" cy="9144000"/>
  <p:embeddedFontLst>
    <p:embeddedFont>
      <p:font typeface="Calibri" panose="020F0502020204030204" pitchFamily="34" charset="0"/>
      <p:regular r:id="rId12"/>
      <p:bold r:id="rId13"/>
      <p:italic r:id="rId14"/>
      <p:boldItalic r:id="rId15"/>
    </p:embeddedFont>
    <p:embeddedFont>
      <p:font typeface="Bosk" charset="0"/>
      <p:regular r:id="rId16"/>
    </p:embeddedFont>
    <p:embeddedFont>
      <p:font typeface="Mina" panose="020B0604020202020204" charset="0"/>
      <p:regular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7" d="100"/>
          <a:sy n="47" d="100"/>
        </p:scale>
        <p:origin x="696"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11/3/2024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8.svg"/></Relationships>
</file>

<file path=ppt/slides/_rels/slide10.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26.svg"/><Relationship Id="rId7" Type="http://schemas.openxmlformats.org/officeDocument/2006/relationships/image" Target="../media/image6.sv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svg"/><Relationship Id="rId5" Type="http://schemas.openxmlformats.org/officeDocument/2006/relationships/image" Target="../media/image8.svg"/><Relationship Id="rId10"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4.svg"/></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8.png"/><Relationship Id="rId3" Type="http://schemas.openxmlformats.org/officeDocument/2006/relationships/image" Target="../media/image4.svg"/><Relationship Id="rId7" Type="http://schemas.openxmlformats.org/officeDocument/2006/relationships/image" Target="../media/image6.svg"/><Relationship Id="rId12" Type="http://schemas.openxmlformats.org/officeDocument/2006/relationships/image" Target="../media/image8.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4.png"/><Relationship Id="rId5" Type="http://schemas.openxmlformats.org/officeDocument/2006/relationships/image" Target="../media/image12.svg"/><Relationship Id="rId10" Type="http://schemas.openxmlformats.org/officeDocument/2006/relationships/image" Target="../media/image7.jpeg"/><Relationship Id="rId4" Type="http://schemas.openxmlformats.org/officeDocument/2006/relationships/image" Target="../media/image6.png"/><Relationship Id="rId9" Type="http://schemas.openxmlformats.org/officeDocument/2006/relationships/image" Target="../media/image10.svg"/><Relationship Id="rId14" Type="http://schemas.openxmlformats.org/officeDocument/2006/relationships/image" Target="../media/image15.svg"/></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4.svg"/><Relationship Id="rId7" Type="http://schemas.openxmlformats.org/officeDocument/2006/relationships/image" Target="../media/image10.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5.svg"/><Relationship Id="rId5" Type="http://schemas.openxmlformats.org/officeDocument/2006/relationships/image" Target="../media/image6.svg"/><Relationship Id="rId10" Type="http://schemas.openxmlformats.org/officeDocument/2006/relationships/image" Target="../media/image8.png"/><Relationship Id="rId4" Type="http://schemas.openxmlformats.org/officeDocument/2006/relationships/image" Target="../media/image3.png"/><Relationship Id="rId9" Type="http://schemas.openxmlformats.org/officeDocument/2006/relationships/image" Target="../media/image8.svg"/></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svg"/><Relationship Id="rId7" Type="http://schemas.openxmlformats.org/officeDocument/2006/relationships/image" Target="../media/image10.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8.svg"/><Relationship Id="rId5" Type="http://schemas.openxmlformats.org/officeDocument/2006/relationships/image" Target="../media/image6.svg"/><Relationship Id="rId10"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15.svg"/></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0.jpeg"/><Relationship Id="rId7" Type="http://schemas.openxmlformats.org/officeDocument/2006/relationships/image" Target="../media/image10.svg"/><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2.png"/><Relationship Id="rId9" Type="http://schemas.openxmlformats.org/officeDocument/2006/relationships/image" Target="../media/image15.svg"/></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2.jpeg"/><Relationship Id="rId7" Type="http://schemas.openxmlformats.org/officeDocument/2006/relationships/image" Target="../media/image10.svg"/><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2.png"/><Relationship Id="rId9" Type="http://schemas.openxmlformats.org/officeDocument/2006/relationships/image" Target="../media/image15.svg"/></Relationships>
</file>

<file path=ppt/slides/_rels/slide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4.svg"/><Relationship Id="rId7" Type="http://schemas.openxmlformats.org/officeDocument/2006/relationships/image" Target="../media/image10.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5.svg"/><Relationship Id="rId5" Type="http://schemas.openxmlformats.org/officeDocument/2006/relationships/image" Target="../media/image6.svg"/><Relationship Id="rId10" Type="http://schemas.openxmlformats.org/officeDocument/2006/relationships/image" Target="../media/image8.png"/><Relationship Id="rId4" Type="http://schemas.openxmlformats.org/officeDocument/2006/relationships/image" Target="../media/image3.png"/><Relationship Id="rId9" Type="http://schemas.openxmlformats.org/officeDocument/2006/relationships/image" Target="../media/image8.svg"/></Relationships>
</file>

<file path=ppt/slides/_rels/slide8.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2.png"/><Relationship Id="rId7" Type="http://schemas.openxmlformats.org/officeDocument/2006/relationships/image" Target="../media/image8.png"/><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image" Target="../media/image10.svg"/><Relationship Id="rId5" Type="http://schemas.openxmlformats.org/officeDocument/2006/relationships/image" Target="../media/image5.png"/><Relationship Id="rId4" Type="http://schemas.openxmlformats.org/officeDocument/2006/relationships/image" Target="../media/image4.svg"/></Relationships>
</file>

<file path=ppt/slides/_rels/slide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4.svg"/><Relationship Id="rId7" Type="http://schemas.openxmlformats.org/officeDocument/2006/relationships/image" Target="../media/image22.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0.svg"/><Relationship Id="rId4" Type="http://schemas.openxmlformats.org/officeDocument/2006/relationships/image" Target="../media/image5.png"/><Relationship Id="rId9" Type="http://schemas.openxmlformats.org/officeDocument/2006/relationships/image" Target="../media/image24.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5E5C2"/>
        </a:solidFill>
        <a:effectLst/>
      </p:bgPr>
    </p:bg>
    <p:spTree>
      <p:nvGrpSpPr>
        <p:cNvPr id="1" name=""/>
        <p:cNvGrpSpPr/>
        <p:nvPr/>
      </p:nvGrpSpPr>
      <p:grpSpPr>
        <a:xfrm>
          <a:off x="0" y="0"/>
          <a:ext cx="0" cy="0"/>
          <a:chOff x="0" y="0"/>
          <a:chExt cx="0" cy="0"/>
        </a:xfrm>
      </p:grpSpPr>
      <p:sp>
        <p:nvSpPr>
          <p:cNvPr id="2" name="Freeform 2"/>
          <p:cNvSpPr/>
          <p:nvPr/>
        </p:nvSpPr>
        <p:spPr>
          <a:xfrm>
            <a:off x="3158689" y="2469165"/>
            <a:ext cx="11970622" cy="5288838"/>
          </a:xfrm>
          <a:custGeom>
            <a:avLst/>
            <a:gdLst/>
            <a:ahLst/>
            <a:cxnLst/>
            <a:rect l="l" t="t" r="r" b="b"/>
            <a:pathLst>
              <a:path w="11970622" h="5288838">
                <a:moveTo>
                  <a:pt x="0" y="0"/>
                </a:moveTo>
                <a:lnTo>
                  <a:pt x="11970622" y="0"/>
                </a:lnTo>
                <a:lnTo>
                  <a:pt x="11970622" y="5288839"/>
                </a:lnTo>
                <a:lnTo>
                  <a:pt x="0" y="5288839"/>
                </a:lnTo>
                <a:lnTo>
                  <a:pt x="0" y="0"/>
                </a:lnTo>
                <a:close/>
              </a:path>
            </a:pathLst>
          </a:custGeom>
          <a:blipFill>
            <a:blip r:embed="rId2">
              <a:alphaModFix amt="65000"/>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14173200" y="0"/>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flipH="1" flipV="1">
            <a:off x="0" y="6172200"/>
            <a:ext cx="4114800" cy="4114800"/>
          </a:xfrm>
          <a:custGeom>
            <a:avLst/>
            <a:gdLst/>
            <a:ahLst/>
            <a:cxnLst/>
            <a:rect l="l" t="t" r="r" b="b"/>
            <a:pathLst>
              <a:path w="4114800" h="4114800">
                <a:moveTo>
                  <a:pt x="4114800" y="4114800"/>
                </a:moveTo>
                <a:lnTo>
                  <a:pt x="0" y="4114800"/>
                </a:lnTo>
                <a:lnTo>
                  <a:pt x="0" y="0"/>
                </a:lnTo>
                <a:lnTo>
                  <a:pt x="4114800" y="0"/>
                </a:lnTo>
                <a:lnTo>
                  <a:pt x="4114800" y="411480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5" name="TextBox 5"/>
          <p:cNvSpPr txBox="1"/>
          <p:nvPr/>
        </p:nvSpPr>
        <p:spPr>
          <a:xfrm>
            <a:off x="3583536" y="3124567"/>
            <a:ext cx="11120929" cy="1988820"/>
          </a:xfrm>
          <a:prstGeom prst="rect">
            <a:avLst/>
          </a:prstGeom>
        </p:spPr>
        <p:txBody>
          <a:bodyPr lIns="0" tIns="0" rIns="0" bIns="0" rtlCol="0" anchor="t">
            <a:spAutoFit/>
          </a:bodyPr>
          <a:lstStyle/>
          <a:p>
            <a:pPr algn="ctr">
              <a:lnSpc>
                <a:spcPts val="7980"/>
              </a:lnSpc>
              <a:spcBef>
                <a:spcPct val="0"/>
              </a:spcBef>
            </a:pPr>
            <a:r>
              <a:rPr lang="en-US" sz="5700">
                <a:solidFill>
                  <a:srgbClr val="7B451D"/>
                </a:solidFill>
                <a:latin typeface="Bosk"/>
              </a:rPr>
              <a:t>SHARQ LINGVOMADANIYATIDA EVFEMIZMNING IFODALANISHI</a:t>
            </a:r>
          </a:p>
        </p:txBody>
      </p:sp>
      <p:sp>
        <p:nvSpPr>
          <p:cNvPr id="6" name="Freeform 6"/>
          <p:cNvSpPr/>
          <p:nvPr/>
        </p:nvSpPr>
        <p:spPr>
          <a:xfrm>
            <a:off x="4602776" y="2788730"/>
            <a:ext cx="1065678" cy="1326070"/>
          </a:xfrm>
          <a:custGeom>
            <a:avLst/>
            <a:gdLst/>
            <a:ahLst/>
            <a:cxnLst/>
            <a:rect l="l" t="t" r="r" b="b"/>
            <a:pathLst>
              <a:path w="1065678" h="1326070">
                <a:moveTo>
                  <a:pt x="0" y="0"/>
                </a:moveTo>
                <a:lnTo>
                  <a:pt x="1065678" y="0"/>
                </a:lnTo>
                <a:lnTo>
                  <a:pt x="1065678" y="1326070"/>
                </a:lnTo>
                <a:lnTo>
                  <a:pt x="0" y="1326070"/>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7" name="Freeform 7"/>
          <p:cNvSpPr/>
          <p:nvPr/>
        </p:nvSpPr>
        <p:spPr>
          <a:xfrm rot="455589">
            <a:off x="13933512" y="2419120"/>
            <a:ext cx="2045425" cy="3492105"/>
          </a:xfrm>
          <a:custGeom>
            <a:avLst/>
            <a:gdLst/>
            <a:ahLst/>
            <a:cxnLst/>
            <a:rect l="l" t="t" r="r" b="b"/>
            <a:pathLst>
              <a:path w="2045425" h="3492105">
                <a:moveTo>
                  <a:pt x="0" y="0"/>
                </a:moveTo>
                <a:lnTo>
                  <a:pt x="2045426" y="0"/>
                </a:lnTo>
                <a:lnTo>
                  <a:pt x="2045426" y="3492105"/>
                </a:lnTo>
                <a:lnTo>
                  <a:pt x="0" y="3492105"/>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8" name="TextBox 8"/>
          <p:cNvSpPr txBox="1"/>
          <p:nvPr/>
        </p:nvSpPr>
        <p:spPr>
          <a:xfrm>
            <a:off x="4340836" y="5231009"/>
            <a:ext cx="9606329" cy="995680"/>
          </a:xfrm>
          <a:prstGeom prst="rect">
            <a:avLst/>
          </a:prstGeom>
        </p:spPr>
        <p:txBody>
          <a:bodyPr lIns="0" tIns="0" rIns="0" bIns="0" rtlCol="0" anchor="t">
            <a:spAutoFit/>
          </a:bodyPr>
          <a:lstStyle/>
          <a:p>
            <a:pPr algn="ctr">
              <a:lnSpc>
                <a:spcPts val="8119"/>
              </a:lnSpc>
              <a:spcBef>
                <a:spcPct val="0"/>
              </a:spcBef>
            </a:pPr>
            <a:r>
              <a:rPr lang="en-US" sz="5799">
                <a:solidFill>
                  <a:srgbClr val="FFFFFF"/>
                </a:solidFill>
                <a:latin typeface="Mina"/>
              </a:rPr>
              <a:t>XITOY TILI MISOLIDA</a:t>
            </a:r>
          </a:p>
        </p:txBody>
      </p:sp>
      <p:sp>
        <p:nvSpPr>
          <p:cNvPr id="9" name="Freeform 9"/>
          <p:cNvSpPr/>
          <p:nvPr/>
        </p:nvSpPr>
        <p:spPr>
          <a:xfrm rot="-486463" flipH="1">
            <a:off x="2342311" y="4172410"/>
            <a:ext cx="2026606" cy="3459975"/>
          </a:xfrm>
          <a:custGeom>
            <a:avLst/>
            <a:gdLst/>
            <a:ahLst/>
            <a:cxnLst/>
            <a:rect l="l" t="t" r="r" b="b"/>
            <a:pathLst>
              <a:path w="2026606" h="3459975">
                <a:moveTo>
                  <a:pt x="2026605" y="0"/>
                </a:moveTo>
                <a:lnTo>
                  <a:pt x="0" y="0"/>
                </a:lnTo>
                <a:lnTo>
                  <a:pt x="0" y="3459975"/>
                </a:lnTo>
                <a:lnTo>
                  <a:pt x="2026605" y="3459975"/>
                </a:lnTo>
                <a:lnTo>
                  <a:pt x="2026605"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10" name="Freeform 10"/>
          <p:cNvSpPr/>
          <p:nvPr/>
        </p:nvSpPr>
        <p:spPr>
          <a:xfrm>
            <a:off x="12232179" y="4258684"/>
            <a:ext cx="1065678" cy="1326070"/>
          </a:xfrm>
          <a:custGeom>
            <a:avLst/>
            <a:gdLst/>
            <a:ahLst/>
            <a:cxnLst/>
            <a:rect l="l" t="t" r="r" b="b"/>
            <a:pathLst>
              <a:path w="1065678" h="1326070">
                <a:moveTo>
                  <a:pt x="0" y="0"/>
                </a:moveTo>
                <a:lnTo>
                  <a:pt x="1065678" y="0"/>
                </a:lnTo>
                <a:lnTo>
                  <a:pt x="1065678" y="1326070"/>
                </a:lnTo>
                <a:lnTo>
                  <a:pt x="0" y="1326070"/>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1" name="Freeform 11"/>
          <p:cNvSpPr/>
          <p:nvPr/>
        </p:nvSpPr>
        <p:spPr>
          <a:xfrm>
            <a:off x="15547039" y="7758004"/>
            <a:ext cx="2750309" cy="2528996"/>
          </a:xfrm>
          <a:custGeom>
            <a:avLst/>
            <a:gdLst/>
            <a:ahLst/>
            <a:cxnLst/>
            <a:rect l="l" t="t" r="r" b="b"/>
            <a:pathLst>
              <a:path w="2750309" h="2528996">
                <a:moveTo>
                  <a:pt x="0" y="0"/>
                </a:moveTo>
                <a:lnTo>
                  <a:pt x="2750309" y="0"/>
                </a:lnTo>
                <a:lnTo>
                  <a:pt x="2750309" y="2528996"/>
                </a:lnTo>
                <a:lnTo>
                  <a:pt x="0" y="2528996"/>
                </a:lnTo>
                <a:lnTo>
                  <a:pt x="0" y="0"/>
                </a:lnTo>
                <a:close/>
              </a:path>
            </a:pathLst>
          </a:custGeom>
          <a:blipFill>
            <a:blip r:embed="rId10">
              <a:extLst>
                <a:ext uri="{96DAC541-7B7A-43D3-8B79-37D633B846F1}">
                  <asvg:svgBlip xmlns:asvg="http://schemas.microsoft.com/office/drawing/2016/SVG/main" xmlns="" r:embed="rId11"/>
                </a:ext>
              </a:extLst>
            </a:blip>
            <a:stretch>
              <a:fillRect r="-26456" b="-63259"/>
            </a:stretch>
          </a:blipFill>
        </p:spPr>
      </p:sp>
      <p:sp>
        <p:nvSpPr>
          <p:cNvPr id="12" name="Freeform 12"/>
          <p:cNvSpPr/>
          <p:nvPr/>
        </p:nvSpPr>
        <p:spPr>
          <a:xfrm flipH="1" flipV="1">
            <a:off x="0" y="0"/>
            <a:ext cx="2740961" cy="2520400"/>
          </a:xfrm>
          <a:custGeom>
            <a:avLst/>
            <a:gdLst/>
            <a:ahLst/>
            <a:cxnLst/>
            <a:rect l="l" t="t" r="r" b="b"/>
            <a:pathLst>
              <a:path w="2740961" h="2520400">
                <a:moveTo>
                  <a:pt x="2740961" y="2520400"/>
                </a:moveTo>
                <a:lnTo>
                  <a:pt x="0" y="2520400"/>
                </a:lnTo>
                <a:lnTo>
                  <a:pt x="0" y="0"/>
                </a:lnTo>
                <a:lnTo>
                  <a:pt x="2740961" y="0"/>
                </a:lnTo>
                <a:lnTo>
                  <a:pt x="2740961" y="2520400"/>
                </a:lnTo>
                <a:close/>
              </a:path>
            </a:pathLst>
          </a:custGeom>
          <a:blipFill>
            <a:blip r:embed="rId10">
              <a:extLst>
                <a:ext uri="{96DAC541-7B7A-43D3-8B79-37D633B846F1}">
                  <asvg:svgBlip xmlns:asvg="http://schemas.microsoft.com/office/drawing/2016/SVG/main" xmlns="" r:embed="rId11"/>
                </a:ext>
              </a:extLst>
            </a:blip>
            <a:stretch>
              <a:fillRect r="-26456" b="-63259"/>
            </a:stretch>
          </a:blipFill>
        </p:spPr>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5E5C2"/>
        </a:solidFill>
        <a:effectLst/>
      </p:bgPr>
    </p:bg>
    <p:spTree>
      <p:nvGrpSpPr>
        <p:cNvPr id="1" name=""/>
        <p:cNvGrpSpPr/>
        <p:nvPr/>
      </p:nvGrpSpPr>
      <p:grpSpPr>
        <a:xfrm>
          <a:off x="0" y="0"/>
          <a:ext cx="0" cy="0"/>
          <a:chOff x="0" y="0"/>
          <a:chExt cx="0" cy="0"/>
        </a:xfrm>
      </p:grpSpPr>
      <p:grpSp>
        <p:nvGrpSpPr>
          <p:cNvPr id="2" name="Group 2"/>
          <p:cNvGrpSpPr/>
          <p:nvPr/>
        </p:nvGrpSpPr>
        <p:grpSpPr>
          <a:xfrm>
            <a:off x="3916578" y="3600450"/>
            <a:ext cx="10275118" cy="3086100"/>
            <a:chOff x="0" y="0"/>
            <a:chExt cx="2706204" cy="812800"/>
          </a:xfrm>
        </p:grpSpPr>
        <p:sp>
          <p:nvSpPr>
            <p:cNvPr id="3" name="Freeform 3"/>
            <p:cNvSpPr/>
            <p:nvPr/>
          </p:nvSpPr>
          <p:spPr>
            <a:xfrm>
              <a:off x="0" y="0"/>
              <a:ext cx="2706204" cy="812800"/>
            </a:xfrm>
            <a:custGeom>
              <a:avLst/>
              <a:gdLst/>
              <a:ahLst/>
              <a:cxnLst/>
              <a:rect l="l" t="t" r="r" b="b"/>
              <a:pathLst>
                <a:path w="2706204" h="812800">
                  <a:moveTo>
                    <a:pt x="38427" y="0"/>
                  </a:moveTo>
                  <a:lnTo>
                    <a:pt x="2667777" y="0"/>
                  </a:lnTo>
                  <a:cubicBezTo>
                    <a:pt x="2689000" y="0"/>
                    <a:pt x="2706204" y="17204"/>
                    <a:pt x="2706204" y="38427"/>
                  </a:cubicBezTo>
                  <a:lnTo>
                    <a:pt x="2706204" y="774373"/>
                  </a:lnTo>
                  <a:cubicBezTo>
                    <a:pt x="2706204" y="784565"/>
                    <a:pt x="2702155" y="794339"/>
                    <a:pt x="2694949" y="801545"/>
                  </a:cubicBezTo>
                  <a:cubicBezTo>
                    <a:pt x="2687743" y="808752"/>
                    <a:pt x="2677969" y="812800"/>
                    <a:pt x="2667777" y="812800"/>
                  </a:cubicBezTo>
                  <a:lnTo>
                    <a:pt x="38427" y="812800"/>
                  </a:lnTo>
                  <a:cubicBezTo>
                    <a:pt x="28235" y="812800"/>
                    <a:pt x="18461" y="808752"/>
                    <a:pt x="11255" y="801545"/>
                  </a:cubicBezTo>
                  <a:cubicBezTo>
                    <a:pt x="4049" y="794339"/>
                    <a:pt x="0" y="784565"/>
                    <a:pt x="0" y="774373"/>
                  </a:cubicBezTo>
                  <a:lnTo>
                    <a:pt x="0" y="38427"/>
                  </a:lnTo>
                  <a:cubicBezTo>
                    <a:pt x="0" y="28235"/>
                    <a:pt x="4049" y="18461"/>
                    <a:pt x="11255" y="11255"/>
                  </a:cubicBezTo>
                  <a:cubicBezTo>
                    <a:pt x="18461" y="4049"/>
                    <a:pt x="28235" y="0"/>
                    <a:pt x="38427" y="0"/>
                  </a:cubicBezTo>
                  <a:close/>
                </a:path>
              </a:pathLst>
            </a:custGeom>
            <a:solidFill>
              <a:srgbClr val="628B4C">
                <a:alpha val="60000"/>
              </a:srgbClr>
            </a:solidFill>
          </p:spPr>
        </p:sp>
        <p:sp>
          <p:nvSpPr>
            <p:cNvPr id="4" name="TextBox 4"/>
            <p:cNvSpPr txBox="1"/>
            <p:nvPr/>
          </p:nvSpPr>
          <p:spPr>
            <a:xfrm>
              <a:off x="0" y="-38100"/>
              <a:ext cx="2706204" cy="850900"/>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4938380" y="4134151"/>
            <a:ext cx="8411241" cy="2018698"/>
          </a:xfrm>
          <a:custGeom>
            <a:avLst/>
            <a:gdLst/>
            <a:ahLst/>
            <a:cxnLst/>
            <a:rect l="l" t="t" r="r" b="b"/>
            <a:pathLst>
              <a:path w="8411241" h="2018698">
                <a:moveTo>
                  <a:pt x="0" y="0"/>
                </a:moveTo>
                <a:lnTo>
                  <a:pt x="8411240" y="0"/>
                </a:lnTo>
                <a:lnTo>
                  <a:pt x="8411240" y="2018698"/>
                </a:lnTo>
                <a:lnTo>
                  <a:pt x="0" y="201869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6" name="Freeform 6"/>
          <p:cNvSpPr/>
          <p:nvPr/>
        </p:nvSpPr>
        <p:spPr>
          <a:xfrm rot="-631165">
            <a:off x="13518788" y="2921168"/>
            <a:ext cx="1345816" cy="2297679"/>
          </a:xfrm>
          <a:custGeom>
            <a:avLst/>
            <a:gdLst/>
            <a:ahLst/>
            <a:cxnLst/>
            <a:rect l="l" t="t" r="r" b="b"/>
            <a:pathLst>
              <a:path w="1345816" h="2297679">
                <a:moveTo>
                  <a:pt x="0" y="0"/>
                </a:moveTo>
                <a:lnTo>
                  <a:pt x="1345816" y="0"/>
                </a:lnTo>
                <a:lnTo>
                  <a:pt x="1345816" y="2297679"/>
                </a:lnTo>
                <a:lnTo>
                  <a:pt x="0" y="2297679"/>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7" name="Freeform 7"/>
          <p:cNvSpPr/>
          <p:nvPr/>
        </p:nvSpPr>
        <p:spPr>
          <a:xfrm>
            <a:off x="3636405" y="2937415"/>
            <a:ext cx="1065678" cy="1326070"/>
          </a:xfrm>
          <a:custGeom>
            <a:avLst/>
            <a:gdLst/>
            <a:ahLst/>
            <a:cxnLst/>
            <a:rect l="l" t="t" r="r" b="b"/>
            <a:pathLst>
              <a:path w="1065678" h="1326070">
                <a:moveTo>
                  <a:pt x="0" y="0"/>
                </a:moveTo>
                <a:lnTo>
                  <a:pt x="1065678" y="0"/>
                </a:lnTo>
                <a:lnTo>
                  <a:pt x="1065678" y="1326070"/>
                </a:lnTo>
                <a:lnTo>
                  <a:pt x="0" y="1326070"/>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8" name="Freeform 8"/>
          <p:cNvSpPr/>
          <p:nvPr/>
        </p:nvSpPr>
        <p:spPr>
          <a:xfrm>
            <a:off x="13349620" y="5883197"/>
            <a:ext cx="1065678" cy="1326070"/>
          </a:xfrm>
          <a:custGeom>
            <a:avLst/>
            <a:gdLst/>
            <a:ahLst/>
            <a:cxnLst/>
            <a:rect l="l" t="t" r="r" b="b"/>
            <a:pathLst>
              <a:path w="1065678" h="1326070">
                <a:moveTo>
                  <a:pt x="0" y="0"/>
                </a:moveTo>
                <a:lnTo>
                  <a:pt x="1065678" y="0"/>
                </a:lnTo>
                <a:lnTo>
                  <a:pt x="1065678" y="1326070"/>
                </a:lnTo>
                <a:lnTo>
                  <a:pt x="0" y="1326070"/>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9" name="Freeform 9"/>
          <p:cNvSpPr/>
          <p:nvPr/>
        </p:nvSpPr>
        <p:spPr>
          <a:xfrm rot="-631165" flipH="1">
            <a:off x="3157835" y="4734358"/>
            <a:ext cx="1345816" cy="2297679"/>
          </a:xfrm>
          <a:custGeom>
            <a:avLst/>
            <a:gdLst/>
            <a:ahLst/>
            <a:cxnLst/>
            <a:rect l="l" t="t" r="r" b="b"/>
            <a:pathLst>
              <a:path w="1345816" h="2297679">
                <a:moveTo>
                  <a:pt x="1345815" y="0"/>
                </a:moveTo>
                <a:lnTo>
                  <a:pt x="0" y="0"/>
                </a:lnTo>
                <a:lnTo>
                  <a:pt x="0" y="2297679"/>
                </a:lnTo>
                <a:lnTo>
                  <a:pt x="1345815" y="2297679"/>
                </a:lnTo>
                <a:lnTo>
                  <a:pt x="1345815"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0" name="Freeform 10"/>
          <p:cNvSpPr/>
          <p:nvPr/>
        </p:nvSpPr>
        <p:spPr>
          <a:xfrm>
            <a:off x="14173200" y="0"/>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11" name="Freeform 11"/>
          <p:cNvSpPr/>
          <p:nvPr/>
        </p:nvSpPr>
        <p:spPr>
          <a:xfrm flipH="1" flipV="1">
            <a:off x="0" y="6172200"/>
            <a:ext cx="4114800" cy="4114800"/>
          </a:xfrm>
          <a:custGeom>
            <a:avLst/>
            <a:gdLst/>
            <a:ahLst/>
            <a:cxnLst/>
            <a:rect l="l" t="t" r="r" b="b"/>
            <a:pathLst>
              <a:path w="4114800" h="4114800">
                <a:moveTo>
                  <a:pt x="4114800" y="4114800"/>
                </a:moveTo>
                <a:lnTo>
                  <a:pt x="0" y="4114800"/>
                </a:lnTo>
                <a:lnTo>
                  <a:pt x="0" y="0"/>
                </a:lnTo>
                <a:lnTo>
                  <a:pt x="4114800" y="0"/>
                </a:lnTo>
                <a:lnTo>
                  <a:pt x="4114800" y="411480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12" name="Freeform 12"/>
          <p:cNvSpPr/>
          <p:nvPr/>
        </p:nvSpPr>
        <p:spPr>
          <a:xfrm>
            <a:off x="15547039" y="7758004"/>
            <a:ext cx="2750309" cy="2528996"/>
          </a:xfrm>
          <a:custGeom>
            <a:avLst/>
            <a:gdLst/>
            <a:ahLst/>
            <a:cxnLst/>
            <a:rect l="l" t="t" r="r" b="b"/>
            <a:pathLst>
              <a:path w="2750309" h="2528996">
                <a:moveTo>
                  <a:pt x="0" y="0"/>
                </a:moveTo>
                <a:lnTo>
                  <a:pt x="2750309" y="0"/>
                </a:lnTo>
                <a:lnTo>
                  <a:pt x="2750309" y="2528996"/>
                </a:lnTo>
                <a:lnTo>
                  <a:pt x="0" y="2528996"/>
                </a:lnTo>
                <a:lnTo>
                  <a:pt x="0" y="0"/>
                </a:lnTo>
                <a:close/>
              </a:path>
            </a:pathLst>
          </a:custGeom>
          <a:blipFill>
            <a:blip r:embed="rId10">
              <a:extLst>
                <a:ext uri="{96DAC541-7B7A-43D3-8B79-37D633B846F1}">
                  <asvg:svgBlip xmlns:asvg="http://schemas.microsoft.com/office/drawing/2016/SVG/main" xmlns="" r:embed="rId11"/>
                </a:ext>
              </a:extLst>
            </a:blip>
            <a:stretch>
              <a:fillRect r="-26456" b="-63259"/>
            </a:stretch>
          </a:blipFill>
        </p:spPr>
      </p:sp>
      <p:sp>
        <p:nvSpPr>
          <p:cNvPr id="13" name="Freeform 13"/>
          <p:cNvSpPr/>
          <p:nvPr/>
        </p:nvSpPr>
        <p:spPr>
          <a:xfrm flipH="1" flipV="1">
            <a:off x="0" y="0"/>
            <a:ext cx="2740961" cy="2520400"/>
          </a:xfrm>
          <a:custGeom>
            <a:avLst/>
            <a:gdLst/>
            <a:ahLst/>
            <a:cxnLst/>
            <a:rect l="l" t="t" r="r" b="b"/>
            <a:pathLst>
              <a:path w="2740961" h="2520400">
                <a:moveTo>
                  <a:pt x="2740961" y="2520400"/>
                </a:moveTo>
                <a:lnTo>
                  <a:pt x="0" y="2520400"/>
                </a:lnTo>
                <a:lnTo>
                  <a:pt x="0" y="0"/>
                </a:lnTo>
                <a:lnTo>
                  <a:pt x="2740961" y="0"/>
                </a:lnTo>
                <a:lnTo>
                  <a:pt x="2740961" y="2520400"/>
                </a:lnTo>
                <a:close/>
              </a:path>
            </a:pathLst>
          </a:custGeom>
          <a:blipFill>
            <a:blip r:embed="rId10">
              <a:extLst>
                <a:ext uri="{96DAC541-7B7A-43D3-8B79-37D633B846F1}">
                  <asvg:svgBlip xmlns:asvg="http://schemas.microsoft.com/office/drawing/2016/SVG/main" xmlns="" r:embed="rId11"/>
                </a:ext>
              </a:extLst>
            </a:blip>
            <a:stretch>
              <a:fillRect r="-26456" b="-63259"/>
            </a:stretch>
          </a:blipFill>
        </p:spPr>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5E5C2"/>
        </a:solidFill>
        <a:effectLst/>
      </p:bgPr>
    </p:bg>
    <p:spTree>
      <p:nvGrpSpPr>
        <p:cNvPr id="1" name=""/>
        <p:cNvGrpSpPr/>
        <p:nvPr/>
      </p:nvGrpSpPr>
      <p:grpSpPr>
        <a:xfrm>
          <a:off x="0" y="0"/>
          <a:ext cx="0" cy="0"/>
          <a:chOff x="0" y="0"/>
          <a:chExt cx="0" cy="0"/>
        </a:xfrm>
      </p:grpSpPr>
      <p:sp>
        <p:nvSpPr>
          <p:cNvPr id="2" name="Freeform 2"/>
          <p:cNvSpPr/>
          <p:nvPr/>
        </p:nvSpPr>
        <p:spPr>
          <a:xfrm>
            <a:off x="14651595" y="0"/>
            <a:ext cx="3636405" cy="2784090"/>
          </a:xfrm>
          <a:custGeom>
            <a:avLst/>
            <a:gdLst/>
            <a:ahLst/>
            <a:cxnLst/>
            <a:rect l="l" t="t" r="r" b="b"/>
            <a:pathLst>
              <a:path w="3636405" h="2784090">
                <a:moveTo>
                  <a:pt x="0" y="0"/>
                </a:moveTo>
                <a:lnTo>
                  <a:pt x="3636405" y="0"/>
                </a:lnTo>
                <a:lnTo>
                  <a:pt x="3636405" y="2784090"/>
                </a:lnTo>
                <a:lnTo>
                  <a:pt x="0" y="2784090"/>
                </a:lnTo>
                <a:lnTo>
                  <a:pt x="0" y="0"/>
                </a:lnTo>
                <a:close/>
              </a:path>
            </a:pathLst>
          </a:custGeom>
          <a:blipFill>
            <a:blip r:embed="rId2">
              <a:extLst>
                <a:ext uri="{96DAC541-7B7A-43D3-8B79-37D633B846F1}">
                  <asvg:svgBlip xmlns:asvg="http://schemas.microsoft.com/office/drawing/2016/SVG/main" xmlns="" r:embed="rId3"/>
                </a:ext>
              </a:extLst>
            </a:blip>
            <a:stretch>
              <a:fillRect l="-7496" t="-23517" r="-5659" b="-24279"/>
            </a:stretch>
          </a:blipFill>
        </p:spPr>
      </p:sp>
      <p:sp>
        <p:nvSpPr>
          <p:cNvPr id="3" name="Freeform 3"/>
          <p:cNvSpPr/>
          <p:nvPr/>
        </p:nvSpPr>
        <p:spPr>
          <a:xfrm>
            <a:off x="1342936" y="2784090"/>
            <a:ext cx="12432363" cy="5560657"/>
          </a:xfrm>
          <a:custGeom>
            <a:avLst/>
            <a:gdLst/>
            <a:ahLst/>
            <a:cxnLst/>
            <a:rect l="l" t="t" r="r" b="b"/>
            <a:pathLst>
              <a:path w="12432363" h="5560657">
                <a:moveTo>
                  <a:pt x="0" y="0"/>
                </a:moveTo>
                <a:lnTo>
                  <a:pt x="12432363" y="0"/>
                </a:lnTo>
                <a:lnTo>
                  <a:pt x="12432363" y="5560657"/>
                </a:lnTo>
                <a:lnTo>
                  <a:pt x="0" y="5560657"/>
                </a:lnTo>
                <a:lnTo>
                  <a:pt x="0" y="0"/>
                </a:lnTo>
                <a:close/>
              </a:path>
            </a:pathLst>
          </a:custGeom>
          <a:blipFill>
            <a:blip r:embed="rId4">
              <a:alphaModFix amt="80000"/>
              <a:extLst>
                <a:ext uri="{96DAC541-7B7A-43D3-8B79-37D633B846F1}">
                  <asvg:svgBlip xmlns:asvg="http://schemas.microsoft.com/office/drawing/2016/SVG/main" xmlns="" r:embed="rId5"/>
                </a:ext>
              </a:extLst>
            </a:blip>
            <a:stretch>
              <a:fillRect/>
            </a:stretch>
          </a:blipFill>
        </p:spPr>
      </p:sp>
      <p:sp>
        <p:nvSpPr>
          <p:cNvPr id="4" name="TextBox 4"/>
          <p:cNvSpPr txBox="1"/>
          <p:nvPr/>
        </p:nvSpPr>
        <p:spPr>
          <a:xfrm>
            <a:off x="6363768" y="904875"/>
            <a:ext cx="5560464" cy="1005205"/>
          </a:xfrm>
          <a:prstGeom prst="rect">
            <a:avLst/>
          </a:prstGeom>
        </p:spPr>
        <p:txBody>
          <a:bodyPr lIns="0" tIns="0" rIns="0" bIns="0" rtlCol="0" anchor="t">
            <a:spAutoFit/>
          </a:bodyPr>
          <a:lstStyle/>
          <a:p>
            <a:pPr algn="ctr">
              <a:lnSpc>
                <a:spcPts val="8119"/>
              </a:lnSpc>
              <a:spcBef>
                <a:spcPct val="0"/>
              </a:spcBef>
            </a:pPr>
            <a:r>
              <a:rPr lang="en-US" sz="5799">
                <a:solidFill>
                  <a:srgbClr val="7B451D"/>
                </a:solidFill>
                <a:latin typeface="Bosk"/>
              </a:rPr>
              <a:t>EVFEMIZM NIMA?</a:t>
            </a:r>
          </a:p>
        </p:txBody>
      </p:sp>
      <p:sp>
        <p:nvSpPr>
          <p:cNvPr id="5" name="Freeform 5"/>
          <p:cNvSpPr/>
          <p:nvPr/>
        </p:nvSpPr>
        <p:spPr>
          <a:xfrm>
            <a:off x="1371416" y="2520400"/>
            <a:ext cx="1065678" cy="1326070"/>
          </a:xfrm>
          <a:custGeom>
            <a:avLst/>
            <a:gdLst/>
            <a:ahLst/>
            <a:cxnLst/>
            <a:rect l="l" t="t" r="r" b="b"/>
            <a:pathLst>
              <a:path w="1065678" h="1326070">
                <a:moveTo>
                  <a:pt x="0" y="0"/>
                </a:moveTo>
                <a:lnTo>
                  <a:pt x="1065678" y="0"/>
                </a:lnTo>
                <a:lnTo>
                  <a:pt x="1065678" y="1326070"/>
                </a:lnTo>
                <a:lnTo>
                  <a:pt x="0" y="1326070"/>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6" name="Freeform 6"/>
          <p:cNvSpPr/>
          <p:nvPr/>
        </p:nvSpPr>
        <p:spPr>
          <a:xfrm>
            <a:off x="16383745" y="8478544"/>
            <a:ext cx="1904255" cy="1808456"/>
          </a:xfrm>
          <a:custGeom>
            <a:avLst/>
            <a:gdLst/>
            <a:ahLst/>
            <a:cxnLst/>
            <a:rect l="l" t="t" r="r" b="b"/>
            <a:pathLst>
              <a:path w="1904255" h="1808456">
                <a:moveTo>
                  <a:pt x="0" y="0"/>
                </a:moveTo>
                <a:lnTo>
                  <a:pt x="1904255" y="0"/>
                </a:lnTo>
                <a:lnTo>
                  <a:pt x="1904255" y="1808456"/>
                </a:lnTo>
                <a:lnTo>
                  <a:pt x="0" y="1808456"/>
                </a:lnTo>
                <a:lnTo>
                  <a:pt x="0" y="0"/>
                </a:lnTo>
                <a:close/>
              </a:path>
            </a:pathLst>
          </a:custGeom>
          <a:blipFill>
            <a:blip r:embed="rId8">
              <a:extLst>
                <a:ext uri="{96DAC541-7B7A-43D3-8B79-37D633B846F1}">
                  <asvg:svgBlip xmlns:asvg="http://schemas.microsoft.com/office/drawing/2016/SVG/main" xmlns="" r:embed="rId9"/>
                </a:ext>
              </a:extLst>
            </a:blip>
            <a:stretch>
              <a:fillRect r="-82641" b="-128307"/>
            </a:stretch>
          </a:blipFill>
        </p:spPr>
      </p:sp>
      <p:grpSp>
        <p:nvGrpSpPr>
          <p:cNvPr id="7" name="Group 7"/>
          <p:cNvGrpSpPr/>
          <p:nvPr/>
        </p:nvGrpSpPr>
        <p:grpSpPr>
          <a:xfrm>
            <a:off x="10900224" y="2520400"/>
            <a:ext cx="5750151" cy="5890142"/>
            <a:chOff x="0" y="0"/>
            <a:chExt cx="2086610" cy="2137410"/>
          </a:xfrm>
        </p:grpSpPr>
        <p:sp>
          <p:nvSpPr>
            <p:cNvPr id="8" name="Freeform 8"/>
            <p:cNvSpPr/>
            <p:nvPr/>
          </p:nvSpPr>
          <p:spPr>
            <a:xfrm>
              <a:off x="2540" y="-2540"/>
              <a:ext cx="2087880" cy="2139950"/>
            </a:xfrm>
            <a:custGeom>
              <a:avLst/>
              <a:gdLst/>
              <a:ahLst/>
              <a:cxnLst/>
              <a:rect l="l" t="t" r="r" b="b"/>
              <a:pathLst>
                <a:path w="2087880" h="2139950">
                  <a:moveTo>
                    <a:pt x="1979930" y="486410"/>
                  </a:moveTo>
                  <a:cubicBezTo>
                    <a:pt x="1964690" y="454660"/>
                    <a:pt x="1948180" y="422910"/>
                    <a:pt x="1929130" y="393700"/>
                  </a:cubicBezTo>
                  <a:cubicBezTo>
                    <a:pt x="1908810" y="363220"/>
                    <a:pt x="1888490" y="330200"/>
                    <a:pt x="1861820" y="304800"/>
                  </a:cubicBezTo>
                  <a:cubicBezTo>
                    <a:pt x="1836420" y="280670"/>
                    <a:pt x="1808480" y="257810"/>
                    <a:pt x="1780540" y="236220"/>
                  </a:cubicBezTo>
                  <a:cubicBezTo>
                    <a:pt x="1725930" y="193040"/>
                    <a:pt x="1666240" y="154940"/>
                    <a:pt x="1606550" y="119380"/>
                  </a:cubicBezTo>
                  <a:cubicBezTo>
                    <a:pt x="1537970" y="77470"/>
                    <a:pt x="1461770" y="55880"/>
                    <a:pt x="1384300" y="34290"/>
                  </a:cubicBezTo>
                  <a:cubicBezTo>
                    <a:pt x="1337310" y="21590"/>
                    <a:pt x="1289050" y="11430"/>
                    <a:pt x="1239520" y="5080"/>
                  </a:cubicBezTo>
                  <a:cubicBezTo>
                    <a:pt x="1203960" y="0"/>
                    <a:pt x="1165860" y="2540"/>
                    <a:pt x="1129030" y="6350"/>
                  </a:cubicBezTo>
                  <a:cubicBezTo>
                    <a:pt x="1079500" y="10160"/>
                    <a:pt x="1029970" y="13970"/>
                    <a:pt x="980440" y="22860"/>
                  </a:cubicBezTo>
                  <a:cubicBezTo>
                    <a:pt x="943610" y="24130"/>
                    <a:pt x="908050" y="25400"/>
                    <a:pt x="869950" y="29210"/>
                  </a:cubicBezTo>
                  <a:cubicBezTo>
                    <a:pt x="850900" y="30480"/>
                    <a:pt x="831850" y="33020"/>
                    <a:pt x="812800" y="35560"/>
                  </a:cubicBezTo>
                  <a:cubicBezTo>
                    <a:pt x="800100" y="38100"/>
                    <a:pt x="788670" y="40640"/>
                    <a:pt x="777240" y="43180"/>
                  </a:cubicBezTo>
                  <a:cubicBezTo>
                    <a:pt x="730250" y="54610"/>
                    <a:pt x="685800" y="74930"/>
                    <a:pt x="645160" y="96520"/>
                  </a:cubicBezTo>
                  <a:cubicBezTo>
                    <a:pt x="562610" y="139700"/>
                    <a:pt x="483870" y="190500"/>
                    <a:pt x="411480" y="247650"/>
                  </a:cubicBezTo>
                  <a:cubicBezTo>
                    <a:pt x="381000" y="271780"/>
                    <a:pt x="351790" y="297180"/>
                    <a:pt x="322580" y="323850"/>
                  </a:cubicBezTo>
                  <a:cubicBezTo>
                    <a:pt x="270510" y="372110"/>
                    <a:pt x="227330" y="429260"/>
                    <a:pt x="187960" y="487680"/>
                  </a:cubicBezTo>
                  <a:cubicBezTo>
                    <a:pt x="158750" y="529590"/>
                    <a:pt x="134620" y="577850"/>
                    <a:pt x="114300" y="623570"/>
                  </a:cubicBezTo>
                  <a:cubicBezTo>
                    <a:pt x="99060" y="657860"/>
                    <a:pt x="82550" y="692150"/>
                    <a:pt x="72390" y="728980"/>
                  </a:cubicBezTo>
                  <a:cubicBezTo>
                    <a:pt x="44450" y="819150"/>
                    <a:pt x="22860" y="910590"/>
                    <a:pt x="8890" y="1003300"/>
                  </a:cubicBezTo>
                  <a:cubicBezTo>
                    <a:pt x="3810" y="1040130"/>
                    <a:pt x="1270" y="1076960"/>
                    <a:pt x="0" y="1115060"/>
                  </a:cubicBezTo>
                  <a:lnTo>
                    <a:pt x="0" y="1165860"/>
                  </a:lnTo>
                  <a:cubicBezTo>
                    <a:pt x="1270" y="1197610"/>
                    <a:pt x="2540" y="1236980"/>
                    <a:pt x="8890" y="1268730"/>
                  </a:cubicBezTo>
                  <a:cubicBezTo>
                    <a:pt x="15240" y="1305560"/>
                    <a:pt x="21590" y="1343660"/>
                    <a:pt x="31750" y="1379220"/>
                  </a:cubicBezTo>
                  <a:cubicBezTo>
                    <a:pt x="54610" y="1452880"/>
                    <a:pt x="78740" y="1527810"/>
                    <a:pt x="118110" y="1595120"/>
                  </a:cubicBezTo>
                  <a:cubicBezTo>
                    <a:pt x="138430" y="1629410"/>
                    <a:pt x="160020" y="1663700"/>
                    <a:pt x="182880" y="1695450"/>
                  </a:cubicBezTo>
                  <a:cubicBezTo>
                    <a:pt x="212090" y="1738630"/>
                    <a:pt x="241300" y="1780540"/>
                    <a:pt x="278130" y="1817370"/>
                  </a:cubicBezTo>
                  <a:cubicBezTo>
                    <a:pt x="322580" y="1863090"/>
                    <a:pt x="374650" y="1903730"/>
                    <a:pt x="427990" y="1939290"/>
                  </a:cubicBezTo>
                  <a:cubicBezTo>
                    <a:pt x="539750" y="2012950"/>
                    <a:pt x="673100" y="2054860"/>
                    <a:pt x="801370" y="2090420"/>
                  </a:cubicBezTo>
                  <a:cubicBezTo>
                    <a:pt x="831850" y="2099310"/>
                    <a:pt x="863600" y="2106930"/>
                    <a:pt x="895350" y="2113280"/>
                  </a:cubicBezTo>
                  <a:cubicBezTo>
                    <a:pt x="944880" y="2123440"/>
                    <a:pt x="994410" y="2134870"/>
                    <a:pt x="1043940" y="2137410"/>
                  </a:cubicBezTo>
                  <a:cubicBezTo>
                    <a:pt x="1083310" y="2139950"/>
                    <a:pt x="1123950" y="2136140"/>
                    <a:pt x="1163320" y="2133600"/>
                  </a:cubicBezTo>
                  <a:cubicBezTo>
                    <a:pt x="1216660" y="2129790"/>
                    <a:pt x="1270000" y="2124710"/>
                    <a:pt x="1323340" y="2113280"/>
                  </a:cubicBezTo>
                  <a:cubicBezTo>
                    <a:pt x="1375410" y="2101850"/>
                    <a:pt x="1424940" y="2084070"/>
                    <a:pt x="1473200" y="2062480"/>
                  </a:cubicBezTo>
                  <a:cubicBezTo>
                    <a:pt x="1549400" y="2029460"/>
                    <a:pt x="1623060" y="1983740"/>
                    <a:pt x="1678940" y="1921510"/>
                  </a:cubicBezTo>
                  <a:cubicBezTo>
                    <a:pt x="1739900" y="1852930"/>
                    <a:pt x="1798320" y="1783080"/>
                    <a:pt x="1847850" y="1705610"/>
                  </a:cubicBezTo>
                  <a:cubicBezTo>
                    <a:pt x="1896110" y="1630680"/>
                    <a:pt x="1936750" y="1550670"/>
                    <a:pt x="1976120" y="1469390"/>
                  </a:cubicBezTo>
                  <a:cubicBezTo>
                    <a:pt x="2007870" y="1403350"/>
                    <a:pt x="2039620" y="1334770"/>
                    <a:pt x="2056130" y="1262380"/>
                  </a:cubicBezTo>
                  <a:cubicBezTo>
                    <a:pt x="2067560" y="1212850"/>
                    <a:pt x="2077720" y="1162050"/>
                    <a:pt x="2082800" y="1112520"/>
                  </a:cubicBezTo>
                  <a:cubicBezTo>
                    <a:pt x="2086610" y="1074420"/>
                    <a:pt x="2087880" y="1037590"/>
                    <a:pt x="2087880" y="1000760"/>
                  </a:cubicBezTo>
                  <a:cubicBezTo>
                    <a:pt x="2087880" y="910590"/>
                    <a:pt x="2082800" y="820420"/>
                    <a:pt x="2067560" y="731520"/>
                  </a:cubicBezTo>
                  <a:cubicBezTo>
                    <a:pt x="2061210" y="695960"/>
                    <a:pt x="2052320" y="661670"/>
                    <a:pt x="2039620" y="628650"/>
                  </a:cubicBezTo>
                  <a:cubicBezTo>
                    <a:pt x="2019300" y="581660"/>
                    <a:pt x="2002790" y="533400"/>
                    <a:pt x="1979930" y="486410"/>
                  </a:cubicBezTo>
                  <a:close/>
                </a:path>
              </a:pathLst>
            </a:custGeom>
            <a:blipFill>
              <a:blip r:embed="rId10"/>
              <a:stretch>
                <a:fillRect l="-13940" r="-13940"/>
              </a:stretch>
            </a:blipFill>
          </p:spPr>
        </p:sp>
      </p:grpSp>
      <p:sp>
        <p:nvSpPr>
          <p:cNvPr id="9" name="Freeform 9"/>
          <p:cNvSpPr/>
          <p:nvPr/>
        </p:nvSpPr>
        <p:spPr>
          <a:xfrm>
            <a:off x="10900224" y="7084472"/>
            <a:ext cx="1065678" cy="1326070"/>
          </a:xfrm>
          <a:custGeom>
            <a:avLst/>
            <a:gdLst/>
            <a:ahLst/>
            <a:cxnLst/>
            <a:rect l="l" t="t" r="r" b="b"/>
            <a:pathLst>
              <a:path w="1065678" h="1326070">
                <a:moveTo>
                  <a:pt x="0" y="0"/>
                </a:moveTo>
                <a:lnTo>
                  <a:pt x="1065678" y="0"/>
                </a:lnTo>
                <a:lnTo>
                  <a:pt x="1065678" y="1326070"/>
                </a:lnTo>
                <a:lnTo>
                  <a:pt x="0" y="1326070"/>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0" name="Freeform 10"/>
          <p:cNvSpPr/>
          <p:nvPr/>
        </p:nvSpPr>
        <p:spPr>
          <a:xfrm rot="920322">
            <a:off x="15767579" y="5390249"/>
            <a:ext cx="1345816" cy="2297679"/>
          </a:xfrm>
          <a:custGeom>
            <a:avLst/>
            <a:gdLst/>
            <a:ahLst/>
            <a:cxnLst/>
            <a:rect l="l" t="t" r="r" b="b"/>
            <a:pathLst>
              <a:path w="1345816" h="2297679">
                <a:moveTo>
                  <a:pt x="0" y="0"/>
                </a:moveTo>
                <a:lnTo>
                  <a:pt x="1345816" y="0"/>
                </a:lnTo>
                <a:lnTo>
                  <a:pt x="1345816" y="2297678"/>
                </a:lnTo>
                <a:lnTo>
                  <a:pt x="0" y="2297678"/>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sp>
      <p:sp>
        <p:nvSpPr>
          <p:cNvPr id="11" name="Freeform 11"/>
          <p:cNvSpPr/>
          <p:nvPr/>
        </p:nvSpPr>
        <p:spPr>
          <a:xfrm>
            <a:off x="7077022" y="2025376"/>
            <a:ext cx="4133955" cy="210456"/>
          </a:xfrm>
          <a:custGeom>
            <a:avLst/>
            <a:gdLst/>
            <a:ahLst/>
            <a:cxnLst/>
            <a:rect l="l" t="t" r="r" b="b"/>
            <a:pathLst>
              <a:path w="4133955" h="210456">
                <a:moveTo>
                  <a:pt x="0" y="0"/>
                </a:moveTo>
                <a:lnTo>
                  <a:pt x="4133956" y="0"/>
                </a:lnTo>
                <a:lnTo>
                  <a:pt x="4133956" y="210456"/>
                </a:lnTo>
                <a:lnTo>
                  <a:pt x="0" y="210456"/>
                </a:lnTo>
                <a:lnTo>
                  <a:pt x="0" y="0"/>
                </a:lnTo>
                <a:close/>
              </a:path>
            </a:pathLst>
          </a:custGeom>
          <a:blipFill>
            <a:blip r:embed="rId13">
              <a:extLst>
                <a:ext uri="{96DAC541-7B7A-43D3-8B79-37D633B846F1}">
                  <asvg:svgBlip xmlns:asvg="http://schemas.microsoft.com/office/drawing/2016/SVG/main" xmlns="" r:embed="rId14"/>
                </a:ext>
              </a:extLst>
            </a:blip>
            <a:stretch>
              <a:fillRect/>
            </a:stretch>
          </a:blipFill>
        </p:spPr>
      </p:sp>
      <p:sp>
        <p:nvSpPr>
          <p:cNvPr id="12" name="TextBox 12"/>
          <p:cNvSpPr txBox="1"/>
          <p:nvPr/>
        </p:nvSpPr>
        <p:spPr>
          <a:xfrm>
            <a:off x="2073733" y="3126285"/>
            <a:ext cx="8580071" cy="5540375"/>
          </a:xfrm>
          <a:prstGeom prst="rect">
            <a:avLst/>
          </a:prstGeom>
        </p:spPr>
        <p:txBody>
          <a:bodyPr lIns="0" tIns="0" rIns="0" bIns="0" rtlCol="0" anchor="t">
            <a:spAutoFit/>
          </a:bodyPr>
          <a:lstStyle/>
          <a:p>
            <a:pPr>
              <a:lnSpc>
                <a:spcPts val="4899"/>
              </a:lnSpc>
            </a:pPr>
            <a:r>
              <a:rPr lang="en-US" sz="3499">
                <a:solidFill>
                  <a:srgbClr val="FFFFFF"/>
                </a:solidFill>
                <a:latin typeface="Mina"/>
              </a:rPr>
              <a:t>"Efemizm yunoncha so' zdan olingan bo'lib, "euphemismos" - yaxshi "phemi" - gapiraman.Narsa-hodisaning ancha yumshoq shakldagi ifodasi; qo'pol, beadab so'z, ibora va tabu o'rnida qo'pol botmaydigan so'zni qo'llash. Masalan, ikkiqat, bo'g'oz so'zlari o'rnida homilador, og'ir oyoqli so'zlarini so'zlarini qo'llash.</a:t>
            </a:r>
          </a:p>
          <a:p>
            <a:pPr>
              <a:lnSpc>
                <a:spcPts val="4899"/>
              </a:lnSpc>
              <a:spcBef>
                <a:spcPct val="0"/>
              </a:spcBef>
            </a:pPr>
            <a:endParaRPr lang="en-US" sz="3499">
              <a:solidFill>
                <a:srgbClr val="FFFFFF"/>
              </a:solidFill>
              <a:latin typeface="Mina"/>
            </a:endParaRPr>
          </a:p>
        </p:txBody>
      </p:sp>
      <p:sp>
        <p:nvSpPr>
          <p:cNvPr id="13" name="Freeform 13"/>
          <p:cNvSpPr/>
          <p:nvPr/>
        </p:nvSpPr>
        <p:spPr>
          <a:xfrm flipH="1" flipV="1">
            <a:off x="0" y="0"/>
            <a:ext cx="1904255" cy="1808456"/>
          </a:xfrm>
          <a:custGeom>
            <a:avLst/>
            <a:gdLst/>
            <a:ahLst/>
            <a:cxnLst/>
            <a:rect l="l" t="t" r="r" b="b"/>
            <a:pathLst>
              <a:path w="1904255" h="1808456">
                <a:moveTo>
                  <a:pt x="1904255" y="1808456"/>
                </a:moveTo>
                <a:lnTo>
                  <a:pt x="0" y="1808456"/>
                </a:lnTo>
                <a:lnTo>
                  <a:pt x="0" y="0"/>
                </a:lnTo>
                <a:lnTo>
                  <a:pt x="1904255" y="0"/>
                </a:lnTo>
                <a:lnTo>
                  <a:pt x="1904255" y="1808456"/>
                </a:lnTo>
                <a:close/>
              </a:path>
            </a:pathLst>
          </a:custGeom>
          <a:blipFill>
            <a:blip r:embed="rId8">
              <a:extLst>
                <a:ext uri="{96DAC541-7B7A-43D3-8B79-37D633B846F1}">
                  <asvg:svgBlip xmlns:asvg="http://schemas.microsoft.com/office/drawing/2016/SVG/main" xmlns="" r:embed="rId9"/>
                </a:ext>
              </a:extLst>
            </a:blip>
            <a:stretch>
              <a:fillRect r="-82641" b="-128307"/>
            </a:stretch>
          </a:blipFill>
        </p:spPr>
      </p:sp>
      <p:sp>
        <p:nvSpPr>
          <p:cNvPr id="14" name="Freeform 14"/>
          <p:cNvSpPr/>
          <p:nvPr/>
        </p:nvSpPr>
        <p:spPr>
          <a:xfrm flipH="1" flipV="1">
            <a:off x="0" y="7502910"/>
            <a:ext cx="3636405" cy="2784090"/>
          </a:xfrm>
          <a:custGeom>
            <a:avLst/>
            <a:gdLst/>
            <a:ahLst/>
            <a:cxnLst/>
            <a:rect l="l" t="t" r="r" b="b"/>
            <a:pathLst>
              <a:path w="3636405" h="2784090">
                <a:moveTo>
                  <a:pt x="3636405" y="2784090"/>
                </a:moveTo>
                <a:lnTo>
                  <a:pt x="0" y="2784090"/>
                </a:lnTo>
                <a:lnTo>
                  <a:pt x="0" y="0"/>
                </a:lnTo>
                <a:lnTo>
                  <a:pt x="3636405" y="0"/>
                </a:lnTo>
                <a:lnTo>
                  <a:pt x="3636405" y="2784090"/>
                </a:lnTo>
                <a:close/>
              </a:path>
            </a:pathLst>
          </a:custGeom>
          <a:blipFill>
            <a:blip r:embed="rId2">
              <a:extLst>
                <a:ext uri="{96DAC541-7B7A-43D3-8B79-37D633B846F1}">
                  <asvg:svgBlip xmlns:asvg="http://schemas.microsoft.com/office/drawing/2016/SVG/main" xmlns="" r:embed="rId3"/>
                </a:ext>
              </a:extLst>
            </a:blip>
            <a:stretch>
              <a:fillRect l="-7496" t="-23517" r="-5659" b="-24279"/>
            </a:stretch>
          </a:blipFill>
        </p:spPr>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5E5C2"/>
        </a:solidFill>
        <a:effectLst/>
      </p:bgPr>
    </p:bg>
    <p:spTree>
      <p:nvGrpSpPr>
        <p:cNvPr id="1" name=""/>
        <p:cNvGrpSpPr/>
        <p:nvPr/>
      </p:nvGrpSpPr>
      <p:grpSpPr>
        <a:xfrm>
          <a:off x="0" y="0"/>
          <a:ext cx="0" cy="0"/>
          <a:chOff x="0" y="0"/>
          <a:chExt cx="0" cy="0"/>
        </a:xfrm>
      </p:grpSpPr>
      <p:sp>
        <p:nvSpPr>
          <p:cNvPr id="2" name="Freeform 2"/>
          <p:cNvSpPr/>
          <p:nvPr/>
        </p:nvSpPr>
        <p:spPr>
          <a:xfrm>
            <a:off x="14651595" y="0"/>
            <a:ext cx="3636405" cy="2784090"/>
          </a:xfrm>
          <a:custGeom>
            <a:avLst/>
            <a:gdLst/>
            <a:ahLst/>
            <a:cxnLst/>
            <a:rect l="l" t="t" r="r" b="b"/>
            <a:pathLst>
              <a:path w="3636405" h="2784090">
                <a:moveTo>
                  <a:pt x="0" y="0"/>
                </a:moveTo>
                <a:lnTo>
                  <a:pt x="3636405" y="0"/>
                </a:lnTo>
                <a:lnTo>
                  <a:pt x="3636405" y="2784090"/>
                </a:lnTo>
                <a:lnTo>
                  <a:pt x="0" y="2784090"/>
                </a:lnTo>
                <a:lnTo>
                  <a:pt x="0" y="0"/>
                </a:lnTo>
                <a:close/>
              </a:path>
            </a:pathLst>
          </a:custGeom>
          <a:blipFill>
            <a:blip r:embed="rId2">
              <a:extLst>
                <a:ext uri="{96DAC541-7B7A-43D3-8B79-37D633B846F1}">
                  <asvg:svgBlip xmlns:asvg="http://schemas.microsoft.com/office/drawing/2016/SVG/main" xmlns="" r:embed="rId3"/>
                </a:ext>
              </a:extLst>
            </a:blip>
            <a:stretch>
              <a:fillRect l="-7496" t="-23517" r="-5659" b="-24279"/>
            </a:stretch>
          </a:blipFill>
        </p:spPr>
      </p:sp>
      <p:sp>
        <p:nvSpPr>
          <p:cNvPr id="3" name="TextBox 3"/>
          <p:cNvSpPr txBox="1"/>
          <p:nvPr/>
        </p:nvSpPr>
        <p:spPr>
          <a:xfrm>
            <a:off x="1864172" y="1075690"/>
            <a:ext cx="15671304" cy="3166110"/>
          </a:xfrm>
          <a:prstGeom prst="rect">
            <a:avLst/>
          </a:prstGeom>
        </p:spPr>
        <p:txBody>
          <a:bodyPr lIns="0" tIns="0" rIns="0" bIns="0" rtlCol="0" anchor="t">
            <a:spAutoFit/>
          </a:bodyPr>
          <a:lstStyle/>
          <a:p>
            <a:pPr algn="ctr">
              <a:lnSpc>
                <a:spcPts val="5040"/>
              </a:lnSpc>
            </a:pPr>
            <a:r>
              <a:rPr lang="en-US" sz="3600">
                <a:solidFill>
                  <a:srgbClr val="7B451D"/>
                </a:solidFill>
                <a:latin typeface="Bosk"/>
              </a:rPr>
              <a:t>O'ZBEK TILIDA "O'LDI" </a:t>
            </a:r>
            <a:r>
              <a:rPr lang="en-US" sz="3600">
                <a:solidFill>
                  <a:srgbClr val="7B451D"/>
                </a:solidFill>
                <a:latin typeface="Bosk"/>
                <a:ea typeface="Bosk"/>
              </a:rPr>
              <a:t>so'zi o'rniga "dunyoni tark etdi", "hayotdan ko'z yumdi","bandalikni bajo keltirdi","rixlat qildi" kabi evfemizmlari qollashimiz mumkin. Xitoy tilida ham 死 si (o’lim) so'zi o'rniga mos keladigan evfemizm mavjud</a:t>
            </a:r>
          </a:p>
          <a:p>
            <a:pPr algn="ctr">
              <a:lnSpc>
                <a:spcPts val="5040"/>
              </a:lnSpc>
              <a:spcBef>
                <a:spcPct val="0"/>
              </a:spcBef>
            </a:pPr>
            <a:endParaRPr lang="en-US" sz="3600">
              <a:solidFill>
                <a:srgbClr val="7B451D"/>
              </a:solidFill>
              <a:latin typeface="Bosk"/>
              <a:ea typeface="Bosk"/>
            </a:endParaRPr>
          </a:p>
        </p:txBody>
      </p:sp>
      <p:grpSp>
        <p:nvGrpSpPr>
          <p:cNvPr id="4" name="Group 4"/>
          <p:cNvGrpSpPr/>
          <p:nvPr/>
        </p:nvGrpSpPr>
        <p:grpSpPr>
          <a:xfrm>
            <a:off x="1105273" y="3756025"/>
            <a:ext cx="16230600" cy="4797650"/>
            <a:chOff x="0" y="0"/>
            <a:chExt cx="4274726" cy="1263578"/>
          </a:xfrm>
        </p:grpSpPr>
        <p:sp>
          <p:nvSpPr>
            <p:cNvPr id="5" name="Freeform 5"/>
            <p:cNvSpPr/>
            <p:nvPr/>
          </p:nvSpPr>
          <p:spPr>
            <a:xfrm>
              <a:off x="0" y="0"/>
              <a:ext cx="4274726" cy="1263578"/>
            </a:xfrm>
            <a:custGeom>
              <a:avLst/>
              <a:gdLst/>
              <a:ahLst/>
              <a:cxnLst/>
              <a:rect l="l" t="t" r="r" b="b"/>
              <a:pathLst>
                <a:path w="4274726" h="1263578">
                  <a:moveTo>
                    <a:pt x="24327" y="0"/>
                  </a:moveTo>
                  <a:lnTo>
                    <a:pt x="4250399" y="0"/>
                  </a:lnTo>
                  <a:cubicBezTo>
                    <a:pt x="4263834" y="0"/>
                    <a:pt x="4274726" y="10891"/>
                    <a:pt x="4274726" y="24327"/>
                  </a:cubicBezTo>
                  <a:lnTo>
                    <a:pt x="4274726" y="1239252"/>
                  </a:lnTo>
                  <a:cubicBezTo>
                    <a:pt x="4274726" y="1245704"/>
                    <a:pt x="4272163" y="1251891"/>
                    <a:pt x="4267601" y="1256453"/>
                  </a:cubicBezTo>
                  <a:cubicBezTo>
                    <a:pt x="4263039" y="1261015"/>
                    <a:pt x="4256851" y="1263578"/>
                    <a:pt x="4250399" y="1263578"/>
                  </a:cubicBezTo>
                  <a:lnTo>
                    <a:pt x="24327" y="1263578"/>
                  </a:lnTo>
                  <a:cubicBezTo>
                    <a:pt x="10891" y="1263578"/>
                    <a:pt x="0" y="1252687"/>
                    <a:pt x="0" y="1239252"/>
                  </a:cubicBezTo>
                  <a:lnTo>
                    <a:pt x="0" y="24327"/>
                  </a:lnTo>
                  <a:cubicBezTo>
                    <a:pt x="0" y="10891"/>
                    <a:pt x="10891" y="0"/>
                    <a:pt x="24327" y="0"/>
                  </a:cubicBezTo>
                  <a:close/>
                </a:path>
              </a:pathLst>
            </a:custGeom>
            <a:solidFill>
              <a:srgbClr val="628B4C">
                <a:alpha val="80000"/>
              </a:srgbClr>
            </a:solidFill>
          </p:spPr>
        </p:sp>
        <p:sp>
          <p:nvSpPr>
            <p:cNvPr id="6" name="TextBox 6"/>
            <p:cNvSpPr txBox="1"/>
            <p:nvPr/>
          </p:nvSpPr>
          <p:spPr>
            <a:xfrm>
              <a:off x="0" y="-38100"/>
              <a:ext cx="4274726" cy="1301678"/>
            </a:xfrm>
            <a:prstGeom prst="rect">
              <a:avLst/>
            </a:prstGeom>
          </p:spPr>
          <p:txBody>
            <a:bodyPr lIns="50800" tIns="50800" rIns="50800" bIns="50800" rtlCol="0" anchor="ctr"/>
            <a:lstStyle/>
            <a:p>
              <a:pPr algn="ctr">
                <a:lnSpc>
                  <a:spcPts val="2659"/>
                </a:lnSpc>
                <a:spcBef>
                  <a:spcPct val="0"/>
                </a:spcBef>
              </a:pPr>
              <a:endParaRPr/>
            </a:p>
          </p:txBody>
        </p:sp>
      </p:grpSp>
      <p:sp>
        <p:nvSpPr>
          <p:cNvPr id="7" name="Freeform 7"/>
          <p:cNvSpPr/>
          <p:nvPr/>
        </p:nvSpPr>
        <p:spPr>
          <a:xfrm>
            <a:off x="952127" y="2415172"/>
            <a:ext cx="1065678" cy="1326070"/>
          </a:xfrm>
          <a:custGeom>
            <a:avLst/>
            <a:gdLst/>
            <a:ahLst/>
            <a:cxnLst/>
            <a:rect l="l" t="t" r="r" b="b"/>
            <a:pathLst>
              <a:path w="1065678" h="1326070">
                <a:moveTo>
                  <a:pt x="0" y="0"/>
                </a:moveTo>
                <a:lnTo>
                  <a:pt x="1065678" y="0"/>
                </a:lnTo>
                <a:lnTo>
                  <a:pt x="1065678" y="1326070"/>
                </a:lnTo>
                <a:lnTo>
                  <a:pt x="0" y="132607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8" name="Freeform 8"/>
          <p:cNvSpPr/>
          <p:nvPr/>
        </p:nvSpPr>
        <p:spPr>
          <a:xfrm>
            <a:off x="16383745" y="8478544"/>
            <a:ext cx="1904255" cy="1808456"/>
          </a:xfrm>
          <a:custGeom>
            <a:avLst/>
            <a:gdLst/>
            <a:ahLst/>
            <a:cxnLst/>
            <a:rect l="l" t="t" r="r" b="b"/>
            <a:pathLst>
              <a:path w="1904255" h="1808456">
                <a:moveTo>
                  <a:pt x="0" y="0"/>
                </a:moveTo>
                <a:lnTo>
                  <a:pt x="1904255" y="0"/>
                </a:lnTo>
                <a:lnTo>
                  <a:pt x="1904255" y="1808456"/>
                </a:lnTo>
                <a:lnTo>
                  <a:pt x="0" y="1808456"/>
                </a:lnTo>
                <a:lnTo>
                  <a:pt x="0" y="0"/>
                </a:lnTo>
                <a:close/>
              </a:path>
            </a:pathLst>
          </a:custGeom>
          <a:blipFill>
            <a:blip r:embed="rId6">
              <a:extLst>
                <a:ext uri="{96DAC541-7B7A-43D3-8B79-37D633B846F1}">
                  <asvg:svgBlip xmlns:asvg="http://schemas.microsoft.com/office/drawing/2016/SVG/main" xmlns="" r:embed="rId7"/>
                </a:ext>
              </a:extLst>
            </a:blip>
            <a:stretch>
              <a:fillRect r="-82641" b="-128307"/>
            </a:stretch>
          </a:blipFill>
        </p:spPr>
      </p:sp>
      <p:sp>
        <p:nvSpPr>
          <p:cNvPr id="9" name="Freeform 9"/>
          <p:cNvSpPr/>
          <p:nvPr/>
        </p:nvSpPr>
        <p:spPr>
          <a:xfrm>
            <a:off x="16469797" y="7501477"/>
            <a:ext cx="1065678" cy="1326070"/>
          </a:xfrm>
          <a:custGeom>
            <a:avLst/>
            <a:gdLst/>
            <a:ahLst/>
            <a:cxnLst/>
            <a:rect l="l" t="t" r="r" b="b"/>
            <a:pathLst>
              <a:path w="1065678" h="1326070">
                <a:moveTo>
                  <a:pt x="0" y="0"/>
                </a:moveTo>
                <a:lnTo>
                  <a:pt x="1065678" y="0"/>
                </a:lnTo>
                <a:lnTo>
                  <a:pt x="1065678" y="1326070"/>
                </a:lnTo>
                <a:lnTo>
                  <a:pt x="0" y="132607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0" name="Freeform 10"/>
          <p:cNvSpPr/>
          <p:nvPr/>
        </p:nvSpPr>
        <p:spPr>
          <a:xfrm rot="920322">
            <a:off x="16586392" y="5729756"/>
            <a:ext cx="1345816" cy="2297679"/>
          </a:xfrm>
          <a:custGeom>
            <a:avLst/>
            <a:gdLst/>
            <a:ahLst/>
            <a:cxnLst/>
            <a:rect l="l" t="t" r="r" b="b"/>
            <a:pathLst>
              <a:path w="1345816" h="2297679">
                <a:moveTo>
                  <a:pt x="0" y="0"/>
                </a:moveTo>
                <a:lnTo>
                  <a:pt x="1345816" y="0"/>
                </a:lnTo>
                <a:lnTo>
                  <a:pt x="1345816" y="2297679"/>
                </a:lnTo>
                <a:lnTo>
                  <a:pt x="0" y="2297679"/>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11" name="Freeform 11"/>
          <p:cNvSpPr/>
          <p:nvPr/>
        </p:nvSpPr>
        <p:spPr>
          <a:xfrm>
            <a:off x="6755532" y="2191556"/>
            <a:ext cx="4392461" cy="223616"/>
          </a:xfrm>
          <a:custGeom>
            <a:avLst/>
            <a:gdLst/>
            <a:ahLst/>
            <a:cxnLst/>
            <a:rect l="l" t="t" r="r" b="b"/>
            <a:pathLst>
              <a:path w="4392461" h="223616">
                <a:moveTo>
                  <a:pt x="0" y="0"/>
                </a:moveTo>
                <a:lnTo>
                  <a:pt x="4392461" y="0"/>
                </a:lnTo>
                <a:lnTo>
                  <a:pt x="4392461" y="223616"/>
                </a:lnTo>
                <a:lnTo>
                  <a:pt x="0" y="223616"/>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12" name="Freeform 12"/>
          <p:cNvSpPr/>
          <p:nvPr/>
        </p:nvSpPr>
        <p:spPr>
          <a:xfrm flipH="1" flipV="1">
            <a:off x="0" y="0"/>
            <a:ext cx="1904255" cy="1808456"/>
          </a:xfrm>
          <a:custGeom>
            <a:avLst/>
            <a:gdLst/>
            <a:ahLst/>
            <a:cxnLst/>
            <a:rect l="l" t="t" r="r" b="b"/>
            <a:pathLst>
              <a:path w="1904255" h="1808456">
                <a:moveTo>
                  <a:pt x="1904255" y="1808456"/>
                </a:moveTo>
                <a:lnTo>
                  <a:pt x="0" y="1808456"/>
                </a:lnTo>
                <a:lnTo>
                  <a:pt x="0" y="0"/>
                </a:lnTo>
                <a:lnTo>
                  <a:pt x="1904255" y="0"/>
                </a:lnTo>
                <a:lnTo>
                  <a:pt x="1904255" y="1808456"/>
                </a:lnTo>
                <a:close/>
              </a:path>
            </a:pathLst>
          </a:custGeom>
          <a:blipFill>
            <a:blip r:embed="rId6">
              <a:extLst>
                <a:ext uri="{96DAC541-7B7A-43D3-8B79-37D633B846F1}">
                  <asvg:svgBlip xmlns:asvg="http://schemas.microsoft.com/office/drawing/2016/SVG/main" xmlns="" r:embed="rId7"/>
                </a:ext>
              </a:extLst>
            </a:blip>
            <a:stretch>
              <a:fillRect r="-82641" b="-128307"/>
            </a:stretch>
          </a:blipFill>
        </p:spPr>
      </p:sp>
      <p:sp>
        <p:nvSpPr>
          <p:cNvPr id="13" name="Freeform 13"/>
          <p:cNvSpPr/>
          <p:nvPr/>
        </p:nvSpPr>
        <p:spPr>
          <a:xfrm flipH="1" flipV="1">
            <a:off x="0" y="7502910"/>
            <a:ext cx="3636405" cy="2784090"/>
          </a:xfrm>
          <a:custGeom>
            <a:avLst/>
            <a:gdLst/>
            <a:ahLst/>
            <a:cxnLst/>
            <a:rect l="l" t="t" r="r" b="b"/>
            <a:pathLst>
              <a:path w="3636405" h="2784090">
                <a:moveTo>
                  <a:pt x="3636405" y="2784090"/>
                </a:moveTo>
                <a:lnTo>
                  <a:pt x="0" y="2784090"/>
                </a:lnTo>
                <a:lnTo>
                  <a:pt x="0" y="0"/>
                </a:lnTo>
                <a:lnTo>
                  <a:pt x="3636405" y="0"/>
                </a:lnTo>
                <a:lnTo>
                  <a:pt x="3636405" y="2784090"/>
                </a:lnTo>
                <a:close/>
              </a:path>
            </a:pathLst>
          </a:custGeom>
          <a:blipFill>
            <a:blip r:embed="rId2">
              <a:extLst>
                <a:ext uri="{96DAC541-7B7A-43D3-8B79-37D633B846F1}">
                  <asvg:svgBlip xmlns:asvg="http://schemas.microsoft.com/office/drawing/2016/SVG/main" xmlns="" r:embed="rId3"/>
                </a:ext>
              </a:extLst>
            </a:blip>
            <a:stretch>
              <a:fillRect l="-7496" t="-23517" r="-5659" b="-24279"/>
            </a:stretch>
          </a:blipFill>
        </p:spPr>
      </p:sp>
      <p:sp>
        <p:nvSpPr>
          <p:cNvPr id="14" name="AutoShape 14"/>
          <p:cNvSpPr/>
          <p:nvPr/>
        </p:nvSpPr>
        <p:spPr>
          <a:xfrm flipV="1">
            <a:off x="2712184" y="4353054"/>
            <a:ext cx="12220650" cy="39586"/>
          </a:xfrm>
          <a:prstGeom prst="line">
            <a:avLst/>
          </a:prstGeom>
          <a:ln w="38100" cap="flat">
            <a:solidFill>
              <a:srgbClr val="FFFFFF"/>
            </a:solidFill>
            <a:prstDash val="solid"/>
            <a:headEnd type="none" w="sm" len="sm"/>
            <a:tailEnd type="none" w="sm" len="sm"/>
          </a:ln>
        </p:spPr>
      </p:sp>
      <p:grpSp>
        <p:nvGrpSpPr>
          <p:cNvPr id="15" name="Group 15"/>
          <p:cNvGrpSpPr/>
          <p:nvPr/>
        </p:nvGrpSpPr>
        <p:grpSpPr>
          <a:xfrm>
            <a:off x="2606372" y="4154186"/>
            <a:ext cx="396453" cy="396453"/>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B451D"/>
            </a:solidFill>
          </p:spPr>
        </p:sp>
        <p:sp>
          <p:nvSpPr>
            <p:cNvPr id="17" name="TextBox 17"/>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18" name="TextBox 18"/>
          <p:cNvSpPr txBox="1"/>
          <p:nvPr/>
        </p:nvSpPr>
        <p:spPr>
          <a:xfrm>
            <a:off x="1655724" y="4903900"/>
            <a:ext cx="2694204" cy="3063875"/>
          </a:xfrm>
          <a:prstGeom prst="rect">
            <a:avLst/>
          </a:prstGeom>
        </p:spPr>
        <p:txBody>
          <a:bodyPr lIns="0" tIns="0" rIns="0" bIns="0" rtlCol="0" anchor="t">
            <a:spAutoFit/>
          </a:bodyPr>
          <a:lstStyle/>
          <a:p>
            <a:pPr algn="ctr">
              <a:lnSpc>
                <a:spcPts val="4899"/>
              </a:lnSpc>
            </a:pPr>
            <a:r>
              <a:rPr lang="en-US" sz="3499">
                <a:solidFill>
                  <a:srgbClr val="FFFFFF"/>
                </a:solidFill>
                <a:latin typeface="Mina"/>
                <a:ea typeface="Mina"/>
              </a:rPr>
              <a:t>谢世 xiè shì (yaxshi dunyodan ketdi),</a:t>
            </a:r>
          </a:p>
          <a:p>
            <a:pPr algn="ctr">
              <a:lnSpc>
                <a:spcPts val="4899"/>
              </a:lnSpc>
              <a:spcBef>
                <a:spcPct val="0"/>
              </a:spcBef>
            </a:pPr>
            <a:endParaRPr lang="en-US" sz="3499">
              <a:solidFill>
                <a:srgbClr val="FFFFFF"/>
              </a:solidFill>
              <a:latin typeface="Mina"/>
              <a:ea typeface="Mina"/>
            </a:endParaRPr>
          </a:p>
        </p:txBody>
      </p:sp>
      <p:grpSp>
        <p:nvGrpSpPr>
          <p:cNvPr id="19" name="Group 19"/>
          <p:cNvGrpSpPr/>
          <p:nvPr/>
        </p:nvGrpSpPr>
        <p:grpSpPr>
          <a:xfrm>
            <a:off x="6792734" y="4154186"/>
            <a:ext cx="396453" cy="396453"/>
            <a:chOff x="0" y="0"/>
            <a:chExt cx="812800" cy="812800"/>
          </a:xfrm>
        </p:grpSpPr>
        <p:sp>
          <p:nvSpPr>
            <p:cNvPr id="20" name="Freeform 2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B451D"/>
            </a:solidFill>
          </p:spPr>
        </p:sp>
        <p:sp>
          <p:nvSpPr>
            <p:cNvPr id="21" name="TextBox 21"/>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22" name="TextBox 22"/>
          <p:cNvSpPr txBox="1"/>
          <p:nvPr/>
        </p:nvSpPr>
        <p:spPr>
          <a:xfrm>
            <a:off x="5731339" y="4903900"/>
            <a:ext cx="2585129" cy="3683000"/>
          </a:xfrm>
          <a:prstGeom prst="rect">
            <a:avLst/>
          </a:prstGeom>
        </p:spPr>
        <p:txBody>
          <a:bodyPr lIns="0" tIns="0" rIns="0" bIns="0" rtlCol="0" anchor="t">
            <a:spAutoFit/>
          </a:bodyPr>
          <a:lstStyle/>
          <a:p>
            <a:pPr algn="ctr">
              <a:lnSpc>
                <a:spcPts val="4899"/>
              </a:lnSpc>
            </a:pPr>
            <a:r>
              <a:rPr lang="en-US" sz="3499">
                <a:solidFill>
                  <a:srgbClr val="FFFFFF"/>
                </a:solidFill>
                <a:latin typeface="Mina"/>
                <a:ea typeface="Mina"/>
              </a:rPr>
              <a:t>作古 zuò gũ (boshqa</a:t>
            </a:r>
          </a:p>
          <a:p>
            <a:pPr algn="ctr">
              <a:lnSpc>
                <a:spcPts val="4899"/>
              </a:lnSpc>
            </a:pPr>
            <a:r>
              <a:rPr lang="en-US" sz="3499">
                <a:solidFill>
                  <a:srgbClr val="FFFFFF"/>
                </a:solidFill>
                <a:latin typeface="Mina"/>
              </a:rPr>
              <a:t>dunyoga ko'chib ketdi)</a:t>
            </a:r>
          </a:p>
          <a:p>
            <a:pPr algn="ctr">
              <a:lnSpc>
                <a:spcPts val="4899"/>
              </a:lnSpc>
              <a:spcBef>
                <a:spcPct val="0"/>
              </a:spcBef>
            </a:pPr>
            <a:endParaRPr lang="en-US" sz="3499">
              <a:solidFill>
                <a:srgbClr val="FFFFFF"/>
              </a:solidFill>
              <a:latin typeface="Mina"/>
            </a:endParaRPr>
          </a:p>
        </p:txBody>
      </p:sp>
      <p:grpSp>
        <p:nvGrpSpPr>
          <p:cNvPr id="23" name="Group 23"/>
          <p:cNvGrpSpPr/>
          <p:nvPr/>
        </p:nvGrpSpPr>
        <p:grpSpPr>
          <a:xfrm>
            <a:off x="10751539" y="4154186"/>
            <a:ext cx="396453" cy="396453"/>
            <a:chOff x="0" y="0"/>
            <a:chExt cx="812800" cy="812800"/>
          </a:xfrm>
        </p:grpSpPr>
        <p:sp>
          <p:nvSpPr>
            <p:cNvPr id="24" name="Freeform 2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B451D"/>
            </a:solidFill>
          </p:spPr>
        </p:sp>
        <p:sp>
          <p:nvSpPr>
            <p:cNvPr id="25" name="TextBox 25"/>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26" name="TextBox 26"/>
          <p:cNvSpPr txBox="1"/>
          <p:nvPr/>
        </p:nvSpPr>
        <p:spPr>
          <a:xfrm>
            <a:off x="9634282" y="4903900"/>
            <a:ext cx="2630968" cy="2444750"/>
          </a:xfrm>
          <a:prstGeom prst="rect">
            <a:avLst/>
          </a:prstGeom>
        </p:spPr>
        <p:txBody>
          <a:bodyPr lIns="0" tIns="0" rIns="0" bIns="0" rtlCol="0" anchor="t">
            <a:spAutoFit/>
          </a:bodyPr>
          <a:lstStyle/>
          <a:p>
            <a:pPr algn="ctr">
              <a:lnSpc>
                <a:spcPts val="4899"/>
              </a:lnSpc>
            </a:pPr>
            <a:r>
              <a:rPr lang="en-US" sz="3499">
                <a:solidFill>
                  <a:srgbClr val="FFFFFF"/>
                </a:solidFill>
                <a:latin typeface="Mina"/>
                <a:ea typeface="Mina"/>
              </a:rPr>
              <a:t>归天 gui tian （osmonga qaytmoq）</a:t>
            </a:r>
          </a:p>
          <a:p>
            <a:pPr algn="ctr">
              <a:lnSpc>
                <a:spcPts val="4899"/>
              </a:lnSpc>
              <a:spcBef>
                <a:spcPct val="0"/>
              </a:spcBef>
            </a:pPr>
            <a:endParaRPr lang="en-US" sz="3499">
              <a:solidFill>
                <a:srgbClr val="FFFFFF"/>
              </a:solidFill>
              <a:latin typeface="Mina"/>
              <a:ea typeface="Mina"/>
            </a:endParaRPr>
          </a:p>
        </p:txBody>
      </p:sp>
      <p:grpSp>
        <p:nvGrpSpPr>
          <p:cNvPr id="27" name="Group 27"/>
          <p:cNvGrpSpPr/>
          <p:nvPr/>
        </p:nvGrpSpPr>
        <p:grpSpPr>
          <a:xfrm>
            <a:off x="14932833" y="4154186"/>
            <a:ext cx="396453" cy="396453"/>
            <a:chOff x="0" y="0"/>
            <a:chExt cx="812800" cy="812800"/>
          </a:xfrm>
        </p:grpSpPr>
        <p:sp>
          <p:nvSpPr>
            <p:cNvPr id="28" name="Freeform 2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B451D"/>
            </a:solidFill>
          </p:spPr>
        </p:sp>
        <p:sp>
          <p:nvSpPr>
            <p:cNvPr id="29" name="TextBox 29"/>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30" name="TextBox 30"/>
          <p:cNvSpPr txBox="1"/>
          <p:nvPr/>
        </p:nvSpPr>
        <p:spPr>
          <a:xfrm>
            <a:off x="13579700" y="4903900"/>
            <a:ext cx="3102720" cy="3683000"/>
          </a:xfrm>
          <a:prstGeom prst="rect">
            <a:avLst/>
          </a:prstGeom>
        </p:spPr>
        <p:txBody>
          <a:bodyPr lIns="0" tIns="0" rIns="0" bIns="0" rtlCol="0" anchor="t">
            <a:spAutoFit/>
          </a:bodyPr>
          <a:lstStyle/>
          <a:p>
            <a:pPr algn="ctr">
              <a:lnSpc>
                <a:spcPts val="4899"/>
              </a:lnSpc>
            </a:pPr>
            <a:r>
              <a:rPr lang="en-US" sz="3499">
                <a:solidFill>
                  <a:srgbClr val="FFFFFF"/>
                </a:solidFill>
                <a:ea typeface="Mina"/>
              </a:rPr>
              <a:t>驾鹤西游</a:t>
            </a:r>
          </a:p>
          <a:p>
            <a:pPr algn="ctr">
              <a:lnSpc>
                <a:spcPts val="4899"/>
              </a:lnSpc>
            </a:pPr>
            <a:r>
              <a:rPr lang="en-US" sz="3499">
                <a:solidFill>
                  <a:srgbClr val="FFFFFF"/>
                </a:solidFill>
                <a:latin typeface="Mina"/>
              </a:rPr>
              <a:t>jià hè xĩ yóu (turnaga o'tirib, g'arbga sayohat qildi)</a:t>
            </a:r>
          </a:p>
          <a:p>
            <a:pPr algn="ctr">
              <a:lnSpc>
                <a:spcPts val="4899"/>
              </a:lnSpc>
              <a:spcBef>
                <a:spcPct val="0"/>
              </a:spcBef>
            </a:pPr>
            <a:endParaRPr lang="en-US" sz="3499">
              <a:solidFill>
                <a:srgbClr val="FFFFFF"/>
              </a:solidFill>
              <a:latin typeface="Min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5E5C2"/>
        </a:solidFill>
        <a:effectLst/>
      </p:bgPr>
    </p:bg>
    <p:spTree>
      <p:nvGrpSpPr>
        <p:cNvPr id="1" name=""/>
        <p:cNvGrpSpPr/>
        <p:nvPr/>
      </p:nvGrpSpPr>
      <p:grpSpPr>
        <a:xfrm>
          <a:off x="0" y="0"/>
          <a:ext cx="0" cy="0"/>
          <a:chOff x="0" y="0"/>
          <a:chExt cx="0" cy="0"/>
        </a:xfrm>
      </p:grpSpPr>
      <p:sp>
        <p:nvSpPr>
          <p:cNvPr id="2" name="Freeform 2"/>
          <p:cNvSpPr/>
          <p:nvPr/>
        </p:nvSpPr>
        <p:spPr>
          <a:xfrm>
            <a:off x="14651595" y="0"/>
            <a:ext cx="3636405" cy="2784090"/>
          </a:xfrm>
          <a:custGeom>
            <a:avLst/>
            <a:gdLst/>
            <a:ahLst/>
            <a:cxnLst/>
            <a:rect l="l" t="t" r="r" b="b"/>
            <a:pathLst>
              <a:path w="3636405" h="2784090">
                <a:moveTo>
                  <a:pt x="0" y="0"/>
                </a:moveTo>
                <a:lnTo>
                  <a:pt x="3636405" y="0"/>
                </a:lnTo>
                <a:lnTo>
                  <a:pt x="3636405" y="2784090"/>
                </a:lnTo>
                <a:lnTo>
                  <a:pt x="0" y="2784090"/>
                </a:lnTo>
                <a:lnTo>
                  <a:pt x="0" y="0"/>
                </a:lnTo>
                <a:close/>
              </a:path>
            </a:pathLst>
          </a:custGeom>
          <a:blipFill>
            <a:blip r:embed="rId2">
              <a:extLst>
                <a:ext uri="{96DAC541-7B7A-43D3-8B79-37D633B846F1}">
                  <asvg:svgBlip xmlns:asvg="http://schemas.microsoft.com/office/drawing/2016/SVG/main" xmlns="" r:embed="rId3"/>
                </a:ext>
              </a:extLst>
            </a:blip>
            <a:stretch>
              <a:fillRect l="-7496" t="-23517" r="-5659" b="-24279"/>
            </a:stretch>
          </a:blipFill>
        </p:spPr>
      </p:sp>
      <p:sp>
        <p:nvSpPr>
          <p:cNvPr id="3" name="TextBox 3"/>
          <p:cNvSpPr txBox="1"/>
          <p:nvPr/>
        </p:nvSpPr>
        <p:spPr>
          <a:xfrm>
            <a:off x="752525" y="942975"/>
            <a:ext cx="16782951" cy="2098675"/>
          </a:xfrm>
          <a:prstGeom prst="rect">
            <a:avLst/>
          </a:prstGeom>
        </p:spPr>
        <p:txBody>
          <a:bodyPr lIns="0" tIns="0" rIns="0" bIns="0" rtlCol="0" anchor="t">
            <a:spAutoFit/>
          </a:bodyPr>
          <a:lstStyle/>
          <a:p>
            <a:pPr algn="ctr">
              <a:lnSpc>
                <a:spcPts val="5599"/>
              </a:lnSpc>
            </a:pPr>
            <a:r>
              <a:rPr lang="en-US" sz="3999">
                <a:solidFill>
                  <a:srgbClr val="7B451D"/>
                </a:solidFill>
                <a:latin typeface="Bosk"/>
              </a:rPr>
              <a:t>KO'PGINA SO'ZLAR XITOY TILIDA TO'Y MAROSIMLARI BILAN BOG'LIQ BO'LGAN, EVFEMIZMLARDAN IBORAT.</a:t>
            </a:r>
          </a:p>
          <a:p>
            <a:pPr algn="ctr">
              <a:lnSpc>
                <a:spcPts val="5599"/>
              </a:lnSpc>
              <a:spcBef>
                <a:spcPct val="0"/>
              </a:spcBef>
            </a:pPr>
            <a:endParaRPr lang="en-US" sz="3999">
              <a:solidFill>
                <a:srgbClr val="7B451D"/>
              </a:solidFill>
              <a:latin typeface="Bosk"/>
            </a:endParaRPr>
          </a:p>
        </p:txBody>
      </p:sp>
      <p:grpSp>
        <p:nvGrpSpPr>
          <p:cNvPr id="4" name="Group 4"/>
          <p:cNvGrpSpPr/>
          <p:nvPr/>
        </p:nvGrpSpPr>
        <p:grpSpPr>
          <a:xfrm>
            <a:off x="850657" y="2986583"/>
            <a:ext cx="3838279" cy="5437463"/>
            <a:chOff x="0" y="0"/>
            <a:chExt cx="1010905" cy="1432089"/>
          </a:xfrm>
        </p:grpSpPr>
        <p:sp>
          <p:nvSpPr>
            <p:cNvPr id="5" name="Freeform 5"/>
            <p:cNvSpPr/>
            <p:nvPr/>
          </p:nvSpPr>
          <p:spPr>
            <a:xfrm>
              <a:off x="0" y="0"/>
              <a:ext cx="1010905" cy="1432089"/>
            </a:xfrm>
            <a:custGeom>
              <a:avLst/>
              <a:gdLst/>
              <a:ahLst/>
              <a:cxnLst/>
              <a:rect l="l" t="t" r="r" b="b"/>
              <a:pathLst>
                <a:path w="1010905" h="1432089">
                  <a:moveTo>
                    <a:pt x="102868" y="0"/>
                  </a:moveTo>
                  <a:lnTo>
                    <a:pt x="908036" y="0"/>
                  </a:lnTo>
                  <a:cubicBezTo>
                    <a:pt x="964849" y="0"/>
                    <a:pt x="1010905" y="46056"/>
                    <a:pt x="1010905" y="102868"/>
                  </a:cubicBezTo>
                  <a:lnTo>
                    <a:pt x="1010905" y="1329221"/>
                  </a:lnTo>
                  <a:cubicBezTo>
                    <a:pt x="1010905" y="1386033"/>
                    <a:pt x="964849" y="1432089"/>
                    <a:pt x="908036" y="1432089"/>
                  </a:cubicBezTo>
                  <a:lnTo>
                    <a:pt x="102868" y="1432089"/>
                  </a:lnTo>
                  <a:cubicBezTo>
                    <a:pt x="46056" y="1432089"/>
                    <a:pt x="0" y="1386033"/>
                    <a:pt x="0" y="1329221"/>
                  </a:cubicBezTo>
                  <a:lnTo>
                    <a:pt x="0" y="102868"/>
                  </a:lnTo>
                  <a:cubicBezTo>
                    <a:pt x="0" y="46056"/>
                    <a:pt x="46056" y="0"/>
                    <a:pt x="102868" y="0"/>
                  </a:cubicBezTo>
                  <a:close/>
                </a:path>
              </a:pathLst>
            </a:custGeom>
            <a:solidFill>
              <a:srgbClr val="628B4C">
                <a:alpha val="80000"/>
              </a:srgbClr>
            </a:solidFill>
          </p:spPr>
        </p:sp>
        <p:sp>
          <p:nvSpPr>
            <p:cNvPr id="6" name="TextBox 6"/>
            <p:cNvSpPr txBox="1"/>
            <p:nvPr/>
          </p:nvSpPr>
          <p:spPr>
            <a:xfrm>
              <a:off x="0" y="-38100"/>
              <a:ext cx="1010905" cy="1470189"/>
            </a:xfrm>
            <a:prstGeom prst="rect">
              <a:avLst/>
            </a:prstGeom>
          </p:spPr>
          <p:txBody>
            <a:bodyPr lIns="50800" tIns="50800" rIns="50800" bIns="50800" rtlCol="0" anchor="ctr"/>
            <a:lstStyle/>
            <a:p>
              <a:pPr algn="ctr">
                <a:lnSpc>
                  <a:spcPts val="2659"/>
                </a:lnSpc>
                <a:spcBef>
                  <a:spcPct val="0"/>
                </a:spcBef>
              </a:pPr>
              <a:endParaRPr/>
            </a:p>
          </p:txBody>
        </p:sp>
      </p:grpSp>
      <p:sp>
        <p:nvSpPr>
          <p:cNvPr id="7" name="Freeform 7"/>
          <p:cNvSpPr/>
          <p:nvPr/>
        </p:nvSpPr>
        <p:spPr>
          <a:xfrm>
            <a:off x="774084" y="2428676"/>
            <a:ext cx="1065678" cy="1326070"/>
          </a:xfrm>
          <a:custGeom>
            <a:avLst/>
            <a:gdLst/>
            <a:ahLst/>
            <a:cxnLst/>
            <a:rect l="l" t="t" r="r" b="b"/>
            <a:pathLst>
              <a:path w="1065678" h="1326070">
                <a:moveTo>
                  <a:pt x="0" y="0"/>
                </a:moveTo>
                <a:lnTo>
                  <a:pt x="1065678" y="0"/>
                </a:lnTo>
                <a:lnTo>
                  <a:pt x="1065678" y="1326070"/>
                </a:lnTo>
                <a:lnTo>
                  <a:pt x="0" y="132607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8" name="Freeform 8"/>
          <p:cNvSpPr/>
          <p:nvPr/>
        </p:nvSpPr>
        <p:spPr>
          <a:xfrm>
            <a:off x="16383745" y="8478544"/>
            <a:ext cx="1904255" cy="1808456"/>
          </a:xfrm>
          <a:custGeom>
            <a:avLst/>
            <a:gdLst/>
            <a:ahLst/>
            <a:cxnLst/>
            <a:rect l="l" t="t" r="r" b="b"/>
            <a:pathLst>
              <a:path w="1904255" h="1808456">
                <a:moveTo>
                  <a:pt x="0" y="0"/>
                </a:moveTo>
                <a:lnTo>
                  <a:pt x="1904255" y="0"/>
                </a:lnTo>
                <a:lnTo>
                  <a:pt x="1904255" y="1808456"/>
                </a:lnTo>
                <a:lnTo>
                  <a:pt x="0" y="1808456"/>
                </a:lnTo>
                <a:lnTo>
                  <a:pt x="0" y="0"/>
                </a:lnTo>
                <a:close/>
              </a:path>
            </a:pathLst>
          </a:custGeom>
          <a:blipFill>
            <a:blip r:embed="rId6">
              <a:extLst>
                <a:ext uri="{96DAC541-7B7A-43D3-8B79-37D633B846F1}">
                  <asvg:svgBlip xmlns:asvg="http://schemas.microsoft.com/office/drawing/2016/SVG/main" xmlns="" r:embed="rId7"/>
                </a:ext>
              </a:extLst>
            </a:blip>
            <a:stretch>
              <a:fillRect r="-82641" b="-128307"/>
            </a:stretch>
          </a:blipFill>
        </p:spPr>
      </p:sp>
      <p:sp>
        <p:nvSpPr>
          <p:cNvPr id="9" name="Freeform 9"/>
          <p:cNvSpPr/>
          <p:nvPr/>
        </p:nvSpPr>
        <p:spPr>
          <a:xfrm>
            <a:off x="16469797" y="7501477"/>
            <a:ext cx="1065678" cy="1326070"/>
          </a:xfrm>
          <a:custGeom>
            <a:avLst/>
            <a:gdLst/>
            <a:ahLst/>
            <a:cxnLst/>
            <a:rect l="l" t="t" r="r" b="b"/>
            <a:pathLst>
              <a:path w="1065678" h="1326070">
                <a:moveTo>
                  <a:pt x="0" y="0"/>
                </a:moveTo>
                <a:lnTo>
                  <a:pt x="1065678" y="0"/>
                </a:lnTo>
                <a:lnTo>
                  <a:pt x="1065678" y="1326070"/>
                </a:lnTo>
                <a:lnTo>
                  <a:pt x="0" y="132607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0" name="Freeform 10"/>
          <p:cNvSpPr/>
          <p:nvPr/>
        </p:nvSpPr>
        <p:spPr>
          <a:xfrm>
            <a:off x="6755532" y="2191556"/>
            <a:ext cx="4392461" cy="223616"/>
          </a:xfrm>
          <a:custGeom>
            <a:avLst/>
            <a:gdLst/>
            <a:ahLst/>
            <a:cxnLst/>
            <a:rect l="l" t="t" r="r" b="b"/>
            <a:pathLst>
              <a:path w="4392461" h="223616">
                <a:moveTo>
                  <a:pt x="0" y="0"/>
                </a:moveTo>
                <a:lnTo>
                  <a:pt x="4392461" y="0"/>
                </a:lnTo>
                <a:lnTo>
                  <a:pt x="4392461" y="223616"/>
                </a:lnTo>
                <a:lnTo>
                  <a:pt x="0" y="223616"/>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11" name="Freeform 11"/>
          <p:cNvSpPr/>
          <p:nvPr/>
        </p:nvSpPr>
        <p:spPr>
          <a:xfrm flipH="1" flipV="1">
            <a:off x="0" y="0"/>
            <a:ext cx="1904255" cy="1808456"/>
          </a:xfrm>
          <a:custGeom>
            <a:avLst/>
            <a:gdLst/>
            <a:ahLst/>
            <a:cxnLst/>
            <a:rect l="l" t="t" r="r" b="b"/>
            <a:pathLst>
              <a:path w="1904255" h="1808456">
                <a:moveTo>
                  <a:pt x="1904255" y="1808456"/>
                </a:moveTo>
                <a:lnTo>
                  <a:pt x="0" y="1808456"/>
                </a:lnTo>
                <a:lnTo>
                  <a:pt x="0" y="0"/>
                </a:lnTo>
                <a:lnTo>
                  <a:pt x="1904255" y="0"/>
                </a:lnTo>
                <a:lnTo>
                  <a:pt x="1904255" y="1808456"/>
                </a:lnTo>
                <a:close/>
              </a:path>
            </a:pathLst>
          </a:custGeom>
          <a:blipFill>
            <a:blip r:embed="rId6">
              <a:extLst>
                <a:ext uri="{96DAC541-7B7A-43D3-8B79-37D633B846F1}">
                  <asvg:svgBlip xmlns:asvg="http://schemas.microsoft.com/office/drawing/2016/SVG/main" xmlns="" r:embed="rId7"/>
                </a:ext>
              </a:extLst>
            </a:blip>
            <a:stretch>
              <a:fillRect r="-82641" b="-128307"/>
            </a:stretch>
          </a:blipFill>
        </p:spPr>
      </p:sp>
      <p:sp>
        <p:nvSpPr>
          <p:cNvPr id="12" name="Freeform 12"/>
          <p:cNvSpPr/>
          <p:nvPr/>
        </p:nvSpPr>
        <p:spPr>
          <a:xfrm flipH="1" flipV="1">
            <a:off x="0" y="7502910"/>
            <a:ext cx="3636405" cy="2784090"/>
          </a:xfrm>
          <a:custGeom>
            <a:avLst/>
            <a:gdLst/>
            <a:ahLst/>
            <a:cxnLst/>
            <a:rect l="l" t="t" r="r" b="b"/>
            <a:pathLst>
              <a:path w="3636405" h="2784090">
                <a:moveTo>
                  <a:pt x="3636405" y="2784090"/>
                </a:moveTo>
                <a:lnTo>
                  <a:pt x="0" y="2784090"/>
                </a:lnTo>
                <a:lnTo>
                  <a:pt x="0" y="0"/>
                </a:lnTo>
                <a:lnTo>
                  <a:pt x="3636405" y="0"/>
                </a:lnTo>
                <a:lnTo>
                  <a:pt x="3636405" y="2784090"/>
                </a:lnTo>
                <a:close/>
              </a:path>
            </a:pathLst>
          </a:custGeom>
          <a:blipFill>
            <a:blip r:embed="rId2">
              <a:extLst>
                <a:ext uri="{96DAC541-7B7A-43D3-8B79-37D633B846F1}">
                  <asvg:svgBlip xmlns:asvg="http://schemas.microsoft.com/office/drawing/2016/SVG/main" xmlns="" r:embed="rId3"/>
                </a:ext>
              </a:extLst>
            </a:blip>
            <a:stretch>
              <a:fillRect l="-7496" t="-23517" r="-5659" b="-24279"/>
            </a:stretch>
          </a:blipFill>
        </p:spPr>
      </p:sp>
      <p:grpSp>
        <p:nvGrpSpPr>
          <p:cNvPr id="13" name="Group 13"/>
          <p:cNvGrpSpPr/>
          <p:nvPr/>
        </p:nvGrpSpPr>
        <p:grpSpPr>
          <a:xfrm>
            <a:off x="5125650" y="3013832"/>
            <a:ext cx="3838279" cy="5437463"/>
            <a:chOff x="0" y="0"/>
            <a:chExt cx="1010905" cy="1432089"/>
          </a:xfrm>
        </p:grpSpPr>
        <p:sp>
          <p:nvSpPr>
            <p:cNvPr id="14" name="Freeform 14"/>
            <p:cNvSpPr/>
            <p:nvPr/>
          </p:nvSpPr>
          <p:spPr>
            <a:xfrm>
              <a:off x="0" y="0"/>
              <a:ext cx="1010905" cy="1432089"/>
            </a:xfrm>
            <a:custGeom>
              <a:avLst/>
              <a:gdLst/>
              <a:ahLst/>
              <a:cxnLst/>
              <a:rect l="l" t="t" r="r" b="b"/>
              <a:pathLst>
                <a:path w="1010905" h="1432089">
                  <a:moveTo>
                    <a:pt x="102868" y="0"/>
                  </a:moveTo>
                  <a:lnTo>
                    <a:pt x="908036" y="0"/>
                  </a:lnTo>
                  <a:cubicBezTo>
                    <a:pt x="964849" y="0"/>
                    <a:pt x="1010905" y="46056"/>
                    <a:pt x="1010905" y="102868"/>
                  </a:cubicBezTo>
                  <a:lnTo>
                    <a:pt x="1010905" y="1329221"/>
                  </a:lnTo>
                  <a:cubicBezTo>
                    <a:pt x="1010905" y="1386033"/>
                    <a:pt x="964849" y="1432089"/>
                    <a:pt x="908036" y="1432089"/>
                  </a:cubicBezTo>
                  <a:lnTo>
                    <a:pt x="102868" y="1432089"/>
                  </a:lnTo>
                  <a:cubicBezTo>
                    <a:pt x="46056" y="1432089"/>
                    <a:pt x="0" y="1386033"/>
                    <a:pt x="0" y="1329221"/>
                  </a:cubicBezTo>
                  <a:lnTo>
                    <a:pt x="0" y="102868"/>
                  </a:lnTo>
                  <a:cubicBezTo>
                    <a:pt x="0" y="46056"/>
                    <a:pt x="46056" y="0"/>
                    <a:pt x="102868" y="0"/>
                  </a:cubicBezTo>
                  <a:close/>
                </a:path>
              </a:pathLst>
            </a:custGeom>
            <a:solidFill>
              <a:srgbClr val="628B4C">
                <a:alpha val="80000"/>
              </a:srgbClr>
            </a:solidFill>
          </p:spPr>
        </p:sp>
        <p:sp>
          <p:nvSpPr>
            <p:cNvPr id="15" name="TextBox 15"/>
            <p:cNvSpPr txBox="1"/>
            <p:nvPr/>
          </p:nvSpPr>
          <p:spPr>
            <a:xfrm>
              <a:off x="0" y="-38100"/>
              <a:ext cx="1010905" cy="1470189"/>
            </a:xfrm>
            <a:prstGeom prst="rect">
              <a:avLst/>
            </a:prstGeom>
          </p:spPr>
          <p:txBody>
            <a:bodyPr lIns="50800" tIns="50800" rIns="50800" bIns="50800" rtlCol="0" anchor="ctr"/>
            <a:lstStyle/>
            <a:p>
              <a:pPr algn="ctr">
                <a:lnSpc>
                  <a:spcPts val="2659"/>
                </a:lnSpc>
                <a:spcBef>
                  <a:spcPct val="0"/>
                </a:spcBef>
              </a:pPr>
              <a:endParaRPr/>
            </a:p>
          </p:txBody>
        </p:sp>
      </p:grpSp>
      <p:grpSp>
        <p:nvGrpSpPr>
          <p:cNvPr id="16" name="Group 16"/>
          <p:cNvGrpSpPr/>
          <p:nvPr/>
        </p:nvGrpSpPr>
        <p:grpSpPr>
          <a:xfrm>
            <a:off x="9400644" y="3013832"/>
            <a:ext cx="3838279" cy="5437463"/>
            <a:chOff x="0" y="0"/>
            <a:chExt cx="1010905" cy="1432089"/>
          </a:xfrm>
        </p:grpSpPr>
        <p:sp>
          <p:nvSpPr>
            <p:cNvPr id="17" name="Freeform 17"/>
            <p:cNvSpPr/>
            <p:nvPr/>
          </p:nvSpPr>
          <p:spPr>
            <a:xfrm>
              <a:off x="0" y="0"/>
              <a:ext cx="1010905" cy="1432089"/>
            </a:xfrm>
            <a:custGeom>
              <a:avLst/>
              <a:gdLst/>
              <a:ahLst/>
              <a:cxnLst/>
              <a:rect l="l" t="t" r="r" b="b"/>
              <a:pathLst>
                <a:path w="1010905" h="1432089">
                  <a:moveTo>
                    <a:pt x="102868" y="0"/>
                  </a:moveTo>
                  <a:lnTo>
                    <a:pt x="908036" y="0"/>
                  </a:lnTo>
                  <a:cubicBezTo>
                    <a:pt x="964849" y="0"/>
                    <a:pt x="1010905" y="46056"/>
                    <a:pt x="1010905" y="102868"/>
                  </a:cubicBezTo>
                  <a:lnTo>
                    <a:pt x="1010905" y="1329221"/>
                  </a:lnTo>
                  <a:cubicBezTo>
                    <a:pt x="1010905" y="1386033"/>
                    <a:pt x="964849" y="1432089"/>
                    <a:pt x="908036" y="1432089"/>
                  </a:cubicBezTo>
                  <a:lnTo>
                    <a:pt x="102868" y="1432089"/>
                  </a:lnTo>
                  <a:cubicBezTo>
                    <a:pt x="46056" y="1432089"/>
                    <a:pt x="0" y="1386033"/>
                    <a:pt x="0" y="1329221"/>
                  </a:cubicBezTo>
                  <a:lnTo>
                    <a:pt x="0" y="102868"/>
                  </a:lnTo>
                  <a:cubicBezTo>
                    <a:pt x="0" y="46056"/>
                    <a:pt x="46056" y="0"/>
                    <a:pt x="102868" y="0"/>
                  </a:cubicBezTo>
                  <a:close/>
                </a:path>
              </a:pathLst>
            </a:custGeom>
            <a:solidFill>
              <a:srgbClr val="628B4C">
                <a:alpha val="80000"/>
              </a:srgbClr>
            </a:solidFill>
          </p:spPr>
        </p:sp>
        <p:sp>
          <p:nvSpPr>
            <p:cNvPr id="18" name="TextBox 18"/>
            <p:cNvSpPr txBox="1"/>
            <p:nvPr/>
          </p:nvSpPr>
          <p:spPr>
            <a:xfrm>
              <a:off x="0" y="-38100"/>
              <a:ext cx="1010905" cy="1470189"/>
            </a:xfrm>
            <a:prstGeom prst="rect">
              <a:avLst/>
            </a:prstGeom>
          </p:spPr>
          <p:txBody>
            <a:bodyPr lIns="50800" tIns="50800" rIns="50800" bIns="50800" rtlCol="0" anchor="ctr"/>
            <a:lstStyle/>
            <a:p>
              <a:pPr algn="ctr">
                <a:lnSpc>
                  <a:spcPts val="2659"/>
                </a:lnSpc>
                <a:spcBef>
                  <a:spcPct val="0"/>
                </a:spcBef>
              </a:pPr>
              <a:endParaRPr/>
            </a:p>
          </p:txBody>
        </p:sp>
      </p:grpSp>
      <p:grpSp>
        <p:nvGrpSpPr>
          <p:cNvPr id="19" name="Group 19"/>
          <p:cNvGrpSpPr/>
          <p:nvPr/>
        </p:nvGrpSpPr>
        <p:grpSpPr>
          <a:xfrm>
            <a:off x="13675637" y="3041081"/>
            <a:ext cx="3838279" cy="5437463"/>
            <a:chOff x="0" y="0"/>
            <a:chExt cx="1010905" cy="1432089"/>
          </a:xfrm>
        </p:grpSpPr>
        <p:sp>
          <p:nvSpPr>
            <p:cNvPr id="20" name="Freeform 20"/>
            <p:cNvSpPr/>
            <p:nvPr/>
          </p:nvSpPr>
          <p:spPr>
            <a:xfrm>
              <a:off x="0" y="0"/>
              <a:ext cx="1010905" cy="1432089"/>
            </a:xfrm>
            <a:custGeom>
              <a:avLst/>
              <a:gdLst/>
              <a:ahLst/>
              <a:cxnLst/>
              <a:rect l="l" t="t" r="r" b="b"/>
              <a:pathLst>
                <a:path w="1010905" h="1432089">
                  <a:moveTo>
                    <a:pt x="102868" y="0"/>
                  </a:moveTo>
                  <a:lnTo>
                    <a:pt x="908036" y="0"/>
                  </a:lnTo>
                  <a:cubicBezTo>
                    <a:pt x="964849" y="0"/>
                    <a:pt x="1010905" y="46056"/>
                    <a:pt x="1010905" y="102868"/>
                  </a:cubicBezTo>
                  <a:lnTo>
                    <a:pt x="1010905" y="1329221"/>
                  </a:lnTo>
                  <a:cubicBezTo>
                    <a:pt x="1010905" y="1386033"/>
                    <a:pt x="964849" y="1432089"/>
                    <a:pt x="908036" y="1432089"/>
                  </a:cubicBezTo>
                  <a:lnTo>
                    <a:pt x="102868" y="1432089"/>
                  </a:lnTo>
                  <a:cubicBezTo>
                    <a:pt x="46056" y="1432089"/>
                    <a:pt x="0" y="1386033"/>
                    <a:pt x="0" y="1329221"/>
                  </a:cubicBezTo>
                  <a:lnTo>
                    <a:pt x="0" y="102868"/>
                  </a:lnTo>
                  <a:cubicBezTo>
                    <a:pt x="0" y="46056"/>
                    <a:pt x="46056" y="0"/>
                    <a:pt x="102868" y="0"/>
                  </a:cubicBezTo>
                  <a:close/>
                </a:path>
              </a:pathLst>
            </a:custGeom>
            <a:solidFill>
              <a:srgbClr val="628B4C">
                <a:alpha val="80000"/>
              </a:srgbClr>
            </a:solidFill>
          </p:spPr>
        </p:sp>
        <p:sp>
          <p:nvSpPr>
            <p:cNvPr id="21" name="TextBox 21"/>
            <p:cNvSpPr txBox="1"/>
            <p:nvPr/>
          </p:nvSpPr>
          <p:spPr>
            <a:xfrm>
              <a:off x="0" y="-38100"/>
              <a:ext cx="1010905" cy="1470189"/>
            </a:xfrm>
            <a:prstGeom prst="rect">
              <a:avLst/>
            </a:prstGeom>
          </p:spPr>
          <p:txBody>
            <a:bodyPr lIns="50800" tIns="50800" rIns="50800" bIns="50800" rtlCol="0" anchor="ctr"/>
            <a:lstStyle/>
            <a:p>
              <a:pPr algn="ctr">
                <a:lnSpc>
                  <a:spcPts val="2659"/>
                </a:lnSpc>
                <a:spcBef>
                  <a:spcPct val="0"/>
                </a:spcBef>
              </a:pPr>
              <a:endParaRPr/>
            </a:p>
          </p:txBody>
        </p:sp>
      </p:grpSp>
      <p:sp>
        <p:nvSpPr>
          <p:cNvPr id="22" name="TextBox 22"/>
          <p:cNvSpPr txBox="1"/>
          <p:nvPr/>
        </p:nvSpPr>
        <p:spPr>
          <a:xfrm>
            <a:off x="5335514" y="4138090"/>
            <a:ext cx="3093580" cy="1835150"/>
          </a:xfrm>
          <a:prstGeom prst="rect">
            <a:avLst/>
          </a:prstGeom>
        </p:spPr>
        <p:txBody>
          <a:bodyPr lIns="0" tIns="0" rIns="0" bIns="0" rtlCol="0" anchor="t">
            <a:spAutoFit/>
          </a:bodyPr>
          <a:lstStyle/>
          <a:p>
            <a:pPr algn="ctr">
              <a:lnSpc>
                <a:spcPts val="4899"/>
              </a:lnSpc>
            </a:pPr>
            <a:r>
              <a:rPr lang="en-US" sz="3499">
                <a:solidFill>
                  <a:srgbClr val="FFFFFF"/>
                </a:solidFill>
                <a:latin typeface="Bosk"/>
                <a:ea typeface="Bosk"/>
              </a:rPr>
              <a:t>出门 chú mén (uydan chiqmoq), </a:t>
            </a:r>
          </a:p>
          <a:p>
            <a:pPr algn="ctr">
              <a:lnSpc>
                <a:spcPts val="4899"/>
              </a:lnSpc>
              <a:spcBef>
                <a:spcPct val="0"/>
              </a:spcBef>
            </a:pPr>
            <a:endParaRPr lang="en-US" sz="3499">
              <a:solidFill>
                <a:srgbClr val="FFFFFF"/>
              </a:solidFill>
              <a:latin typeface="Bosk"/>
              <a:ea typeface="Bosk"/>
            </a:endParaRPr>
          </a:p>
        </p:txBody>
      </p:sp>
      <p:sp>
        <p:nvSpPr>
          <p:cNvPr id="23" name="TextBox 23"/>
          <p:cNvSpPr txBox="1"/>
          <p:nvPr/>
        </p:nvSpPr>
        <p:spPr>
          <a:xfrm>
            <a:off x="1231971" y="3981758"/>
            <a:ext cx="3093580" cy="2664460"/>
          </a:xfrm>
          <a:prstGeom prst="rect">
            <a:avLst/>
          </a:prstGeom>
        </p:spPr>
        <p:txBody>
          <a:bodyPr lIns="0" tIns="0" rIns="0" bIns="0" rtlCol="0" anchor="t">
            <a:spAutoFit/>
          </a:bodyPr>
          <a:lstStyle/>
          <a:p>
            <a:pPr>
              <a:lnSpc>
                <a:spcPts val="1679"/>
              </a:lnSpc>
            </a:pPr>
            <a:endParaRPr/>
          </a:p>
          <a:p>
            <a:pPr algn="ctr">
              <a:lnSpc>
                <a:spcPts val="4899"/>
              </a:lnSpc>
            </a:pPr>
            <a:r>
              <a:rPr lang="en-US" sz="3499">
                <a:solidFill>
                  <a:srgbClr val="FFFFFF"/>
                </a:solidFill>
                <a:latin typeface="Bosk"/>
                <a:ea typeface="Bosk"/>
              </a:rPr>
              <a:t>出嫁 chũ jià (turmushga chiqmoq) </a:t>
            </a:r>
          </a:p>
          <a:p>
            <a:pPr algn="ctr">
              <a:lnSpc>
                <a:spcPts val="4899"/>
              </a:lnSpc>
              <a:spcBef>
                <a:spcPct val="0"/>
              </a:spcBef>
            </a:pPr>
            <a:endParaRPr lang="en-US" sz="3499">
              <a:solidFill>
                <a:srgbClr val="FFFFFF"/>
              </a:solidFill>
              <a:latin typeface="Bosk"/>
              <a:ea typeface="Bosk"/>
            </a:endParaRPr>
          </a:p>
        </p:txBody>
      </p:sp>
      <p:sp>
        <p:nvSpPr>
          <p:cNvPr id="24" name="Freeform 24"/>
          <p:cNvSpPr/>
          <p:nvPr/>
        </p:nvSpPr>
        <p:spPr>
          <a:xfrm>
            <a:off x="4965161" y="2455925"/>
            <a:ext cx="1065678" cy="1326070"/>
          </a:xfrm>
          <a:custGeom>
            <a:avLst/>
            <a:gdLst/>
            <a:ahLst/>
            <a:cxnLst/>
            <a:rect l="l" t="t" r="r" b="b"/>
            <a:pathLst>
              <a:path w="1065678" h="1326070">
                <a:moveTo>
                  <a:pt x="0" y="0"/>
                </a:moveTo>
                <a:lnTo>
                  <a:pt x="1065678" y="0"/>
                </a:lnTo>
                <a:lnTo>
                  <a:pt x="1065678" y="1326070"/>
                </a:lnTo>
                <a:lnTo>
                  <a:pt x="0" y="132607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25" name="Freeform 25"/>
          <p:cNvSpPr/>
          <p:nvPr/>
        </p:nvSpPr>
        <p:spPr>
          <a:xfrm>
            <a:off x="9240154" y="2455925"/>
            <a:ext cx="1065678" cy="1326070"/>
          </a:xfrm>
          <a:custGeom>
            <a:avLst/>
            <a:gdLst/>
            <a:ahLst/>
            <a:cxnLst/>
            <a:rect l="l" t="t" r="r" b="b"/>
            <a:pathLst>
              <a:path w="1065678" h="1326070">
                <a:moveTo>
                  <a:pt x="0" y="0"/>
                </a:moveTo>
                <a:lnTo>
                  <a:pt x="1065678" y="0"/>
                </a:lnTo>
                <a:lnTo>
                  <a:pt x="1065678" y="1326070"/>
                </a:lnTo>
                <a:lnTo>
                  <a:pt x="0" y="132607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26" name="Freeform 26"/>
          <p:cNvSpPr/>
          <p:nvPr/>
        </p:nvSpPr>
        <p:spPr>
          <a:xfrm rot="920322">
            <a:off x="17015846" y="6819843"/>
            <a:ext cx="886726" cy="1513886"/>
          </a:xfrm>
          <a:custGeom>
            <a:avLst/>
            <a:gdLst/>
            <a:ahLst/>
            <a:cxnLst/>
            <a:rect l="l" t="t" r="r" b="b"/>
            <a:pathLst>
              <a:path w="886726" h="1513886">
                <a:moveTo>
                  <a:pt x="0" y="0"/>
                </a:moveTo>
                <a:lnTo>
                  <a:pt x="886727" y="0"/>
                </a:lnTo>
                <a:lnTo>
                  <a:pt x="886727" y="1513886"/>
                </a:lnTo>
                <a:lnTo>
                  <a:pt x="0" y="1513886"/>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27" name="Freeform 27"/>
          <p:cNvSpPr/>
          <p:nvPr/>
        </p:nvSpPr>
        <p:spPr>
          <a:xfrm>
            <a:off x="13515147" y="2483173"/>
            <a:ext cx="1065678" cy="1326070"/>
          </a:xfrm>
          <a:custGeom>
            <a:avLst/>
            <a:gdLst/>
            <a:ahLst/>
            <a:cxnLst/>
            <a:rect l="l" t="t" r="r" b="b"/>
            <a:pathLst>
              <a:path w="1065678" h="1326070">
                <a:moveTo>
                  <a:pt x="0" y="0"/>
                </a:moveTo>
                <a:lnTo>
                  <a:pt x="1065678" y="0"/>
                </a:lnTo>
                <a:lnTo>
                  <a:pt x="1065678" y="1326070"/>
                </a:lnTo>
                <a:lnTo>
                  <a:pt x="0" y="132607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28" name="Freeform 28"/>
          <p:cNvSpPr/>
          <p:nvPr/>
        </p:nvSpPr>
        <p:spPr>
          <a:xfrm rot="920322">
            <a:off x="12795559" y="6874340"/>
            <a:ext cx="886726" cy="1513886"/>
          </a:xfrm>
          <a:custGeom>
            <a:avLst/>
            <a:gdLst/>
            <a:ahLst/>
            <a:cxnLst/>
            <a:rect l="l" t="t" r="r" b="b"/>
            <a:pathLst>
              <a:path w="886726" h="1513886">
                <a:moveTo>
                  <a:pt x="0" y="0"/>
                </a:moveTo>
                <a:lnTo>
                  <a:pt x="886726" y="0"/>
                </a:lnTo>
                <a:lnTo>
                  <a:pt x="886726" y="1513886"/>
                </a:lnTo>
                <a:lnTo>
                  <a:pt x="0" y="1513886"/>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29" name="Freeform 29"/>
          <p:cNvSpPr/>
          <p:nvPr/>
        </p:nvSpPr>
        <p:spPr>
          <a:xfrm rot="920322">
            <a:off x="8575272" y="6928838"/>
            <a:ext cx="886726" cy="1513886"/>
          </a:xfrm>
          <a:custGeom>
            <a:avLst/>
            <a:gdLst/>
            <a:ahLst/>
            <a:cxnLst/>
            <a:rect l="l" t="t" r="r" b="b"/>
            <a:pathLst>
              <a:path w="886726" h="1513886">
                <a:moveTo>
                  <a:pt x="0" y="0"/>
                </a:moveTo>
                <a:lnTo>
                  <a:pt x="886726" y="0"/>
                </a:lnTo>
                <a:lnTo>
                  <a:pt x="886726" y="1513886"/>
                </a:lnTo>
                <a:lnTo>
                  <a:pt x="0" y="1513886"/>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30" name="Freeform 30"/>
          <p:cNvSpPr/>
          <p:nvPr/>
        </p:nvSpPr>
        <p:spPr>
          <a:xfrm rot="920322">
            <a:off x="4354985" y="6983335"/>
            <a:ext cx="886726" cy="1513886"/>
          </a:xfrm>
          <a:custGeom>
            <a:avLst/>
            <a:gdLst/>
            <a:ahLst/>
            <a:cxnLst/>
            <a:rect l="l" t="t" r="r" b="b"/>
            <a:pathLst>
              <a:path w="886726" h="1513886">
                <a:moveTo>
                  <a:pt x="0" y="0"/>
                </a:moveTo>
                <a:lnTo>
                  <a:pt x="886726" y="0"/>
                </a:lnTo>
                <a:lnTo>
                  <a:pt x="886726" y="1513886"/>
                </a:lnTo>
                <a:lnTo>
                  <a:pt x="0" y="1513886"/>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31" name="TextBox 31"/>
          <p:cNvSpPr txBox="1"/>
          <p:nvPr/>
        </p:nvSpPr>
        <p:spPr>
          <a:xfrm>
            <a:off x="14047986" y="3953183"/>
            <a:ext cx="3093580" cy="3073400"/>
          </a:xfrm>
          <a:prstGeom prst="rect">
            <a:avLst/>
          </a:prstGeom>
        </p:spPr>
        <p:txBody>
          <a:bodyPr lIns="0" tIns="0" rIns="0" bIns="0" rtlCol="0" anchor="t">
            <a:spAutoFit/>
          </a:bodyPr>
          <a:lstStyle/>
          <a:p>
            <a:pPr algn="ctr">
              <a:lnSpc>
                <a:spcPts val="4899"/>
              </a:lnSpc>
            </a:pPr>
            <a:r>
              <a:rPr lang="en-US" sz="3499">
                <a:solidFill>
                  <a:srgbClr val="FFFFFF"/>
                </a:solidFill>
                <a:latin typeface="Bosk"/>
                <a:ea typeface="Bosk"/>
              </a:rPr>
              <a:t>终身大事 zhõng shẽn dà shì (hayot davomidagi buyuk ish)</a:t>
            </a:r>
          </a:p>
          <a:p>
            <a:pPr algn="ctr">
              <a:lnSpc>
                <a:spcPts val="4899"/>
              </a:lnSpc>
              <a:spcBef>
                <a:spcPct val="0"/>
              </a:spcBef>
            </a:pPr>
            <a:endParaRPr lang="en-US" sz="3499">
              <a:solidFill>
                <a:srgbClr val="FFFFFF"/>
              </a:solidFill>
              <a:latin typeface="Bosk"/>
              <a:ea typeface="Bosk"/>
            </a:endParaRPr>
          </a:p>
        </p:txBody>
      </p:sp>
      <p:sp>
        <p:nvSpPr>
          <p:cNvPr id="32" name="TextBox 32"/>
          <p:cNvSpPr txBox="1"/>
          <p:nvPr/>
        </p:nvSpPr>
        <p:spPr>
          <a:xfrm>
            <a:off x="9973579" y="4138090"/>
            <a:ext cx="3093580" cy="2454275"/>
          </a:xfrm>
          <a:prstGeom prst="rect">
            <a:avLst/>
          </a:prstGeom>
        </p:spPr>
        <p:txBody>
          <a:bodyPr lIns="0" tIns="0" rIns="0" bIns="0" rtlCol="0" anchor="t">
            <a:spAutoFit/>
          </a:bodyPr>
          <a:lstStyle/>
          <a:p>
            <a:pPr algn="ctr">
              <a:lnSpc>
                <a:spcPts val="4899"/>
              </a:lnSpc>
            </a:pPr>
            <a:r>
              <a:rPr lang="en-US" sz="3499">
                <a:solidFill>
                  <a:srgbClr val="FFFFFF"/>
                </a:solidFill>
                <a:latin typeface="Bosk"/>
                <a:ea typeface="Bosk"/>
              </a:rPr>
              <a:t>结婚 jié hün (turmush</a:t>
            </a:r>
          </a:p>
          <a:p>
            <a:pPr algn="ctr">
              <a:lnSpc>
                <a:spcPts val="4899"/>
              </a:lnSpc>
            </a:pPr>
            <a:r>
              <a:rPr lang="en-US" sz="3499">
                <a:solidFill>
                  <a:srgbClr val="FFFFFF"/>
                </a:solidFill>
                <a:latin typeface="Bosk"/>
              </a:rPr>
              <a:t>qurmoq)</a:t>
            </a:r>
          </a:p>
          <a:p>
            <a:pPr algn="ctr">
              <a:lnSpc>
                <a:spcPts val="4899"/>
              </a:lnSpc>
              <a:spcBef>
                <a:spcPct val="0"/>
              </a:spcBef>
            </a:pPr>
            <a:endParaRPr lang="en-US" sz="3499">
              <a:solidFill>
                <a:srgbClr val="FFFFFF"/>
              </a:solidFill>
              <a:latin typeface="Bosk"/>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5E5C2"/>
        </a:solidFill>
        <a:effectLst/>
      </p:bgPr>
    </p:bg>
    <p:spTree>
      <p:nvGrpSpPr>
        <p:cNvPr id="1" name=""/>
        <p:cNvGrpSpPr/>
        <p:nvPr/>
      </p:nvGrpSpPr>
      <p:grpSpPr>
        <a:xfrm>
          <a:off x="0" y="0"/>
          <a:ext cx="0" cy="0"/>
          <a:chOff x="0" y="0"/>
          <a:chExt cx="0" cy="0"/>
        </a:xfrm>
      </p:grpSpPr>
      <p:grpSp>
        <p:nvGrpSpPr>
          <p:cNvPr id="2" name="Group 2"/>
          <p:cNvGrpSpPr/>
          <p:nvPr/>
        </p:nvGrpSpPr>
        <p:grpSpPr>
          <a:xfrm>
            <a:off x="1028700" y="2029853"/>
            <a:ext cx="16230600" cy="6380689"/>
            <a:chOff x="0" y="0"/>
            <a:chExt cx="4274726" cy="1680511"/>
          </a:xfrm>
        </p:grpSpPr>
        <p:sp>
          <p:nvSpPr>
            <p:cNvPr id="3" name="Freeform 3"/>
            <p:cNvSpPr/>
            <p:nvPr/>
          </p:nvSpPr>
          <p:spPr>
            <a:xfrm>
              <a:off x="0" y="0"/>
              <a:ext cx="4274726" cy="1680511"/>
            </a:xfrm>
            <a:custGeom>
              <a:avLst/>
              <a:gdLst/>
              <a:ahLst/>
              <a:cxnLst/>
              <a:rect l="l" t="t" r="r" b="b"/>
              <a:pathLst>
                <a:path w="4274726" h="1680511">
                  <a:moveTo>
                    <a:pt x="24327" y="0"/>
                  </a:moveTo>
                  <a:lnTo>
                    <a:pt x="4250399" y="0"/>
                  </a:lnTo>
                  <a:cubicBezTo>
                    <a:pt x="4263834" y="0"/>
                    <a:pt x="4274726" y="10891"/>
                    <a:pt x="4274726" y="24327"/>
                  </a:cubicBezTo>
                  <a:lnTo>
                    <a:pt x="4274726" y="1656184"/>
                  </a:lnTo>
                  <a:cubicBezTo>
                    <a:pt x="4274726" y="1669619"/>
                    <a:pt x="4263834" y="1680511"/>
                    <a:pt x="4250399" y="1680511"/>
                  </a:cubicBezTo>
                  <a:lnTo>
                    <a:pt x="24327" y="1680511"/>
                  </a:lnTo>
                  <a:cubicBezTo>
                    <a:pt x="17875" y="1680511"/>
                    <a:pt x="11687" y="1677948"/>
                    <a:pt x="7125" y="1673386"/>
                  </a:cubicBezTo>
                  <a:cubicBezTo>
                    <a:pt x="2563" y="1668824"/>
                    <a:pt x="0" y="1662636"/>
                    <a:pt x="0" y="1656184"/>
                  </a:cubicBezTo>
                  <a:lnTo>
                    <a:pt x="0" y="24327"/>
                  </a:lnTo>
                  <a:cubicBezTo>
                    <a:pt x="0" y="10891"/>
                    <a:pt x="10891" y="0"/>
                    <a:pt x="24327" y="0"/>
                  </a:cubicBezTo>
                  <a:close/>
                </a:path>
              </a:pathLst>
            </a:custGeom>
            <a:solidFill>
              <a:srgbClr val="628B4C">
                <a:alpha val="80000"/>
              </a:srgbClr>
            </a:solidFill>
          </p:spPr>
        </p:sp>
        <p:sp>
          <p:nvSpPr>
            <p:cNvPr id="4" name="TextBox 4"/>
            <p:cNvSpPr txBox="1"/>
            <p:nvPr/>
          </p:nvSpPr>
          <p:spPr>
            <a:xfrm>
              <a:off x="0" y="-38100"/>
              <a:ext cx="4274726" cy="1718611"/>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a:grpSpLocks noChangeAspect="1"/>
          </p:cNvGrpSpPr>
          <p:nvPr/>
        </p:nvGrpSpPr>
        <p:grpSpPr>
          <a:xfrm>
            <a:off x="952127" y="2029853"/>
            <a:ext cx="6249838" cy="7228447"/>
            <a:chOff x="0" y="0"/>
            <a:chExt cx="4428490" cy="5121910"/>
          </a:xfrm>
        </p:grpSpPr>
        <p:sp>
          <p:nvSpPr>
            <p:cNvPr id="6" name="Freeform 6"/>
            <p:cNvSpPr/>
            <p:nvPr/>
          </p:nvSpPr>
          <p:spPr>
            <a:xfrm>
              <a:off x="325120" y="509270"/>
              <a:ext cx="3675380" cy="3553460"/>
            </a:xfrm>
            <a:custGeom>
              <a:avLst/>
              <a:gdLst/>
              <a:ahLst/>
              <a:cxnLst/>
              <a:rect l="l" t="t" r="r" b="b"/>
              <a:pathLst>
                <a:path w="3675380" h="3553460">
                  <a:moveTo>
                    <a:pt x="3382010" y="1270"/>
                  </a:moveTo>
                  <a:lnTo>
                    <a:pt x="12700" y="290830"/>
                  </a:lnTo>
                  <a:cubicBezTo>
                    <a:pt x="5080" y="290830"/>
                    <a:pt x="0" y="298450"/>
                    <a:pt x="0" y="306070"/>
                  </a:cubicBezTo>
                  <a:lnTo>
                    <a:pt x="278130" y="3540760"/>
                  </a:lnTo>
                  <a:cubicBezTo>
                    <a:pt x="279400" y="3548380"/>
                    <a:pt x="285750" y="3553460"/>
                    <a:pt x="293370" y="3553460"/>
                  </a:cubicBezTo>
                  <a:lnTo>
                    <a:pt x="3662680" y="3262630"/>
                  </a:lnTo>
                  <a:cubicBezTo>
                    <a:pt x="3670300" y="3261360"/>
                    <a:pt x="3675380" y="3255010"/>
                    <a:pt x="3675380" y="3247390"/>
                  </a:cubicBezTo>
                  <a:lnTo>
                    <a:pt x="3397250" y="13970"/>
                  </a:lnTo>
                  <a:cubicBezTo>
                    <a:pt x="3395980" y="6350"/>
                    <a:pt x="3389630" y="0"/>
                    <a:pt x="3382010" y="1270"/>
                  </a:cubicBezTo>
                  <a:close/>
                </a:path>
              </a:pathLst>
            </a:custGeom>
            <a:blipFill>
              <a:blip r:embed="rId2"/>
              <a:stretch>
                <a:fillRect l="-22466" r="-22466"/>
              </a:stretch>
            </a:blipFill>
          </p:spPr>
        </p:sp>
        <p:sp>
          <p:nvSpPr>
            <p:cNvPr id="7" name="Freeform 7"/>
            <p:cNvSpPr/>
            <p:nvPr/>
          </p:nvSpPr>
          <p:spPr>
            <a:xfrm>
              <a:off x="-2540" y="172720"/>
              <a:ext cx="4295140" cy="4847590"/>
            </a:xfrm>
            <a:custGeom>
              <a:avLst/>
              <a:gdLst/>
              <a:ahLst/>
              <a:cxnLst/>
              <a:rect l="l" t="t" r="r" b="b"/>
              <a:pathLst>
                <a:path w="4295140" h="4847590">
                  <a:moveTo>
                    <a:pt x="3916680" y="127000"/>
                  </a:moveTo>
                  <a:cubicBezTo>
                    <a:pt x="3915410" y="119380"/>
                    <a:pt x="3909060" y="114300"/>
                    <a:pt x="3901440" y="114300"/>
                  </a:cubicBezTo>
                  <a:lnTo>
                    <a:pt x="3792220" y="123190"/>
                  </a:lnTo>
                  <a:lnTo>
                    <a:pt x="3792220" y="13970"/>
                  </a:lnTo>
                  <a:cubicBezTo>
                    <a:pt x="3792220" y="6350"/>
                    <a:pt x="3785870" y="0"/>
                    <a:pt x="3778250" y="0"/>
                  </a:cubicBezTo>
                  <a:lnTo>
                    <a:pt x="13970" y="0"/>
                  </a:lnTo>
                  <a:cubicBezTo>
                    <a:pt x="6350" y="0"/>
                    <a:pt x="0" y="6350"/>
                    <a:pt x="0" y="13970"/>
                  </a:cubicBezTo>
                  <a:lnTo>
                    <a:pt x="0" y="4411980"/>
                  </a:lnTo>
                  <a:cubicBezTo>
                    <a:pt x="0" y="4419600"/>
                    <a:pt x="6350" y="4425950"/>
                    <a:pt x="13970" y="4425950"/>
                  </a:cubicBezTo>
                  <a:lnTo>
                    <a:pt x="480060" y="4425950"/>
                  </a:lnTo>
                  <a:lnTo>
                    <a:pt x="515620" y="4834890"/>
                  </a:lnTo>
                  <a:cubicBezTo>
                    <a:pt x="515620" y="4842510"/>
                    <a:pt x="523240" y="4847590"/>
                    <a:pt x="530860" y="4847590"/>
                  </a:cubicBezTo>
                  <a:lnTo>
                    <a:pt x="4282440" y="4525010"/>
                  </a:lnTo>
                  <a:cubicBezTo>
                    <a:pt x="4290060" y="4525010"/>
                    <a:pt x="4295140" y="4517390"/>
                    <a:pt x="4295140" y="4511040"/>
                  </a:cubicBezTo>
                  <a:lnTo>
                    <a:pt x="3916680" y="127000"/>
                  </a:lnTo>
                  <a:close/>
                  <a:moveTo>
                    <a:pt x="3581400" y="349250"/>
                  </a:moveTo>
                  <a:lnTo>
                    <a:pt x="3581400" y="3465830"/>
                  </a:lnTo>
                  <a:cubicBezTo>
                    <a:pt x="3581400" y="3473450"/>
                    <a:pt x="3575050" y="3479800"/>
                    <a:pt x="3567430" y="3479800"/>
                  </a:cubicBezTo>
                  <a:lnTo>
                    <a:pt x="571500" y="3479800"/>
                  </a:lnTo>
                  <a:lnTo>
                    <a:pt x="327660" y="642620"/>
                  </a:lnTo>
                  <a:cubicBezTo>
                    <a:pt x="327660" y="635000"/>
                    <a:pt x="332740" y="628650"/>
                    <a:pt x="340360" y="627380"/>
                  </a:cubicBezTo>
                  <a:lnTo>
                    <a:pt x="3581400" y="349250"/>
                  </a:lnTo>
                  <a:close/>
                  <a:moveTo>
                    <a:pt x="186690" y="205740"/>
                  </a:moveTo>
                  <a:lnTo>
                    <a:pt x="2835910" y="205740"/>
                  </a:lnTo>
                  <a:lnTo>
                    <a:pt x="172720" y="434340"/>
                  </a:lnTo>
                  <a:lnTo>
                    <a:pt x="172720" y="219710"/>
                  </a:lnTo>
                  <a:cubicBezTo>
                    <a:pt x="172720" y="212090"/>
                    <a:pt x="179070" y="205740"/>
                    <a:pt x="186690" y="205740"/>
                  </a:cubicBezTo>
                  <a:close/>
                  <a:moveTo>
                    <a:pt x="186690" y="3479800"/>
                  </a:moveTo>
                  <a:cubicBezTo>
                    <a:pt x="179070" y="3479800"/>
                    <a:pt x="172720" y="3473450"/>
                    <a:pt x="172720" y="3465830"/>
                  </a:cubicBezTo>
                  <a:lnTo>
                    <a:pt x="172720" y="854710"/>
                  </a:lnTo>
                  <a:lnTo>
                    <a:pt x="398780" y="3479800"/>
                  </a:lnTo>
                  <a:lnTo>
                    <a:pt x="186690" y="3479800"/>
                  </a:lnTo>
                  <a:close/>
                  <a:moveTo>
                    <a:pt x="3990340" y="3597910"/>
                  </a:moveTo>
                  <a:lnTo>
                    <a:pt x="3792220" y="3614419"/>
                  </a:lnTo>
                  <a:lnTo>
                    <a:pt x="3792220" y="1137919"/>
                  </a:lnTo>
                  <a:lnTo>
                    <a:pt x="4003040" y="3583940"/>
                  </a:lnTo>
                  <a:cubicBezTo>
                    <a:pt x="4003040" y="3591560"/>
                    <a:pt x="3997960" y="3597910"/>
                    <a:pt x="3990340" y="3597910"/>
                  </a:cubicBezTo>
                  <a:close/>
                </a:path>
              </a:pathLst>
            </a:custGeom>
            <a:solidFill>
              <a:srgbClr val="F2F1EB"/>
            </a:solidFill>
          </p:spPr>
        </p:sp>
        <p:sp>
          <p:nvSpPr>
            <p:cNvPr id="8" name="Freeform 8"/>
            <p:cNvSpPr/>
            <p:nvPr/>
          </p:nvSpPr>
          <p:spPr>
            <a:xfrm>
              <a:off x="172720" y="378460"/>
              <a:ext cx="3409950" cy="3274060"/>
            </a:xfrm>
            <a:custGeom>
              <a:avLst/>
              <a:gdLst/>
              <a:ahLst/>
              <a:cxnLst/>
              <a:rect l="l" t="t" r="r" b="b"/>
              <a:pathLst>
                <a:path w="3409950" h="3274060">
                  <a:moveTo>
                    <a:pt x="3395980" y="0"/>
                  </a:moveTo>
                  <a:lnTo>
                    <a:pt x="13970" y="0"/>
                  </a:lnTo>
                  <a:cubicBezTo>
                    <a:pt x="6350" y="0"/>
                    <a:pt x="0" y="6350"/>
                    <a:pt x="0" y="13970"/>
                  </a:cubicBezTo>
                  <a:lnTo>
                    <a:pt x="0" y="3260090"/>
                  </a:lnTo>
                  <a:cubicBezTo>
                    <a:pt x="0" y="3267710"/>
                    <a:pt x="6350" y="3274060"/>
                    <a:pt x="13970" y="3274060"/>
                  </a:cubicBezTo>
                  <a:lnTo>
                    <a:pt x="3395980" y="3274060"/>
                  </a:lnTo>
                  <a:cubicBezTo>
                    <a:pt x="3403600" y="3274060"/>
                    <a:pt x="3409950" y="3267710"/>
                    <a:pt x="3409950" y="3260090"/>
                  </a:cubicBezTo>
                  <a:lnTo>
                    <a:pt x="3409950" y="13970"/>
                  </a:lnTo>
                  <a:cubicBezTo>
                    <a:pt x="3408680" y="6350"/>
                    <a:pt x="3402330" y="0"/>
                    <a:pt x="3395980" y="0"/>
                  </a:cubicBezTo>
                  <a:close/>
                </a:path>
              </a:pathLst>
            </a:custGeom>
            <a:blipFill>
              <a:blip r:embed="rId3"/>
              <a:stretch>
                <a:fillRect t="-2075" b="-2075"/>
              </a:stretch>
            </a:blipFill>
          </p:spPr>
        </p:sp>
        <p:sp>
          <p:nvSpPr>
            <p:cNvPr id="9" name="Freeform 9"/>
            <p:cNvSpPr/>
            <p:nvPr/>
          </p:nvSpPr>
          <p:spPr>
            <a:xfrm>
              <a:off x="1270" y="177800"/>
              <a:ext cx="4305300" cy="4842510"/>
            </a:xfrm>
            <a:custGeom>
              <a:avLst/>
              <a:gdLst/>
              <a:ahLst/>
              <a:cxnLst/>
              <a:rect l="l" t="t" r="r" b="b"/>
              <a:pathLst>
                <a:path w="4305300" h="4842510">
                  <a:moveTo>
                    <a:pt x="3810000" y="1483360"/>
                  </a:moveTo>
                  <a:lnTo>
                    <a:pt x="3991610" y="3581400"/>
                  </a:lnTo>
                  <a:cubicBezTo>
                    <a:pt x="3991610" y="3586480"/>
                    <a:pt x="3990340" y="3590290"/>
                    <a:pt x="3986530" y="3594100"/>
                  </a:cubicBezTo>
                  <a:lnTo>
                    <a:pt x="3990340" y="3594100"/>
                  </a:lnTo>
                  <a:cubicBezTo>
                    <a:pt x="3996690" y="3594100"/>
                    <a:pt x="4001770" y="3587750"/>
                    <a:pt x="4001770" y="3581400"/>
                  </a:cubicBezTo>
                  <a:lnTo>
                    <a:pt x="3810000" y="1380490"/>
                  </a:lnTo>
                  <a:lnTo>
                    <a:pt x="3810000" y="1483360"/>
                  </a:lnTo>
                  <a:close/>
                  <a:moveTo>
                    <a:pt x="3581400" y="209550"/>
                  </a:moveTo>
                  <a:cubicBezTo>
                    <a:pt x="3581400" y="209550"/>
                    <a:pt x="3578860" y="201930"/>
                    <a:pt x="3568700" y="200660"/>
                  </a:cubicBezTo>
                  <a:lnTo>
                    <a:pt x="173990" y="200660"/>
                  </a:lnTo>
                  <a:cubicBezTo>
                    <a:pt x="167640" y="200660"/>
                    <a:pt x="160020" y="203200"/>
                    <a:pt x="160020" y="210820"/>
                  </a:cubicBezTo>
                  <a:lnTo>
                    <a:pt x="162560" y="217170"/>
                  </a:lnTo>
                  <a:cubicBezTo>
                    <a:pt x="165100" y="213360"/>
                    <a:pt x="170180" y="212090"/>
                    <a:pt x="173990" y="212090"/>
                  </a:cubicBezTo>
                  <a:lnTo>
                    <a:pt x="3571240" y="212090"/>
                  </a:lnTo>
                  <a:lnTo>
                    <a:pt x="3571240" y="3463290"/>
                  </a:lnTo>
                  <a:cubicBezTo>
                    <a:pt x="3571240" y="3468370"/>
                    <a:pt x="3568700" y="3472180"/>
                    <a:pt x="3566160" y="3474720"/>
                  </a:cubicBezTo>
                  <a:lnTo>
                    <a:pt x="3569970" y="3474720"/>
                  </a:lnTo>
                  <a:cubicBezTo>
                    <a:pt x="3576320" y="3474720"/>
                    <a:pt x="3581400" y="3469640"/>
                    <a:pt x="3581400" y="3463290"/>
                  </a:cubicBezTo>
                  <a:lnTo>
                    <a:pt x="3581400" y="209550"/>
                  </a:lnTo>
                  <a:close/>
                  <a:moveTo>
                    <a:pt x="4296410" y="4518660"/>
                  </a:moveTo>
                  <a:lnTo>
                    <a:pt x="543560" y="4841240"/>
                  </a:lnTo>
                  <a:lnTo>
                    <a:pt x="529590" y="4842510"/>
                  </a:lnTo>
                  <a:lnTo>
                    <a:pt x="528320" y="4842510"/>
                  </a:lnTo>
                  <a:cubicBezTo>
                    <a:pt x="520700" y="4842510"/>
                    <a:pt x="514350" y="4837430"/>
                    <a:pt x="513080" y="4829810"/>
                  </a:cubicBezTo>
                  <a:lnTo>
                    <a:pt x="511810" y="4815840"/>
                  </a:lnTo>
                  <a:cubicBezTo>
                    <a:pt x="511810" y="4817110"/>
                    <a:pt x="513080" y="4819650"/>
                    <a:pt x="513080" y="4820920"/>
                  </a:cubicBezTo>
                  <a:lnTo>
                    <a:pt x="478790" y="4422140"/>
                  </a:lnTo>
                  <a:lnTo>
                    <a:pt x="13970" y="4422140"/>
                  </a:lnTo>
                  <a:cubicBezTo>
                    <a:pt x="6350" y="4422140"/>
                    <a:pt x="0" y="4415790"/>
                    <a:pt x="0" y="4408170"/>
                  </a:cubicBezTo>
                  <a:lnTo>
                    <a:pt x="0" y="8890"/>
                  </a:lnTo>
                  <a:cubicBezTo>
                    <a:pt x="0" y="5080"/>
                    <a:pt x="1270" y="2540"/>
                    <a:pt x="3810" y="0"/>
                  </a:cubicBezTo>
                  <a:lnTo>
                    <a:pt x="13970" y="8890"/>
                  </a:lnTo>
                  <a:lnTo>
                    <a:pt x="13970" y="4408170"/>
                  </a:lnTo>
                  <a:lnTo>
                    <a:pt x="3790950" y="4408170"/>
                  </a:lnTo>
                  <a:lnTo>
                    <a:pt x="3804920" y="4418330"/>
                  </a:lnTo>
                  <a:cubicBezTo>
                    <a:pt x="3802380" y="4420870"/>
                    <a:pt x="3799840" y="4422140"/>
                    <a:pt x="3796030" y="4422140"/>
                  </a:cubicBezTo>
                  <a:lnTo>
                    <a:pt x="491490" y="4422140"/>
                  </a:lnTo>
                  <a:lnTo>
                    <a:pt x="527050" y="4828540"/>
                  </a:lnTo>
                  <a:lnTo>
                    <a:pt x="4290060" y="4505960"/>
                  </a:lnTo>
                  <a:lnTo>
                    <a:pt x="4305300" y="4514850"/>
                  </a:lnTo>
                  <a:cubicBezTo>
                    <a:pt x="4302760" y="4517390"/>
                    <a:pt x="4300220" y="4518660"/>
                    <a:pt x="4296410" y="4518660"/>
                  </a:cubicBezTo>
                  <a:close/>
                </a:path>
              </a:pathLst>
            </a:custGeom>
            <a:solidFill>
              <a:srgbClr val="3C3333"/>
            </a:solidFill>
          </p:spPr>
        </p:sp>
        <p:sp>
          <p:nvSpPr>
            <p:cNvPr id="10" name="Freeform 10"/>
            <p:cNvSpPr/>
            <p:nvPr/>
          </p:nvSpPr>
          <p:spPr>
            <a:xfrm>
              <a:off x="5080" y="172720"/>
              <a:ext cx="4305300" cy="4519930"/>
            </a:xfrm>
            <a:custGeom>
              <a:avLst/>
              <a:gdLst/>
              <a:ahLst/>
              <a:cxnLst/>
              <a:rect l="l" t="t" r="r" b="b"/>
              <a:pathLst>
                <a:path w="4305300" h="4519930">
                  <a:moveTo>
                    <a:pt x="3573780" y="3478530"/>
                  </a:moveTo>
                  <a:cubicBezTo>
                    <a:pt x="3571240" y="3481070"/>
                    <a:pt x="3567430" y="3483610"/>
                    <a:pt x="3563620" y="3483610"/>
                  </a:cubicBezTo>
                  <a:lnTo>
                    <a:pt x="170180" y="3483610"/>
                  </a:lnTo>
                  <a:cubicBezTo>
                    <a:pt x="163830" y="3483610"/>
                    <a:pt x="160020" y="3479800"/>
                    <a:pt x="157480" y="3474720"/>
                  </a:cubicBezTo>
                  <a:cubicBezTo>
                    <a:pt x="154940" y="3472180"/>
                    <a:pt x="153670" y="3469640"/>
                    <a:pt x="153670" y="3465830"/>
                  </a:cubicBezTo>
                  <a:lnTo>
                    <a:pt x="153670" y="219710"/>
                  </a:lnTo>
                  <a:cubicBezTo>
                    <a:pt x="153670" y="215900"/>
                    <a:pt x="156210" y="212090"/>
                    <a:pt x="158750" y="209550"/>
                  </a:cubicBezTo>
                  <a:lnTo>
                    <a:pt x="167640" y="217170"/>
                  </a:lnTo>
                  <a:lnTo>
                    <a:pt x="167640" y="3465830"/>
                  </a:lnTo>
                  <a:cubicBezTo>
                    <a:pt x="167640" y="3467100"/>
                    <a:pt x="167640" y="3468370"/>
                    <a:pt x="168910" y="3469640"/>
                  </a:cubicBezTo>
                  <a:lnTo>
                    <a:pt x="3563620" y="3469640"/>
                  </a:lnTo>
                  <a:cubicBezTo>
                    <a:pt x="3564890" y="3469640"/>
                    <a:pt x="3566160" y="3468370"/>
                    <a:pt x="3567430" y="3468370"/>
                  </a:cubicBezTo>
                  <a:lnTo>
                    <a:pt x="3573780" y="3478530"/>
                  </a:lnTo>
                  <a:close/>
                  <a:moveTo>
                    <a:pt x="4305300" y="4508500"/>
                  </a:moveTo>
                  <a:cubicBezTo>
                    <a:pt x="4305300" y="4512310"/>
                    <a:pt x="4304030" y="4516120"/>
                    <a:pt x="4298950" y="4519930"/>
                  </a:cubicBezTo>
                  <a:lnTo>
                    <a:pt x="4283710" y="4511040"/>
                  </a:lnTo>
                  <a:lnTo>
                    <a:pt x="3907790" y="132080"/>
                  </a:lnTo>
                  <a:lnTo>
                    <a:pt x="3906520" y="124460"/>
                  </a:lnTo>
                  <a:cubicBezTo>
                    <a:pt x="3906520" y="124460"/>
                    <a:pt x="3906520" y="114300"/>
                    <a:pt x="3893820" y="114300"/>
                  </a:cubicBezTo>
                  <a:lnTo>
                    <a:pt x="3806190" y="121920"/>
                  </a:lnTo>
                  <a:lnTo>
                    <a:pt x="3806190" y="3604260"/>
                  </a:lnTo>
                  <a:lnTo>
                    <a:pt x="3982720" y="3589020"/>
                  </a:lnTo>
                  <a:cubicBezTo>
                    <a:pt x="3983990" y="3589020"/>
                    <a:pt x="3985260" y="3587750"/>
                    <a:pt x="3986530" y="3587750"/>
                  </a:cubicBezTo>
                  <a:lnTo>
                    <a:pt x="3992880" y="3595370"/>
                  </a:lnTo>
                  <a:cubicBezTo>
                    <a:pt x="3990340" y="3599180"/>
                    <a:pt x="3986530" y="3601720"/>
                    <a:pt x="3982720" y="3601720"/>
                  </a:cubicBezTo>
                  <a:lnTo>
                    <a:pt x="3806190" y="3616960"/>
                  </a:lnTo>
                  <a:lnTo>
                    <a:pt x="3806190" y="4413250"/>
                  </a:lnTo>
                  <a:cubicBezTo>
                    <a:pt x="3806190" y="4417060"/>
                    <a:pt x="3803650" y="4420871"/>
                    <a:pt x="3801110" y="4423410"/>
                  </a:cubicBezTo>
                  <a:lnTo>
                    <a:pt x="3785870" y="4413250"/>
                  </a:lnTo>
                  <a:lnTo>
                    <a:pt x="3785870" y="13970"/>
                  </a:lnTo>
                  <a:lnTo>
                    <a:pt x="8890" y="13970"/>
                  </a:lnTo>
                  <a:lnTo>
                    <a:pt x="0" y="5080"/>
                  </a:lnTo>
                  <a:cubicBezTo>
                    <a:pt x="2540" y="2540"/>
                    <a:pt x="6350" y="0"/>
                    <a:pt x="10160" y="0"/>
                  </a:cubicBezTo>
                  <a:lnTo>
                    <a:pt x="3792220" y="0"/>
                  </a:lnTo>
                  <a:cubicBezTo>
                    <a:pt x="3799840" y="0"/>
                    <a:pt x="3806190" y="6350"/>
                    <a:pt x="3806190" y="13970"/>
                  </a:cubicBezTo>
                  <a:lnTo>
                    <a:pt x="3806190" y="101600"/>
                  </a:lnTo>
                  <a:lnTo>
                    <a:pt x="3900170" y="92710"/>
                  </a:lnTo>
                  <a:cubicBezTo>
                    <a:pt x="3900170" y="92710"/>
                    <a:pt x="3923030" y="92710"/>
                    <a:pt x="3926840" y="109220"/>
                  </a:cubicBezTo>
                  <a:lnTo>
                    <a:pt x="3931920" y="171450"/>
                  </a:lnTo>
                  <a:lnTo>
                    <a:pt x="4305300" y="4508500"/>
                  </a:lnTo>
                  <a:close/>
                  <a:moveTo>
                    <a:pt x="3797300" y="15240"/>
                  </a:moveTo>
                  <a:cubicBezTo>
                    <a:pt x="3799840" y="17780"/>
                    <a:pt x="3802380" y="19050"/>
                    <a:pt x="3803650" y="21590"/>
                  </a:cubicBezTo>
                  <a:cubicBezTo>
                    <a:pt x="3802380" y="17780"/>
                    <a:pt x="3799840" y="16510"/>
                    <a:pt x="3797300" y="15240"/>
                  </a:cubicBezTo>
                  <a:close/>
                </a:path>
              </a:pathLst>
            </a:custGeom>
            <a:solidFill>
              <a:srgbClr val="FFFFFF"/>
            </a:solidFill>
          </p:spPr>
        </p:sp>
        <p:sp>
          <p:nvSpPr>
            <p:cNvPr id="11" name="Freeform 11"/>
            <p:cNvSpPr/>
            <p:nvPr/>
          </p:nvSpPr>
          <p:spPr>
            <a:xfrm>
              <a:off x="3409951" y="0"/>
              <a:ext cx="274319" cy="1045210"/>
            </a:xfrm>
            <a:custGeom>
              <a:avLst/>
              <a:gdLst/>
              <a:ahLst/>
              <a:cxnLst/>
              <a:rect l="l" t="t" r="r" b="b"/>
              <a:pathLst>
                <a:path w="274319" h="1045210">
                  <a:moveTo>
                    <a:pt x="265429" y="966470"/>
                  </a:moveTo>
                  <a:cubicBezTo>
                    <a:pt x="270509" y="953770"/>
                    <a:pt x="273049" y="941070"/>
                    <a:pt x="274319" y="927100"/>
                  </a:cubicBezTo>
                  <a:lnTo>
                    <a:pt x="274319" y="762000"/>
                  </a:lnTo>
                  <a:lnTo>
                    <a:pt x="273049" y="762000"/>
                  </a:lnTo>
                  <a:lnTo>
                    <a:pt x="273049" y="369570"/>
                  </a:lnTo>
                  <a:cubicBezTo>
                    <a:pt x="269239" y="328930"/>
                    <a:pt x="217169" y="298450"/>
                    <a:pt x="184149" y="298450"/>
                  </a:cubicBezTo>
                  <a:lnTo>
                    <a:pt x="152399" y="298450"/>
                  </a:lnTo>
                  <a:cubicBezTo>
                    <a:pt x="102869" y="298450"/>
                    <a:pt x="63499" y="337820"/>
                    <a:pt x="63499" y="387350"/>
                  </a:cubicBezTo>
                  <a:lnTo>
                    <a:pt x="63499" y="852170"/>
                  </a:lnTo>
                  <a:lnTo>
                    <a:pt x="97789" y="852170"/>
                  </a:lnTo>
                  <a:lnTo>
                    <a:pt x="97789" y="387350"/>
                  </a:lnTo>
                  <a:cubicBezTo>
                    <a:pt x="97789" y="356870"/>
                    <a:pt x="121919" y="332740"/>
                    <a:pt x="152399" y="332740"/>
                  </a:cubicBezTo>
                  <a:lnTo>
                    <a:pt x="184149" y="332740"/>
                  </a:lnTo>
                  <a:cubicBezTo>
                    <a:pt x="210819" y="332740"/>
                    <a:pt x="237489" y="360680"/>
                    <a:pt x="238759" y="378460"/>
                  </a:cubicBezTo>
                  <a:lnTo>
                    <a:pt x="238759" y="924560"/>
                  </a:lnTo>
                  <a:cubicBezTo>
                    <a:pt x="238759" y="988060"/>
                    <a:pt x="184149" y="1010920"/>
                    <a:pt x="151129" y="1010920"/>
                  </a:cubicBezTo>
                  <a:lnTo>
                    <a:pt x="151129" y="1012190"/>
                  </a:lnTo>
                  <a:lnTo>
                    <a:pt x="109219" y="1012190"/>
                  </a:lnTo>
                  <a:cubicBezTo>
                    <a:pt x="62229" y="1012190"/>
                    <a:pt x="35559" y="974090"/>
                    <a:pt x="35559" y="927100"/>
                  </a:cubicBezTo>
                  <a:lnTo>
                    <a:pt x="35559" y="118110"/>
                  </a:lnTo>
                  <a:cubicBezTo>
                    <a:pt x="35559" y="71120"/>
                    <a:pt x="73659" y="33020"/>
                    <a:pt x="120649" y="33020"/>
                  </a:cubicBezTo>
                  <a:lnTo>
                    <a:pt x="161290" y="33020"/>
                  </a:lnTo>
                  <a:cubicBezTo>
                    <a:pt x="208280" y="33020"/>
                    <a:pt x="233680" y="74930"/>
                    <a:pt x="233680" y="121920"/>
                  </a:cubicBezTo>
                  <a:lnTo>
                    <a:pt x="233680" y="172720"/>
                  </a:lnTo>
                  <a:lnTo>
                    <a:pt x="265430" y="172720"/>
                  </a:lnTo>
                  <a:lnTo>
                    <a:pt x="266700" y="121920"/>
                  </a:lnTo>
                  <a:cubicBezTo>
                    <a:pt x="266700" y="57150"/>
                    <a:pt x="226060" y="0"/>
                    <a:pt x="160020" y="0"/>
                  </a:cubicBezTo>
                  <a:lnTo>
                    <a:pt x="119380" y="0"/>
                  </a:lnTo>
                  <a:cubicBezTo>
                    <a:pt x="53340" y="0"/>
                    <a:pt x="0" y="53340"/>
                    <a:pt x="0" y="119380"/>
                  </a:cubicBezTo>
                  <a:lnTo>
                    <a:pt x="0" y="925830"/>
                  </a:lnTo>
                  <a:cubicBezTo>
                    <a:pt x="0" y="991870"/>
                    <a:pt x="41910" y="1045210"/>
                    <a:pt x="107950" y="1045210"/>
                  </a:cubicBezTo>
                  <a:lnTo>
                    <a:pt x="152400" y="1045210"/>
                  </a:lnTo>
                  <a:cubicBezTo>
                    <a:pt x="181610" y="1045210"/>
                    <a:pt x="208280" y="1035050"/>
                    <a:pt x="228600" y="1017270"/>
                  </a:cubicBezTo>
                  <a:cubicBezTo>
                    <a:pt x="242570" y="1005840"/>
                    <a:pt x="254000" y="991870"/>
                    <a:pt x="261620" y="974090"/>
                  </a:cubicBezTo>
                  <a:cubicBezTo>
                    <a:pt x="262890" y="972820"/>
                    <a:pt x="262890" y="970280"/>
                    <a:pt x="264160" y="969010"/>
                  </a:cubicBezTo>
                  <a:cubicBezTo>
                    <a:pt x="265430" y="969010"/>
                    <a:pt x="265430" y="967740"/>
                    <a:pt x="265430" y="966470"/>
                  </a:cubicBezTo>
                  <a:close/>
                </a:path>
              </a:pathLst>
            </a:custGeom>
            <a:solidFill>
              <a:srgbClr val="A99D9D"/>
            </a:solidFill>
          </p:spPr>
        </p:sp>
        <p:sp>
          <p:nvSpPr>
            <p:cNvPr id="12" name="Freeform 12"/>
            <p:cNvSpPr/>
            <p:nvPr/>
          </p:nvSpPr>
          <p:spPr>
            <a:xfrm>
              <a:off x="3415028" y="15240"/>
              <a:ext cx="266700" cy="1032510"/>
            </a:xfrm>
            <a:custGeom>
              <a:avLst/>
              <a:gdLst/>
              <a:ahLst/>
              <a:cxnLst/>
              <a:rect l="l" t="t" r="r" b="b"/>
              <a:pathLst>
                <a:path w="266700" h="1032510">
                  <a:moveTo>
                    <a:pt x="261622" y="749300"/>
                  </a:moveTo>
                  <a:lnTo>
                    <a:pt x="261622" y="723900"/>
                  </a:lnTo>
                  <a:cubicBezTo>
                    <a:pt x="259082" y="598170"/>
                    <a:pt x="257812" y="490220"/>
                    <a:pt x="256542" y="364490"/>
                  </a:cubicBezTo>
                  <a:lnTo>
                    <a:pt x="256542" y="358140"/>
                  </a:lnTo>
                  <a:lnTo>
                    <a:pt x="252732" y="359410"/>
                  </a:lnTo>
                  <a:lnTo>
                    <a:pt x="252732" y="364490"/>
                  </a:lnTo>
                  <a:lnTo>
                    <a:pt x="250192" y="521970"/>
                  </a:lnTo>
                  <a:lnTo>
                    <a:pt x="246382" y="695960"/>
                  </a:lnTo>
                  <a:lnTo>
                    <a:pt x="245112" y="745490"/>
                  </a:lnTo>
                  <a:lnTo>
                    <a:pt x="245112" y="750570"/>
                  </a:lnTo>
                  <a:lnTo>
                    <a:pt x="242572" y="872490"/>
                  </a:lnTo>
                  <a:cubicBezTo>
                    <a:pt x="242572" y="887730"/>
                    <a:pt x="242572" y="901700"/>
                    <a:pt x="241302" y="916940"/>
                  </a:cubicBezTo>
                  <a:cubicBezTo>
                    <a:pt x="240032" y="927100"/>
                    <a:pt x="238762" y="935990"/>
                    <a:pt x="234952" y="944880"/>
                  </a:cubicBezTo>
                  <a:cubicBezTo>
                    <a:pt x="232412" y="949960"/>
                    <a:pt x="231142" y="955040"/>
                    <a:pt x="227332" y="960120"/>
                  </a:cubicBezTo>
                  <a:cubicBezTo>
                    <a:pt x="218442" y="972820"/>
                    <a:pt x="207012" y="982980"/>
                    <a:pt x="193042" y="989330"/>
                  </a:cubicBezTo>
                  <a:cubicBezTo>
                    <a:pt x="182882" y="994410"/>
                    <a:pt x="162562" y="1000760"/>
                    <a:pt x="148592" y="1003300"/>
                  </a:cubicBezTo>
                  <a:lnTo>
                    <a:pt x="104142" y="1003300"/>
                  </a:lnTo>
                  <a:lnTo>
                    <a:pt x="90172" y="1002030"/>
                  </a:lnTo>
                  <a:cubicBezTo>
                    <a:pt x="85092" y="1000760"/>
                    <a:pt x="81281" y="999490"/>
                    <a:pt x="76202" y="998220"/>
                  </a:cubicBezTo>
                  <a:cubicBezTo>
                    <a:pt x="58422" y="991870"/>
                    <a:pt x="53342" y="980440"/>
                    <a:pt x="41911" y="963930"/>
                  </a:cubicBezTo>
                  <a:cubicBezTo>
                    <a:pt x="36831" y="955040"/>
                    <a:pt x="31752" y="947420"/>
                    <a:pt x="29211" y="937260"/>
                  </a:cubicBezTo>
                  <a:lnTo>
                    <a:pt x="26671" y="929640"/>
                  </a:lnTo>
                  <a:cubicBezTo>
                    <a:pt x="26671" y="927100"/>
                    <a:pt x="26671" y="925830"/>
                    <a:pt x="25401" y="923290"/>
                  </a:cubicBezTo>
                  <a:lnTo>
                    <a:pt x="24131" y="916940"/>
                  </a:lnTo>
                  <a:lnTo>
                    <a:pt x="24131" y="909320"/>
                  </a:lnTo>
                  <a:lnTo>
                    <a:pt x="22861" y="855980"/>
                  </a:lnTo>
                  <a:lnTo>
                    <a:pt x="21591" y="749300"/>
                  </a:lnTo>
                  <a:lnTo>
                    <a:pt x="17781" y="537210"/>
                  </a:lnTo>
                  <a:cubicBezTo>
                    <a:pt x="16511" y="466090"/>
                    <a:pt x="15241" y="394970"/>
                    <a:pt x="15241" y="325120"/>
                  </a:cubicBezTo>
                  <a:cubicBezTo>
                    <a:pt x="13971" y="254000"/>
                    <a:pt x="13971" y="182880"/>
                    <a:pt x="13971" y="111760"/>
                  </a:cubicBezTo>
                  <a:cubicBezTo>
                    <a:pt x="13971" y="104140"/>
                    <a:pt x="15241" y="91440"/>
                    <a:pt x="16511" y="81280"/>
                  </a:cubicBezTo>
                  <a:lnTo>
                    <a:pt x="21591" y="66040"/>
                  </a:lnTo>
                  <a:cubicBezTo>
                    <a:pt x="22861" y="60960"/>
                    <a:pt x="26671" y="55880"/>
                    <a:pt x="29211" y="52070"/>
                  </a:cubicBezTo>
                  <a:cubicBezTo>
                    <a:pt x="40641" y="33020"/>
                    <a:pt x="57151" y="17780"/>
                    <a:pt x="76201" y="8890"/>
                  </a:cubicBezTo>
                  <a:cubicBezTo>
                    <a:pt x="86361" y="5080"/>
                    <a:pt x="100331" y="1270"/>
                    <a:pt x="107951" y="1270"/>
                  </a:cubicBezTo>
                  <a:lnTo>
                    <a:pt x="114301" y="0"/>
                  </a:lnTo>
                  <a:lnTo>
                    <a:pt x="156211" y="0"/>
                  </a:lnTo>
                  <a:lnTo>
                    <a:pt x="109221" y="0"/>
                  </a:lnTo>
                  <a:cubicBezTo>
                    <a:pt x="95251" y="1270"/>
                    <a:pt x="81281" y="5080"/>
                    <a:pt x="68581" y="11430"/>
                  </a:cubicBezTo>
                  <a:cubicBezTo>
                    <a:pt x="43181" y="24130"/>
                    <a:pt x="22861" y="49530"/>
                    <a:pt x="15241" y="77470"/>
                  </a:cubicBezTo>
                  <a:cubicBezTo>
                    <a:pt x="11431" y="91440"/>
                    <a:pt x="11431" y="106680"/>
                    <a:pt x="10161" y="123190"/>
                  </a:cubicBezTo>
                  <a:lnTo>
                    <a:pt x="8891" y="171450"/>
                  </a:lnTo>
                  <a:lnTo>
                    <a:pt x="6350" y="365760"/>
                  </a:lnTo>
                  <a:cubicBezTo>
                    <a:pt x="5080" y="495300"/>
                    <a:pt x="1270" y="624840"/>
                    <a:pt x="1270" y="755650"/>
                  </a:cubicBezTo>
                  <a:lnTo>
                    <a:pt x="0" y="853440"/>
                  </a:lnTo>
                  <a:lnTo>
                    <a:pt x="0" y="901700"/>
                  </a:lnTo>
                  <a:cubicBezTo>
                    <a:pt x="0" y="918210"/>
                    <a:pt x="0" y="934720"/>
                    <a:pt x="6350" y="949960"/>
                  </a:cubicBezTo>
                  <a:cubicBezTo>
                    <a:pt x="16510" y="980440"/>
                    <a:pt x="27941" y="1007110"/>
                    <a:pt x="57150" y="1021080"/>
                  </a:cubicBezTo>
                  <a:cubicBezTo>
                    <a:pt x="71120" y="1027430"/>
                    <a:pt x="87630" y="1031240"/>
                    <a:pt x="104141" y="1032510"/>
                  </a:cubicBezTo>
                  <a:lnTo>
                    <a:pt x="151131" y="1032510"/>
                  </a:lnTo>
                  <a:cubicBezTo>
                    <a:pt x="182881" y="1031240"/>
                    <a:pt x="213361" y="1017270"/>
                    <a:pt x="234951" y="995680"/>
                  </a:cubicBezTo>
                  <a:cubicBezTo>
                    <a:pt x="246381" y="985520"/>
                    <a:pt x="254001" y="971550"/>
                    <a:pt x="259081" y="957580"/>
                  </a:cubicBezTo>
                  <a:cubicBezTo>
                    <a:pt x="264161" y="943610"/>
                    <a:pt x="266701" y="929640"/>
                    <a:pt x="266701" y="913130"/>
                  </a:cubicBezTo>
                  <a:lnTo>
                    <a:pt x="261621" y="749300"/>
                  </a:lnTo>
                  <a:close/>
                </a:path>
              </a:pathLst>
            </a:custGeom>
            <a:solidFill>
              <a:srgbClr val="E2DADA"/>
            </a:solidFill>
          </p:spPr>
        </p:sp>
      </p:grpSp>
      <p:sp>
        <p:nvSpPr>
          <p:cNvPr id="13" name="TextBox 13"/>
          <p:cNvSpPr txBox="1"/>
          <p:nvPr/>
        </p:nvSpPr>
        <p:spPr>
          <a:xfrm>
            <a:off x="7355566" y="2409344"/>
            <a:ext cx="9903734" cy="5540375"/>
          </a:xfrm>
          <a:prstGeom prst="rect">
            <a:avLst/>
          </a:prstGeom>
        </p:spPr>
        <p:txBody>
          <a:bodyPr lIns="0" tIns="0" rIns="0" bIns="0" rtlCol="0" anchor="t">
            <a:spAutoFit/>
          </a:bodyPr>
          <a:lstStyle/>
          <a:p>
            <a:pPr>
              <a:lnSpc>
                <a:spcPts val="4899"/>
              </a:lnSpc>
            </a:pPr>
            <a:r>
              <a:rPr lang="en-US" sz="3499">
                <a:solidFill>
                  <a:srgbClr val="FFFFFF"/>
                </a:solidFill>
                <a:latin typeface="Mina"/>
                <a:ea typeface="Mina"/>
              </a:rPr>
              <a:t>Bundan tashqari xitoyliklarda yana boshqa evfemizmlar ham majuddir. Ular 醉zui</a:t>
            </a:r>
            <a:r>
              <a:rPr lang="en-US" sz="3499">
                <a:solidFill>
                  <a:srgbClr val="FFFFFF"/>
                </a:solidFill>
                <a:latin typeface="Mina"/>
              </a:rPr>
              <a:t>"piyonistalik","aroqxo'rlik"ka bog'liq so'zlar o'rida "shirakayf", "harorat ostida", «" va "ilohiy</a:t>
            </a:r>
          </a:p>
          <a:p>
            <a:pPr>
              <a:lnSpc>
                <a:spcPts val="4899"/>
              </a:lnSpc>
            </a:pPr>
            <a:r>
              <a:rPr lang="en-US" sz="3499">
                <a:solidFill>
                  <a:srgbClr val="FFFFFF"/>
                </a:solidFill>
                <a:latin typeface="Mina"/>
              </a:rPr>
              <a:t>kuchlar' ga aloqador so 'zlarga "hudo" o'rnida "U"; "iblis", "shayton" o'rnida "diyonatsiz", "razil"</a:t>
            </a:r>
          </a:p>
          <a:p>
            <a:pPr>
              <a:lnSpc>
                <a:spcPts val="4899"/>
              </a:lnSpc>
            </a:pPr>
            <a:r>
              <a:rPr lang="en-US" sz="3499">
                <a:solidFill>
                  <a:srgbClr val="FFFFFF"/>
                </a:solidFill>
                <a:latin typeface="Mina"/>
              </a:rPr>
              <a:t>evfemizmlarini ishlatishadi. Ichkilikbozlik insonlar sir saqlashga harakat qiladigan gunohlardan</a:t>
            </a:r>
          </a:p>
          <a:p>
            <a:pPr>
              <a:lnSpc>
                <a:spcPts val="4899"/>
              </a:lnSpc>
              <a:spcBef>
                <a:spcPct val="0"/>
              </a:spcBef>
            </a:pPr>
            <a:r>
              <a:rPr lang="en-US" sz="3499">
                <a:solidFill>
                  <a:srgbClr val="FFFFFF"/>
                </a:solidFill>
                <a:latin typeface="Mina"/>
              </a:rPr>
              <a:t>biri sanaladi. </a:t>
            </a:r>
          </a:p>
        </p:txBody>
      </p:sp>
      <p:sp>
        <p:nvSpPr>
          <p:cNvPr id="14" name="Freeform 14"/>
          <p:cNvSpPr/>
          <p:nvPr/>
        </p:nvSpPr>
        <p:spPr>
          <a:xfrm>
            <a:off x="14651595" y="0"/>
            <a:ext cx="3636405" cy="2784090"/>
          </a:xfrm>
          <a:custGeom>
            <a:avLst/>
            <a:gdLst/>
            <a:ahLst/>
            <a:cxnLst/>
            <a:rect l="l" t="t" r="r" b="b"/>
            <a:pathLst>
              <a:path w="3636405" h="2784090">
                <a:moveTo>
                  <a:pt x="0" y="0"/>
                </a:moveTo>
                <a:lnTo>
                  <a:pt x="3636405" y="0"/>
                </a:lnTo>
                <a:lnTo>
                  <a:pt x="3636405" y="2784090"/>
                </a:lnTo>
                <a:lnTo>
                  <a:pt x="0" y="2784090"/>
                </a:lnTo>
                <a:lnTo>
                  <a:pt x="0" y="0"/>
                </a:lnTo>
                <a:close/>
              </a:path>
            </a:pathLst>
          </a:custGeom>
          <a:blipFill>
            <a:blip r:embed="rId4">
              <a:extLst>
                <a:ext uri="{96DAC541-7B7A-43D3-8B79-37D633B846F1}">
                  <asvg:svgBlip xmlns:asvg="http://schemas.microsoft.com/office/drawing/2016/SVG/main" xmlns="" r:embed="rId5"/>
                </a:ext>
              </a:extLst>
            </a:blip>
            <a:stretch>
              <a:fillRect l="-7496" t="-23517" r="-5659" b="-24279"/>
            </a:stretch>
          </a:blipFill>
        </p:spPr>
      </p:sp>
      <p:sp>
        <p:nvSpPr>
          <p:cNvPr id="15" name="Freeform 15"/>
          <p:cNvSpPr/>
          <p:nvPr/>
        </p:nvSpPr>
        <p:spPr>
          <a:xfrm>
            <a:off x="16383745" y="8478544"/>
            <a:ext cx="1904255" cy="1808456"/>
          </a:xfrm>
          <a:custGeom>
            <a:avLst/>
            <a:gdLst/>
            <a:ahLst/>
            <a:cxnLst/>
            <a:rect l="l" t="t" r="r" b="b"/>
            <a:pathLst>
              <a:path w="1904255" h="1808456">
                <a:moveTo>
                  <a:pt x="0" y="0"/>
                </a:moveTo>
                <a:lnTo>
                  <a:pt x="1904255" y="0"/>
                </a:lnTo>
                <a:lnTo>
                  <a:pt x="1904255" y="1808456"/>
                </a:lnTo>
                <a:lnTo>
                  <a:pt x="0" y="1808456"/>
                </a:lnTo>
                <a:lnTo>
                  <a:pt x="0" y="0"/>
                </a:lnTo>
                <a:close/>
              </a:path>
            </a:pathLst>
          </a:custGeom>
          <a:blipFill>
            <a:blip r:embed="rId6">
              <a:extLst>
                <a:ext uri="{96DAC541-7B7A-43D3-8B79-37D633B846F1}">
                  <asvg:svgBlip xmlns:asvg="http://schemas.microsoft.com/office/drawing/2016/SVG/main" xmlns="" r:embed="rId7"/>
                </a:ext>
              </a:extLst>
            </a:blip>
            <a:stretch>
              <a:fillRect r="-82641" b="-128307"/>
            </a:stretch>
          </a:blipFill>
        </p:spPr>
      </p:sp>
      <p:sp>
        <p:nvSpPr>
          <p:cNvPr id="16" name="Freeform 16"/>
          <p:cNvSpPr/>
          <p:nvPr/>
        </p:nvSpPr>
        <p:spPr>
          <a:xfrm flipH="1" flipV="1">
            <a:off x="0" y="0"/>
            <a:ext cx="1904255" cy="1808456"/>
          </a:xfrm>
          <a:custGeom>
            <a:avLst/>
            <a:gdLst/>
            <a:ahLst/>
            <a:cxnLst/>
            <a:rect l="l" t="t" r="r" b="b"/>
            <a:pathLst>
              <a:path w="1904255" h="1808456">
                <a:moveTo>
                  <a:pt x="1904255" y="1808456"/>
                </a:moveTo>
                <a:lnTo>
                  <a:pt x="0" y="1808456"/>
                </a:lnTo>
                <a:lnTo>
                  <a:pt x="0" y="0"/>
                </a:lnTo>
                <a:lnTo>
                  <a:pt x="1904255" y="0"/>
                </a:lnTo>
                <a:lnTo>
                  <a:pt x="1904255" y="1808456"/>
                </a:lnTo>
                <a:close/>
              </a:path>
            </a:pathLst>
          </a:custGeom>
          <a:blipFill>
            <a:blip r:embed="rId6">
              <a:extLst>
                <a:ext uri="{96DAC541-7B7A-43D3-8B79-37D633B846F1}">
                  <asvg:svgBlip xmlns:asvg="http://schemas.microsoft.com/office/drawing/2016/SVG/main" xmlns="" r:embed="rId7"/>
                </a:ext>
              </a:extLst>
            </a:blip>
            <a:stretch>
              <a:fillRect r="-82641" b="-128307"/>
            </a:stretch>
          </a:blipFill>
        </p:spPr>
      </p:sp>
      <p:sp>
        <p:nvSpPr>
          <p:cNvPr id="17" name="Freeform 17"/>
          <p:cNvSpPr/>
          <p:nvPr/>
        </p:nvSpPr>
        <p:spPr>
          <a:xfrm flipH="1" flipV="1">
            <a:off x="0" y="7502910"/>
            <a:ext cx="3636405" cy="2784090"/>
          </a:xfrm>
          <a:custGeom>
            <a:avLst/>
            <a:gdLst/>
            <a:ahLst/>
            <a:cxnLst/>
            <a:rect l="l" t="t" r="r" b="b"/>
            <a:pathLst>
              <a:path w="3636405" h="2784090">
                <a:moveTo>
                  <a:pt x="3636405" y="2784090"/>
                </a:moveTo>
                <a:lnTo>
                  <a:pt x="0" y="2784090"/>
                </a:lnTo>
                <a:lnTo>
                  <a:pt x="0" y="0"/>
                </a:lnTo>
                <a:lnTo>
                  <a:pt x="3636405" y="0"/>
                </a:lnTo>
                <a:lnTo>
                  <a:pt x="3636405" y="2784090"/>
                </a:lnTo>
                <a:close/>
              </a:path>
            </a:pathLst>
          </a:custGeom>
          <a:blipFill>
            <a:blip r:embed="rId4">
              <a:extLst>
                <a:ext uri="{96DAC541-7B7A-43D3-8B79-37D633B846F1}">
                  <asvg:svgBlip xmlns:asvg="http://schemas.microsoft.com/office/drawing/2016/SVG/main" xmlns="" r:embed="rId5"/>
                </a:ext>
              </a:extLst>
            </a:blip>
            <a:stretch>
              <a:fillRect l="-7496" t="-23517" r="-5659" b="-24279"/>
            </a:stretch>
          </a:blipFill>
        </p:spPr>
      </p:sp>
      <p:sp>
        <p:nvSpPr>
          <p:cNvPr id="18" name="Freeform 18"/>
          <p:cNvSpPr/>
          <p:nvPr/>
        </p:nvSpPr>
        <p:spPr>
          <a:xfrm>
            <a:off x="9504210" y="2560474"/>
            <a:ext cx="4392461" cy="223616"/>
          </a:xfrm>
          <a:custGeom>
            <a:avLst/>
            <a:gdLst/>
            <a:ahLst/>
            <a:cxnLst/>
            <a:rect l="l" t="t" r="r" b="b"/>
            <a:pathLst>
              <a:path w="4392461" h="223616">
                <a:moveTo>
                  <a:pt x="0" y="0"/>
                </a:moveTo>
                <a:lnTo>
                  <a:pt x="4392461" y="0"/>
                </a:lnTo>
                <a:lnTo>
                  <a:pt x="4392461" y="223616"/>
                </a:lnTo>
                <a:lnTo>
                  <a:pt x="0" y="223616"/>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5E5C2"/>
        </a:solidFill>
        <a:effectLst/>
      </p:bgPr>
    </p:bg>
    <p:spTree>
      <p:nvGrpSpPr>
        <p:cNvPr id="1" name=""/>
        <p:cNvGrpSpPr/>
        <p:nvPr/>
      </p:nvGrpSpPr>
      <p:grpSpPr>
        <a:xfrm>
          <a:off x="0" y="0"/>
          <a:ext cx="0" cy="0"/>
          <a:chOff x="0" y="0"/>
          <a:chExt cx="0" cy="0"/>
        </a:xfrm>
      </p:grpSpPr>
      <p:grpSp>
        <p:nvGrpSpPr>
          <p:cNvPr id="2" name="Group 2"/>
          <p:cNvGrpSpPr/>
          <p:nvPr/>
        </p:nvGrpSpPr>
        <p:grpSpPr>
          <a:xfrm>
            <a:off x="1028700" y="2973079"/>
            <a:ext cx="16230600" cy="5437463"/>
            <a:chOff x="0" y="0"/>
            <a:chExt cx="4274726" cy="1432089"/>
          </a:xfrm>
        </p:grpSpPr>
        <p:sp>
          <p:nvSpPr>
            <p:cNvPr id="3" name="Freeform 3"/>
            <p:cNvSpPr/>
            <p:nvPr/>
          </p:nvSpPr>
          <p:spPr>
            <a:xfrm>
              <a:off x="0" y="0"/>
              <a:ext cx="4274726" cy="1432089"/>
            </a:xfrm>
            <a:custGeom>
              <a:avLst/>
              <a:gdLst/>
              <a:ahLst/>
              <a:cxnLst/>
              <a:rect l="l" t="t" r="r" b="b"/>
              <a:pathLst>
                <a:path w="4274726" h="1432089">
                  <a:moveTo>
                    <a:pt x="24327" y="0"/>
                  </a:moveTo>
                  <a:lnTo>
                    <a:pt x="4250399" y="0"/>
                  </a:lnTo>
                  <a:cubicBezTo>
                    <a:pt x="4263834" y="0"/>
                    <a:pt x="4274726" y="10891"/>
                    <a:pt x="4274726" y="24327"/>
                  </a:cubicBezTo>
                  <a:lnTo>
                    <a:pt x="4274726" y="1407762"/>
                  </a:lnTo>
                  <a:cubicBezTo>
                    <a:pt x="4274726" y="1421198"/>
                    <a:pt x="4263834" y="1432089"/>
                    <a:pt x="4250399" y="1432089"/>
                  </a:cubicBezTo>
                  <a:lnTo>
                    <a:pt x="24327" y="1432089"/>
                  </a:lnTo>
                  <a:cubicBezTo>
                    <a:pt x="10891" y="1432089"/>
                    <a:pt x="0" y="1421198"/>
                    <a:pt x="0" y="1407762"/>
                  </a:cubicBezTo>
                  <a:lnTo>
                    <a:pt x="0" y="24327"/>
                  </a:lnTo>
                  <a:cubicBezTo>
                    <a:pt x="0" y="10891"/>
                    <a:pt x="10891" y="0"/>
                    <a:pt x="24327" y="0"/>
                  </a:cubicBezTo>
                  <a:close/>
                </a:path>
              </a:pathLst>
            </a:custGeom>
            <a:solidFill>
              <a:srgbClr val="628B4C">
                <a:alpha val="80000"/>
              </a:srgbClr>
            </a:solidFill>
          </p:spPr>
        </p:sp>
        <p:sp>
          <p:nvSpPr>
            <p:cNvPr id="4" name="TextBox 4"/>
            <p:cNvSpPr txBox="1"/>
            <p:nvPr/>
          </p:nvSpPr>
          <p:spPr>
            <a:xfrm>
              <a:off x="0" y="-38100"/>
              <a:ext cx="4274726" cy="1470189"/>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a:grpSpLocks noChangeAspect="1"/>
          </p:cNvGrpSpPr>
          <p:nvPr/>
        </p:nvGrpSpPr>
        <p:grpSpPr>
          <a:xfrm>
            <a:off x="952127" y="2029853"/>
            <a:ext cx="6249838" cy="7228447"/>
            <a:chOff x="0" y="0"/>
            <a:chExt cx="4428490" cy="5121910"/>
          </a:xfrm>
        </p:grpSpPr>
        <p:sp>
          <p:nvSpPr>
            <p:cNvPr id="6" name="Freeform 6"/>
            <p:cNvSpPr/>
            <p:nvPr/>
          </p:nvSpPr>
          <p:spPr>
            <a:xfrm>
              <a:off x="325120" y="509270"/>
              <a:ext cx="3675380" cy="3553460"/>
            </a:xfrm>
            <a:custGeom>
              <a:avLst/>
              <a:gdLst/>
              <a:ahLst/>
              <a:cxnLst/>
              <a:rect l="l" t="t" r="r" b="b"/>
              <a:pathLst>
                <a:path w="3675380" h="3553460">
                  <a:moveTo>
                    <a:pt x="3382010" y="1270"/>
                  </a:moveTo>
                  <a:lnTo>
                    <a:pt x="12700" y="290830"/>
                  </a:lnTo>
                  <a:cubicBezTo>
                    <a:pt x="5080" y="290830"/>
                    <a:pt x="0" y="298450"/>
                    <a:pt x="0" y="306070"/>
                  </a:cubicBezTo>
                  <a:lnTo>
                    <a:pt x="278130" y="3540760"/>
                  </a:lnTo>
                  <a:cubicBezTo>
                    <a:pt x="279400" y="3548380"/>
                    <a:pt x="285750" y="3553460"/>
                    <a:pt x="293370" y="3553460"/>
                  </a:cubicBezTo>
                  <a:lnTo>
                    <a:pt x="3662680" y="3262630"/>
                  </a:lnTo>
                  <a:cubicBezTo>
                    <a:pt x="3670300" y="3261360"/>
                    <a:pt x="3675380" y="3255010"/>
                    <a:pt x="3675380" y="3247390"/>
                  </a:cubicBezTo>
                  <a:lnTo>
                    <a:pt x="3397250" y="13970"/>
                  </a:lnTo>
                  <a:cubicBezTo>
                    <a:pt x="3395980" y="6350"/>
                    <a:pt x="3389630" y="0"/>
                    <a:pt x="3382010" y="1270"/>
                  </a:cubicBezTo>
                  <a:close/>
                </a:path>
              </a:pathLst>
            </a:custGeom>
            <a:blipFill>
              <a:blip r:embed="rId2"/>
              <a:stretch>
                <a:fillRect t="-27597" b="-27597"/>
              </a:stretch>
            </a:blipFill>
          </p:spPr>
        </p:sp>
        <p:sp>
          <p:nvSpPr>
            <p:cNvPr id="7" name="Freeform 7"/>
            <p:cNvSpPr/>
            <p:nvPr/>
          </p:nvSpPr>
          <p:spPr>
            <a:xfrm>
              <a:off x="-2540" y="172720"/>
              <a:ext cx="4295140" cy="4847590"/>
            </a:xfrm>
            <a:custGeom>
              <a:avLst/>
              <a:gdLst/>
              <a:ahLst/>
              <a:cxnLst/>
              <a:rect l="l" t="t" r="r" b="b"/>
              <a:pathLst>
                <a:path w="4295140" h="4847590">
                  <a:moveTo>
                    <a:pt x="3916680" y="127000"/>
                  </a:moveTo>
                  <a:cubicBezTo>
                    <a:pt x="3915410" y="119380"/>
                    <a:pt x="3909060" y="114300"/>
                    <a:pt x="3901440" y="114300"/>
                  </a:cubicBezTo>
                  <a:lnTo>
                    <a:pt x="3792220" y="123190"/>
                  </a:lnTo>
                  <a:lnTo>
                    <a:pt x="3792220" y="13970"/>
                  </a:lnTo>
                  <a:cubicBezTo>
                    <a:pt x="3792220" y="6350"/>
                    <a:pt x="3785870" y="0"/>
                    <a:pt x="3778250" y="0"/>
                  </a:cubicBezTo>
                  <a:lnTo>
                    <a:pt x="13970" y="0"/>
                  </a:lnTo>
                  <a:cubicBezTo>
                    <a:pt x="6350" y="0"/>
                    <a:pt x="0" y="6350"/>
                    <a:pt x="0" y="13970"/>
                  </a:cubicBezTo>
                  <a:lnTo>
                    <a:pt x="0" y="4411980"/>
                  </a:lnTo>
                  <a:cubicBezTo>
                    <a:pt x="0" y="4419600"/>
                    <a:pt x="6350" y="4425950"/>
                    <a:pt x="13970" y="4425950"/>
                  </a:cubicBezTo>
                  <a:lnTo>
                    <a:pt x="480060" y="4425950"/>
                  </a:lnTo>
                  <a:lnTo>
                    <a:pt x="515620" y="4834890"/>
                  </a:lnTo>
                  <a:cubicBezTo>
                    <a:pt x="515620" y="4842510"/>
                    <a:pt x="523240" y="4847590"/>
                    <a:pt x="530860" y="4847590"/>
                  </a:cubicBezTo>
                  <a:lnTo>
                    <a:pt x="4282440" y="4525010"/>
                  </a:lnTo>
                  <a:cubicBezTo>
                    <a:pt x="4290060" y="4525010"/>
                    <a:pt x="4295140" y="4517390"/>
                    <a:pt x="4295140" y="4511040"/>
                  </a:cubicBezTo>
                  <a:lnTo>
                    <a:pt x="3916680" y="127000"/>
                  </a:lnTo>
                  <a:close/>
                  <a:moveTo>
                    <a:pt x="3581400" y="349250"/>
                  </a:moveTo>
                  <a:lnTo>
                    <a:pt x="3581400" y="3465830"/>
                  </a:lnTo>
                  <a:cubicBezTo>
                    <a:pt x="3581400" y="3473450"/>
                    <a:pt x="3575050" y="3479800"/>
                    <a:pt x="3567430" y="3479800"/>
                  </a:cubicBezTo>
                  <a:lnTo>
                    <a:pt x="571500" y="3479800"/>
                  </a:lnTo>
                  <a:lnTo>
                    <a:pt x="327660" y="642620"/>
                  </a:lnTo>
                  <a:cubicBezTo>
                    <a:pt x="327660" y="635000"/>
                    <a:pt x="332740" y="628650"/>
                    <a:pt x="340360" y="627380"/>
                  </a:cubicBezTo>
                  <a:lnTo>
                    <a:pt x="3581400" y="349250"/>
                  </a:lnTo>
                  <a:close/>
                  <a:moveTo>
                    <a:pt x="186690" y="205740"/>
                  </a:moveTo>
                  <a:lnTo>
                    <a:pt x="2835910" y="205740"/>
                  </a:lnTo>
                  <a:lnTo>
                    <a:pt x="172720" y="434340"/>
                  </a:lnTo>
                  <a:lnTo>
                    <a:pt x="172720" y="219710"/>
                  </a:lnTo>
                  <a:cubicBezTo>
                    <a:pt x="172720" y="212090"/>
                    <a:pt x="179070" y="205740"/>
                    <a:pt x="186690" y="205740"/>
                  </a:cubicBezTo>
                  <a:close/>
                  <a:moveTo>
                    <a:pt x="186690" y="3479800"/>
                  </a:moveTo>
                  <a:cubicBezTo>
                    <a:pt x="179070" y="3479800"/>
                    <a:pt x="172720" y="3473450"/>
                    <a:pt x="172720" y="3465830"/>
                  </a:cubicBezTo>
                  <a:lnTo>
                    <a:pt x="172720" y="854710"/>
                  </a:lnTo>
                  <a:lnTo>
                    <a:pt x="398780" y="3479800"/>
                  </a:lnTo>
                  <a:lnTo>
                    <a:pt x="186690" y="3479800"/>
                  </a:lnTo>
                  <a:close/>
                  <a:moveTo>
                    <a:pt x="3990340" y="3597910"/>
                  </a:moveTo>
                  <a:lnTo>
                    <a:pt x="3792220" y="3614419"/>
                  </a:lnTo>
                  <a:lnTo>
                    <a:pt x="3792220" y="1137919"/>
                  </a:lnTo>
                  <a:lnTo>
                    <a:pt x="4003040" y="3583940"/>
                  </a:lnTo>
                  <a:cubicBezTo>
                    <a:pt x="4003040" y="3591560"/>
                    <a:pt x="3997960" y="3597910"/>
                    <a:pt x="3990340" y="3597910"/>
                  </a:cubicBezTo>
                  <a:close/>
                </a:path>
              </a:pathLst>
            </a:custGeom>
            <a:solidFill>
              <a:srgbClr val="F2F1EB"/>
            </a:solidFill>
          </p:spPr>
        </p:sp>
        <p:sp>
          <p:nvSpPr>
            <p:cNvPr id="8" name="Freeform 8"/>
            <p:cNvSpPr/>
            <p:nvPr/>
          </p:nvSpPr>
          <p:spPr>
            <a:xfrm>
              <a:off x="172720" y="378460"/>
              <a:ext cx="3409950" cy="3274060"/>
            </a:xfrm>
            <a:custGeom>
              <a:avLst/>
              <a:gdLst/>
              <a:ahLst/>
              <a:cxnLst/>
              <a:rect l="l" t="t" r="r" b="b"/>
              <a:pathLst>
                <a:path w="3409950" h="3274060">
                  <a:moveTo>
                    <a:pt x="3395980" y="0"/>
                  </a:moveTo>
                  <a:lnTo>
                    <a:pt x="13970" y="0"/>
                  </a:lnTo>
                  <a:cubicBezTo>
                    <a:pt x="6350" y="0"/>
                    <a:pt x="0" y="6350"/>
                    <a:pt x="0" y="13970"/>
                  </a:cubicBezTo>
                  <a:lnTo>
                    <a:pt x="0" y="3260090"/>
                  </a:lnTo>
                  <a:cubicBezTo>
                    <a:pt x="0" y="3267710"/>
                    <a:pt x="6350" y="3274060"/>
                    <a:pt x="13970" y="3274060"/>
                  </a:cubicBezTo>
                  <a:lnTo>
                    <a:pt x="3395980" y="3274060"/>
                  </a:lnTo>
                  <a:cubicBezTo>
                    <a:pt x="3403600" y="3274060"/>
                    <a:pt x="3409950" y="3267710"/>
                    <a:pt x="3409950" y="3260090"/>
                  </a:cubicBezTo>
                  <a:lnTo>
                    <a:pt x="3409950" y="13970"/>
                  </a:lnTo>
                  <a:cubicBezTo>
                    <a:pt x="3408680" y="6350"/>
                    <a:pt x="3402330" y="0"/>
                    <a:pt x="3395980" y="0"/>
                  </a:cubicBezTo>
                  <a:close/>
                </a:path>
              </a:pathLst>
            </a:custGeom>
            <a:blipFill>
              <a:blip r:embed="rId3"/>
              <a:stretch>
                <a:fillRect l="-22081" r="-22081"/>
              </a:stretch>
            </a:blipFill>
          </p:spPr>
        </p:sp>
        <p:sp>
          <p:nvSpPr>
            <p:cNvPr id="9" name="Freeform 9"/>
            <p:cNvSpPr/>
            <p:nvPr/>
          </p:nvSpPr>
          <p:spPr>
            <a:xfrm>
              <a:off x="1270" y="177800"/>
              <a:ext cx="4305300" cy="4842510"/>
            </a:xfrm>
            <a:custGeom>
              <a:avLst/>
              <a:gdLst/>
              <a:ahLst/>
              <a:cxnLst/>
              <a:rect l="l" t="t" r="r" b="b"/>
              <a:pathLst>
                <a:path w="4305300" h="4842510">
                  <a:moveTo>
                    <a:pt x="3810000" y="1483360"/>
                  </a:moveTo>
                  <a:lnTo>
                    <a:pt x="3991610" y="3581400"/>
                  </a:lnTo>
                  <a:cubicBezTo>
                    <a:pt x="3991610" y="3586480"/>
                    <a:pt x="3990340" y="3590290"/>
                    <a:pt x="3986530" y="3594100"/>
                  </a:cubicBezTo>
                  <a:lnTo>
                    <a:pt x="3990340" y="3594100"/>
                  </a:lnTo>
                  <a:cubicBezTo>
                    <a:pt x="3996690" y="3594100"/>
                    <a:pt x="4001770" y="3587750"/>
                    <a:pt x="4001770" y="3581400"/>
                  </a:cubicBezTo>
                  <a:lnTo>
                    <a:pt x="3810000" y="1380490"/>
                  </a:lnTo>
                  <a:lnTo>
                    <a:pt x="3810000" y="1483360"/>
                  </a:lnTo>
                  <a:close/>
                  <a:moveTo>
                    <a:pt x="3581400" y="209550"/>
                  </a:moveTo>
                  <a:cubicBezTo>
                    <a:pt x="3581400" y="209550"/>
                    <a:pt x="3578860" y="201930"/>
                    <a:pt x="3568700" y="200660"/>
                  </a:cubicBezTo>
                  <a:lnTo>
                    <a:pt x="173990" y="200660"/>
                  </a:lnTo>
                  <a:cubicBezTo>
                    <a:pt x="167640" y="200660"/>
                    <a:pt x="160020" y="203200"/>
                    <a:pt x="160020" y="210820"/>
                  </a:cubicBezTo>
                  <a:lnTo>
                    <a:pt x="162560" y="217170"/>
                  </a:lnTo>
                  <a:cubicBezTo>
                    <a:pt x="165100" y="213360"/>
                    <a:pt x="170180" y="212090"/>
                    <a:pt x="173990" y="212090"/>
                  </a:cubicBezTo>
                  <a:lnTo>
                    <a:pt x="3571240" y="212090"/>
                  </a:lnTo>
                  <a:lnTo>
                    <a:pt x="3571240" y="3463290"/>
                  </a:lnTo>
                  <a:cubicBezTo>
                    <a:pt x="3571240" y="3468370"/>
                    <a:pt x="3568700" y="3472180"/>
                    <a:pt x="3566160" y="3474720"/>
                  </a:cubicBezTo>
                  <a:lnTo>
                    <a:pt x="3569970" y="3474720"/>
                  </a:lnTo>
                  <a:cubicBezTo>
                    <a:pt x="3576320" y="3474720"/>
                    <a:pt x="3581400" y="3469640"/>
                    <a:pt x="3581400" y="3463290"/>
                  </a:cubicBezTo>
                  <a:lnTo>
                    <a:pt x="3581400" y="209550"/>
                  </a:lnTo>
                  <a:close/>
                  <a:moveTo>
                    <a:pt x="4296410" y="4518660"/>
                  </a:moveTo>
                  <a:lnTo>
                    <a:pt x="543560" y="4841240"/>
                  </a:lnTo>
                  <a:lnTo>
                    <a:pt x="529590" y="4842510"/>
                  </a:lnTo>
                  <a:lnTo>
                    <a:pt x="528320" y="4842510"/>
                  </a:lnTo>
                  <a:cubicBezTo>
                    <a:pt x="520700" y="4842510"/>
                    <a:pt x="514350" y="4837430"/>
                    <a:pt x="513080" y="4829810"/>
                  </a:cubicBezTo>
                  <a:lnTo>
                    <a:pt x="511810" y="4815840"/>
                  </a:lnTo>
                  <a:cubicBezTo>
                    <a:pt x="511810" y="4817110"/>
                    <a:pt x="513080" y="4819650"/>
                    <a:pt x="513080" y="4820920"/>
                  </a:cubicBezTo>
                  <a:lnTo>
                    <a:pt x="478790" y="4422140"/>
                  </a:lnTo>
                  <a:lnTo>
                    <a:pt x="13970" y="4422140"/>
                  </a:lnTo>
                  <a:cubicBezTo>
                    <a:pt x="6350" y="4422140"/>
                    <a:pt x="0" y="4415790"/>
                    <a:pt x="0" y="4408170"/>
                  </a:cubicBezTo>
                  <a:lnTo>
                    <a:pt x="0" y="8890"/>
                  </a:lnTo>
                  <a:cubicBezTo>
                    <a:pt x="0" y="5080"/>
                    <a:pt x="1270" y="2540"/>
                    <a:pt x="3810" y="0"/>
                  </a:cubicBezTo>
                  <a:lnTo>
                    <a:pt x="13970" y="8890"/>
                  </a:lnTo>
                  <a:lnTo>
                    <a:pt x="13970" y="4408170"/>
                  </a:lnTo>
                  <a:lnTo>
                    <a:pt x="3790950" y="4408170"/>
                  </a:lnTo>
                  <a:lnTo>
                    <a:pt x="3804920" y="4418330"/>
                  </a:lnTo>
                  <a:cubicBezTo>
                    <a:pt x="3802380" y="4420870"/>
                    <a:pt x="3799840" y="4422140"/>
                    <a:pt x="3796030" y="4422140"/>
                  </a:cubicBezTo>
                  <a:lnTo>
                    <a:pt x="491490" y="4422140"/>
                  </a:lnTo>
                  <a:lnTo>
                    <a:pt x="527050" y="4828540"/>
                  </a:lnTo>
                  <a:lnTo>
                    <a:pt x="4290060" y="4505960"/>
                  </a:lnTo>
                  <a:lnTo>
                    <a:pt x="4305300" y="4514850"/>
                  </a:lnTo>
                  <a:cubicBezTo>
                    <a:pt x="4302760" y="4517390"/>
                    <a:pt x="4300220" y="4518660"/>
                    <a:pt x="4296410" y="4518660"/>
                  </a:cubicBezTo>
                  <a:close/>
                </a:path>
              </a:pathLst>
            </a:custGeom>
            <a:solidFill>
              <a:srgbClr val="3C3333"/>
            </a:solidFill>
          </p:spPr>
        </p:sp>
        <p:sp>
          <p:nvSpPr>
            <p:cNvPr id="10" name="Freeform 10"/>
            <p:cNvSpPr/>
            <p:nvPr/>
          </p:nvSpPr>
          <p:spPr>
            <a:xfrm>
              <a:off x="5080" y="172720"/>
              <a:ext cx="4305300" cy="4519930"/>
            </a:xfrm>
            <a:custGeom>
              <a:avLst/>
              <a:gdLst/>
              <a:ahLst/>
              <a:cxnLst/>
              <a:rect l="l" t="t" r="r" b="b"/>
              <a:pathLst>
                <a:path w="4305300" h="4519930">
                  <a:moveTo>
                    <a:pt x="3573780" y="3478530"/>
                  </a:moveTo>
                  <a:cubicBezTo>
                    <a:pt x="3571240" y="3481070"/>
                    <a:pt x="3567430" y="3483610"/>
                    <a:pt x="3563620" y="3483610"/>
                  </a:cubicBezTo>
                  <a:lnTo>
                    <a:pt x="170180" y="3483610"/>
                  </a:lnTo>
                  <a:cubicBezTo>
                    <a:pt x="163830" y="3483610"/>
                    <a:pt x="160020" y="3479800"/>
                    <a:pt x="157480" y="3474720"/>
                  </a:cubicBezTo>
                  <a:cubicBezTo>
                    <a:pt x="154940" y="3472180"/>
                    <a:pt x="153670" y="3469640"/>
                    <a:pt x="153670" y="3465830"/>
                  </a:cubicBezTo>
                  <a:lnTo>
                    <a:pt x="153670" y="219710"/>
                  </a:lnTo>
                  <a:cubicBezTo>
                    <a:pt x="153670" y="215900"/>
                    <a:pt x="156210" y="212090"/>
                    <a:pt x="158750" y="209550"/>
                  </a:cubicBezTo>
                  <a:lnTo>
                    <a:pt x="167640" y="217170"/>
                  </a:lnTo>
                  <a:lnTo>
                    <a:pt x="167640" y="3465830"/>
                  </a:lnTo>
                  <a:cubicBezTo>
                    <a:pt x="167640" y="3467100"/>
                    <a:pt x="167640" y="3468370"/>
                    <a:pt x="168910" y="3469640"/>
                  </a:cubicBezTo>
                  <a:lnTo>
                    <a:pt x="3563620" y="3469640"/>
                  </a:lnTo>
                  <a:cubicBezTo>
                    <a:pt x="3564890" y="3469640"/>
                    <a:pt x="3566160" y="3468370"/>
                    <a:pt x="3567430" y="3468370"/>
                  </a:cubicBezTo>
                  <a:lnTo>
                    <a:pt x="3573780" y="3478530"/>
                  </a:lnTo>
                  <a:close/>
                  <a:moveTo>
                    <a:pt x="4305300" y="4508500"/>
                  </a:moveTo>
                  <a:cubicBezTo>
                    <a:pt x="4305300" y="4512310"/>
                    <a:pt x="4304030" y="4516120"/>
                    <a:pt x="4298950" y="4519930"/>
                  </a:cubicBezTo>
                  <a:lnTo>
                    <a:pt x="4283710" y="4511040"/>
                  </a:lnTo>
                  <a:lnTo>
                    <a:pt x="3907790" y="132080"/>
                  </a:lnTo>
                  <a:lnTo>
                    <a:pt x="3906520" y="124460"/>
                  </a:lnTo>
                  <a:cubicBezTo>
                    <a:pt x="3906520" y="124460"/>
                    <a:pt x="3906520" y="114300"/>
                    <a:pt x="3893820" y="114300"/>
                  </a:cubicBezTo>
                  <a:lnTo>
                    <a:pt x="3806190" y="121920"/>
                  </a:lnTo>
                  <a:lnTo>
                    <a:pt x="3806190" y="3604260"/>
                  </a:lnTo>
                  <a:lnTo>
                    <a:pt x="3982720" y="3589020"/>
                  </a:lnTo>
                  <a:cubicBezTo>
                    <a:pt x="3983990" y="3589020"/>
                    <a:pt x="3985260" y="3587750"/>
                    <a:pt x="3986530" y="3587750"/>
                  </a:cubicBezTo>
                  <a:lnTo>
                    <a:pt x="3992880" y="3595370"/>
                  </a:lnTo>
                  <a:cubicBezTo>
                    <a:pt x="3990340" y="3599180"/>
                    <a:pt x="3986530" y="3601720"/>
                    <a:pt x="3982720" y="3601720"/>
                  </a:cubicBezTo>
                  <a:lnTo>
                    <a:pt x="3806190" y="3616960"/>
                  </a:lnTo>
                  <a:lnTo>
                    <a:pt x="3806190" y="4413250"/>
                  </a:lnTo>
                  <a:cubicBezTo>
                    <a:pt x="3806190" y="4417060"/>
                    <a:pt x="3803650" y="4420871"/>
                    <a:pt x="3801110" y="4423410"/>
                  </a:cubicBezTo>
                  <a:lnTo>
                    <a:pt x="3785870" y="4413250"/>
                  </a:lnTo>
                  <a:lnTo>
                    <a:pt x="3785870" y="13970"/>
                  </a:lnTo>
                  <a:lnTo>
                    <a:pt x="8890" y="13970"/>
                  </a:lnTo>
                  <a:lnTo>
                    <a:pt x="0" y="5080"/>
                  </a:lnTo>
                  <a:cubicBezTo>
                    <a:pt x="2540" y="2540"/>
                    <a:pt x="6350" y="0"/>
                    <a:pt x="10160" y="0"/>
                  </a:cubicBezTo>
                  <a:lnTo>
                    <a:pt x="3792220" y="0"/>
                  </a:lnTo>
                  <a:cubicBezTo>
                    <a:pt x="3799840" y="0"/>
                    <a:pt x="3806190" y="6350"/>
                    <a:pt x="3806190" y="13970"/>
                  </a:cubicBezTo>
                  <a:lnTo>
                    <a:pt x="3806190" y="101600"/>
                  </a:lnTo>
                  <a:lnTo>
                    <a:pt x="3900170" y="92710"/>
                  </a:lnTo>
                  <a:cubicBezTo>
                    <a:pt x="3900170" y="92710"/>
                    <a:pt x="3923030" y="92710"/>
                    <a:pt x="3926840" y="109220"/>
                  </a:cubicBezTo>
                  <a:lnTo>
                    <a:pt x="3931920" y="171450"/>
                  </a:lnTo>
                  <a:lnTo>
                    <a:pt x="4305300" y="4508500"/>
                  </a:lnTo>
                  <a:close/>
                  <a:moveTo>
                    <a:pt x="3797300" y="15240"/>
                  </a:moveTo>
                  <a:cubicBezTo>
                    <a:pt x="3799840" y="17780"/>
                    <a:pt x="3802380" y="19050"/>
                    <a:pt x="3803650" y="21590"/>
                  </a:cubicBezTo>
                  <a:cubicBezTo>
                    <a:pt x="3802380" y="17780"/>
                    <a:pt x="3799840" y="16510"/>
                    <a:pt x="3797300" y="15240"/>
                  </a:cubicBezTo>
                  <a:close/>
                </a:path>
              </a:pathLst>
            </a:custGeom>
            <a:solidFill>
              <a:srgbClr val="FFFFFF"/>
            </a:solidFill>
          </p:spPr>
        </p:sp>
        <p:sp>
          <p:nvSpPr>
            <p:cNvPr id="11" name="Freeform 11"/>
            <p:cNvSpPr/>
            <p:nvPr/>
          </p:nvSpPr>
          <p:spPr>
            <a:xfrm>
              <a:off x="3409951" y="0"/>
              <a:ext cx="274319" cy="1045210"/>
            </a:xfrm>
            <a:custGeom>
              <a:avLst/>
              <a:gdLst/>
              <a:ahLst/>
              <a:cxnLst/>
              <a:rect l="l" t="t" r="r" b="b"/>
              <a:pathLst>
                <a:path w="274319" h="1045210">
                  <a:moveTo>
                    <a:pt x="265429" y="966470"/>
                  </a:moveTo>
                  <a:cubicBezTo>
                    <a:pt x="270509" y="953770"/>
                    <a:pt x="273049" y="941070"/>
                    <a:pt x="274319" y="927100"/>
                  </a:cubicBezTo>
                  <a:lnTo>
                    <a:pt x="274319" y="762000"/>
                  </a:lnTo>
                  <a:lnTo>
                    <a:pt x="273049" y="762000"/>
                  </a:lnTo>
                  <a:lnTo>
                    <a:pt x="273049" y="369570"/>
                  </a:lnTo>
                  <a:cubicBezTo>
                    <a:pt x="269239" y="328930"/>
                    <a:pt x="217169" y="298450"/>
                    <a:pt x="184149" y="298450"/>
                  </a:cubicBezTo>
                  <a:lnTo>
                    <a:pt x="152399" y="298450"/>
                  </a:lnTo>
                  <a:cubicBezTo>
                    <a:pt x="102869" y="298450"/>
                    <a:pt x="63499" y="337820"/>
                    <a:pt x="63499" y="387350"/>
                  </a:cubicBezTo>
                  <a:lnTo>
                    <a:pt x="63499" y="852170"/>
                  </a:lnTo>
                  <a:lnTo>
                    <a:pt x="97789" y="852170"/>
                  </a:lnTo>
                  <a:lnTo>
                    <a:pt x="97789" y="387350"/>
                  </a:lnTo>
                  <a:cubicBezTo>
                    <a:pt x="97789" y="356870"/>
                    <a:pt x="121919" y="332740"/>
                    <a:pt x="152399" y="332740"/>
                  </a:cubicBezTo>
                  <a:lnTo>
                    <a:pt x="184149" y="332740"/>
                  </a:lnTo>
                  <a:cubicBezTo>
                    <a:pt x="210819" y="332740"/>
                    <a:pt x="237489" y="360680"/>
                    <a:pt x="238759" y="378460"/>
                  </a:cubicBezTo>
                  <a:lnTo>
                    <a:pt x="238759" y="924560"/>
                  </a:lnTo>
                  <a:cubicBezTo>
                    <a:pt x="238759" y="988060"/>
                    <a:pt x="184149" y="1010920"/>
                    <a:pt x="151129" y="1010920"/>
                  </a:cubicBezTo>
                  <a:lnTo>
                    <a:pt x="151129" y="1012190"/>
                  </a:lnTo>
                  <a:lnTo>
                    <a:pt x="109219" y="1012190"/>
                  </a:lnTo>
                  <a:cubicBezTo>
                    <a:pt x="62229" y="1012190"/>
                    <a:pt x="35559" y="974090"/>
                    <a:pt x="35559" y="927100"/>
                  </a:cubicBezTo>
                  <a:lnTo>
                    <a:pt x="35559" y="118110"/>
                  </a:lnTo>
                  <a:cubicBezTo>
                    <a:pt x="35559" y="71120"/>
                    <a:pt x="73659" y="33020"/>
                    <a:pt x="120649" y="33020"/>
                  </a:cubicBezTo>
                  <a:lnTo>
                    <a:pt x="161290" y="33020"/>
                  </a:lnTo>
                  <a:cubicBezTo>
                    <a:pt x="208280" y="33020"/>
                    <a:pt x="233680" y="74930"/>
                    <a:pt x="233680" y="121920"/>
                  </a:cubicBezTo>
                  <a:lnTo>
                    <a:pt x="233680" y="172720"/>
                  </a:lnTo>
                  <a:lnTo>
                    <a:pt x="265430" y="172720"/>
                  </a:lnTo>
                  <a:lnTo>
                    <a:pt x="266700" y="121920"/>
                  </a:lnTo>
                  <a:cubicBezTo>
                    <a:pt x="266700" y="57150"/>
                    <a:pt x="226060" y="0"/>
                    <a:pt x="160020" y="0"/>
                  </a:cubicBezTo>
                  <a:lnTo>
                    <a:pt x="119380" y="0"/>
                  </a:lnTo>
                  <a:cubicBezTo>
                    <a:pt x="53340" y="0"/>
                    <a:pt x="0" y="53340"/>
                    <a:pt x="0" y="119380"/>
                  </a:cubicBezTo>
                  <a:lnTo>
                    <a:pt x="0" y="925830"/>
                  </a:lnTo>
                  <a:cubicBezTo>
                    <a:pt x="0" y="991870"/>
                    <a:pt x="41910" y="1045210"/>
                    <a:pt x="107950" y="1045210"/>
                  </a:cubicBezTo>
                  <a:lnTo>
                    <a:pt x="152400" y="1045210"/>
                  </a:lnTo>
                  <a:cubicBezTo>
                    <a:pt x="181610" y="1045210"/>
                    <a:pt x="208280" y="1035050"/>
                    <a:pt x="228600" y="1017270"/>
                  </a:cubicBezTo>
                  <a:cubicBezTo>
                    <a:pt x="242570" y="1005840"/>
                    <a:pt x="254000" y="991870"/>
                    <a:pt x="261620" y="974090"/>
                  </a:cubicBezTo>
                  <a:cubicBezTo>
                    <a:pt x="262890" y="972820"/>
                    <a:pt x="262890" y="970280"/>
                    <a:pt x="264160" y="969010"/>
                  </a:cubicBezTo>
                  <a:cubicBezTo>
                    <a:pt x="265430" y="969010"/>
                    <a:pt x="265430" y="967740"/>
                    <a:pt x="265430" y="966470"/>
                  </a:cubicBezTo>
                  <a:close/>
                </a:path>
              </a:pathLst>
            </a:custGeom>
            <a:solidFill>
              <a:srgbClr val="A99D9D"/>
            </a:solidFill>
          </p:spPr>
        </p:sp>
        <p:sp>
          <p:nvSpPr>
            <p:cNvPr id="12" name="Freeform 12"/>
            <p:cNvSpPr/>
            <p:nvPr/>
          </p:nvSpPr>
          <p:spPr>
            <a:xfrm>
              <a:off x="3415028" y="15240"/>
              <a:ext cx="266700" cy="1032510"/>
            </a:xfrm>
            <a:custGeom>
              <a:avLst/>
              <a:gdLst/>
              <a:ahLst/>
              <a:cxnLst/>
              <a:rect l="l" t="t" r="r" b="b"/>
              <a:pathLst>
                <a:path w="266700" h="1032510">
                  <a:moveTo>
                    <a:pt x="261622" y="749300"/>
                  </a:moveTo>
                  <a:lnTo>
                    <a:pt x="261622" y="723900"/>
                  </a:lnTo>
                  <a:cubicBezTo>
                    <a:pt x="259082" y="598170"/>
                    <a:pt x="257812" y="490220"/>
                    <a:pt x="256542" y="364490"/>
                  </a:cubicBezTo>
                  <a:lnTo>
                    <a:pt x="256542" y="358140"/>
                  </a:lnTo>
                  <a:lnTo>
                    <a:pt x="252732" y="359410"/>
                  </a:lnTo>
                  <a:lnTo>
                    <a:pt x="252732" y="364490"/>
                  </a:lnTo>
                  <a:lnTo>
                    <a:pt x="250192" y="521970"/>
                  </a:lnTo>
                  <a:lnTo>
                    <a:pt x="246382" y="695960"/>
                  </a:lnTo>
                  <a:lnTo>
                    <a:pt x="245112" y="745490"/>
                  </a:lnTo>
                  <a:lnTo>
                    <a:pt x="245112" y="750570"/>
                  </a:lnTo>
                  <a:lnTo>
                    <a:pt x="242572" y="872490"/>
                  </a:lnTo>
                  <a:cubicBezTo>
                    <a:pt x="242572" y="887730"/>
                    <a:pt x="242572" y="901700"/>
                    <a:pt x="241302" y="916940"/>
                  </a:cubicBezTo>
                  <a:cubicBezTo>
                    <a:pt x="240032" y="927100"/>
                    <a:pt x="238762" y="935990"/>
                    <a:pt x="234952" y="944880"/>
                  </a:cubicBezTo>
                  <a:cubicBezTo>
                    <a:pt x="232412" y="949960"/>
                    <a:pt x="231142" y="955040"/>
                    <a:pt x="227332" y="960120"/>
                  </a:cubicBezTo>
                  <a:cubicBezTo>
                    <a:pt x="218442" y="972820"/>
                    <a:pt x="207012" y="982980"/>
                    <a:pt x="193042" y="989330"/>
                  </a:cubicBezTo>
                  <a:cubicBezTo>
                    <a:pt x="182882" y="994410"/>
                    <a:pt x="162562" y="1000760"/>
                    <a:pt x="148592" y="1003300"/>
                  </a:cubicBezTo>
                  <a:lnTo>
                    <a:pt x="104142" y="1003300"/>
                  </a:lnTo>
                  <a:lnTo>
                    <a:pt x="90172" y="1002030"/>
                  </a:lnTo>
                  <a:cubicBezTo>
                    <a:pt x="85092" y="1000760"/>
                    <a:pt x="81281" y="999490"/>
                    <a:pt x="76202" y="998220"/>
                  </a:cubicBezTo>
                  <a:cubicBezTo>
                    <a:pt x="58422" y="991870"/>
                    <a:pt x="53342" y="980440"/>
                    <a:pt x="41911" y="963930"/>
                  </a:cubicBezTo>
                  <a:cubicBezTo>
                    <a:pt x="36831" y="955040"/>
                    <a:pt x="31752" y="947420"/>
                    <a:pt x="29211" y="937260"/>
                  </a:cubicBezTo>
                  <a:lnTo>
                    <a:pt x="26671" y="929640"/>
                  </a:lnTo>
                  <a:cubicBezTo>
                    <a:pt x="26671" y="927100"/>
                    <a:pt x="26671" y="925830"/>
                    <a:pt x="25401" y="923290"/>
                  </a:cubicBezTo>
                  <a:lnTo>
                    <a:pt x="24131" y="916940"/>
                  </a:lnTo>
                  <a:lnTo>
                    <a:pt x="24131" y="909320"/>
                  </a:lnTo>
                  <a:lnTo>
                    <a:pt x="22861" y="855980"/>
                  </a:lnTo>
                  <a:lnTo>
                    <a:pt x="21591" y="749300"/>
                  </a:lnTo>
                  <a:lnTo>
                    <a:pt x="17781" y="537210"/>
                  </a:lnTo>
                  <a:cubicBezTo>
                    <a:pt x="16511" y="466090"/>
                    <a:pt x="15241" y="394970"/>
                    <a:pt x="15241" y="325120"/>
                  </a:cubicBezTo>
                  <a:cubicBezTo>
                    <a:pt x="13971" y="254000"/>
                    <a:pt x="13971" y="182880"/>
                    <a:pt x="13971" y="111760"/>
                  </a:cubicBezTo>
                  <a:cubicBezTo>
                    <a:pt x="13971" y="104140"/>
                    <a:pt x="15241" y="91440"/>
                    <a:pt x="16511" y="81280"/>
                  </a:cubicBezTo>
                  <a:lnTo>
                    <a:pt x="21591" y="66040"/>
                  </a:lnTo>
                  <a:cubicBezTo>
                    <a:pt x="22861" y="60960"/>
                    <a:pt x="26671" y="55880"/>
                    <a:pt x="29211" y="52070"/>
                  </a:cubicBezTo>
                  <a:cubicBezTo>
                    <a:pt x="40641" y="33020"/>
                    <a:pt x="57151" y="17780"/>
                    <a:pt x="76201" y="8890"/>
                  </a:cubicBezTo>
                  <a:cubicBezTo>
                    <a:pt x="86361" y="5080"/>
                    <a:pt x="100331" y="1270"/>
                    <a:pt x="107951" y="1270"/>
                  </a:cubicBezTo>
                  <a:lnTo>
                    <a:pt x="114301" y="0"/>
                  </a:lnTo>
                  <a:lnTo>
                    <a:pt x="156211" y="0"/>
                  </a:lnTo>
                  <a:lnTo>
                    <a:pt x="109221" y="0"/>
                  </a:lnTo>
                  <a:cubicBezTo>
                    <a:pt x="95251" y="1270"/>
                    <a:pt x="81281" y="5080"/>
                    <a:pt x="68581" y="11430"/>
                  </a:cubicBezTo>
                  <a:cubicBezTo>
                    <a:pt x="43181" y="24130"/>
                    <a:pt x="22861" y="49530"/>
                    <a:pt x="15241" y="77470"/>
                  </a:cubicBezTo>
                  <a:cubicBezTo>
                    <a:pt x="11431" y="91440"/>
                    <a:pt x="11431" y="106680"/>
                    <a:pt x="10161" y="123190"/>
                  </a:cubicBezTo>
                  <a:lnTo>
                    <a:pt x="8891" y="171450"/>
                  </a:lnTo>
                  <a:lnTo>
                    <a:pt x="6350" y="365760"/>
                  </a:lnTo>
                  <a:cubicBezTo>
                    <a:pt x="5080" y="495300"/>
                    <a:pt x="1270" y="624840"/>
                    <a:pt x="1270" y="755650"/>
                  </a:cubicBezTo>
                  <a:lnTo>
                    <a:pt x="0" y="853440"/>
                  </a:lnTo>
                  <a:lnTo>
                    <a:pt x="0" y="901700"/>
                  </a:lnTo>
                  <a:cubicBezTo>
                    <a:pt x="0" y="918210"/>
                    <a:pt x="0" y="934720"/>
                    <a:pt x="6350" y="949960"/>
                  </a:cubicBezTo>
                  <a:cubicBezTo>
                    <a:pt x="16510" y="980440"/>
                    <a:pt x="27941" y="1007110"/>
                    <a:pt x="57150" y="1021080"/>
                  </a:cubicBezTo>
                  <a:cubicBezTo>
                    <a:pt x="71120" y="1027430"/>
                    <a:pt x="87630" y="1031240"/>
                    <a:pt x="104141" y="1032510"/>
                  </a:cubicBezTo>
                  <a:lnTo>
                    <a:pt x="151131" y="1032510"/>
                  </a:lnTo>
                  <a:cubicBezTo>
                    <a:pt x="182881" y="1031240"/>
                    <a:pt x="213361" y="1017270"/>
                    <a:pt x="234951" y="995680"/>
                  </a:cubicBezTo>
                  <a:cubicBezTo>
                    <a:pt x="246381" y="985520"/>
                    <a:pt x="254001" y="971550"/>
                    <a:pt x="259081" y="957580"/>
                  </a:cubicBezTo>
                  <a:cubicBezTo>
                    <a:pt x="264161" y="943610"/>
                    <a:pt x="266701" y="929640"/>
                    <a:pt x="266701" y="913130"/>
                  </a:cubicBezTo>
                  <a:lnTo>
                    <a:pt x="261621" y="749300"/>
                  </a:lnTo>
                  <a:close/>
                </a:path>
              </a:pathLst>
            </a:custGeom>
            <a:solidFill>
              <a:srgbClr val="E2DADA"/>
            </a:solidFill>
          </p:spPr>
        </p:sp>
      </p:grpSp>
      <p:sp>
        <p:nvSpPr>
          <p:cNvPr id="13" name="TextBox 13"/>
          <p:cNvSpPr txBox="1"/>
          <p:nvPr/>
        </p:nvSpPr>
        <p:spPr>
          <a:xfrm>
            <a:off x="7201965" y="2938168"/>
            <a:ext cx="8875034" cy="5540375"/>
          </a:xfrm>
          <a:prstGeom prst="rect">
            <a:avLst/>
          </a:prstGeom>
        </p:spPr>
        <p:txBody>
          <a:bodyPr lIns="0" tIns="0" rIns="0" bIns="0" rtlCol="0" anchor="t">
            <a:spAutoFit/>
          </a:bodyPr>
          <a:lstStyle/>
          <a:p>
            <a:pPr>
              <a:lnSpc>
                <a:spcPts val="4899"/>
              </a:lnSpc>
            </a:pPr>
            <a:r>
              <a:rPr lang="en-US" sz="3499">
                <a:solidFill>
                  <a:srgbClr val="FFFFFF"/>
                </a:solidFill>
                <a:latin typeface="Mina"/>
                <a:ea typeface="Mina"/>
              </a:rPr>
              <a:t>我都两个月了。（wa dou liangge yuele） Mazkur jumla so'zma-so'z tarjima qilinganda "Men ikki oylik boldim" degan tarjimani keltirib chigaradi. Ikki oylik chaqaloq gapirish imkoniyatiga ega bo'Imaganligi uchun, stilistik jihatdan bu tarjima noto' g'ri bo'lib chigadi. 两个月了 so'z birikmasi aslida "homilaning ikki oylik" bo'lganini anglatadi.</a:t>
            </a:r>
          </a:p>
          <a:p>
            <a:pPr>
              <a:lnSpc>
                <a:spcPts val="4899"/>
              </a:lnSpc>
              <a:spcBef>
                <a:spcPct val="0"/>
              </a:spcBef>
            </a:pPr>
            <a:endParaRPr lang="en-US" sz="3499">
              <a:solidFill>
                <a:srgbClr val="FFFFFF"/>
              </a:solidFill>
              <a:latin typeface="Mina"/>
              <a:ea typeface="Mina"/>
            </a:endParaRPr>
          </a:p>
        </p:txBody>
      </p:sp>
      <p:sp>
        <p:nvSpPr>
          <p:cNvPr id="14" name="Freeform 14"/>
          <p:cNvSpPr/>
          <p:nvPr/>
        </p:nvSpPr>
        <p:spPr>
          <a:xfrm>
            <a:off x="14651595" y="0"/>
            <a:ext cx="3636405" cy="2784090"/>
          </a:xfrm>
          <a:custGeom>
            <a:avLst/>
            <a:gdLst/>
            <a:ahLst/>
            <a:cxnLst/>
            <a:rect l="l" t="t" r="r" b="b"/>
            <a:pathLst>
              <a:path w="3636405" h="2784090">
                <a:moveTo>
                  <a:pt x="0" y="0"/>
                </a:moveTo>
                <a:lnTo>
                  <a:pt x="3636405" y="0"/>
                </a:lnTo>
                <a:lnTo>
                  <a:pt x="3636405" y="2784090"/>
                </a:lnTo>
                <a:lnTo>
                  <a:pt x="0" y="2784090"/>
                </a:lnTo>
                <a:lnTo>
                  <a:pt x="0" y="0"/>
                </a:lnTo>
                <a:close/>
              </a:path>
            </a:pathLst>
          </a:custGeom>
          <a:blipFill>
            <a:blip r:embed="rId4">
              <a:extLst>
                <a:ext uri="{96DAC541-7B7A-43D3-8B79-37D633B846F1}">
                  <asvg:svgBlip xmlns:asvg="http://schemas.microsoft.com/office/drawing/2016/SVG/main" xmlns="" r:embed="rId5"/>
                </a:ext>
              </a:extLst>
            </a:blip>
            <a:stretch>
              <a:fillRect l="-7496" t="-23517" r="-5659" b="-24279"/>
            </a:stretch>
          </a:blipFill>
        </p:spPr>
      </p:sp>
      <p:sp>
        <p:nvSpPr>
          <p:cNvPr id="15" name="Freeform 15"/>
          <p:cNvSpPr/>
          <p:nvPr/>
        </p:nvSpPr>
        <p:spPr>
          <a:xfrm>
            <a:off x="16383745" y="8478544"/>
            <a:ext cx="1904255" cy="1808456"/>
          </a:xfrm>
          <a:custGeom>
            <a:avLst/>
            <a:gdLst/>
            <a:ahLst/>
            <a:cxnLst/>
            <a:rect l="l" t="t" r="r" b="b"/>
            <a:pathLst>
              <a:path w="1904255" h="1808456">
                <a:moveTo>
                  <a:pt x="0" y="0"/>
                </a:moveTo>
                <a:lnTo>
                  <a:pt x="1904255" y="0"/>
                </a:lnTo>
                <a:lnTo>
                  <a:pt x="1904255" y="1808456"/>
                </a:lnTo>
                <a:lnTo>
                  <a:pt x="0" y="1808456"/>
                </a:lnTo>
                <a:lnTo>
                  <a:pt x="0" y="0"/>
                </a:lnTo>
                <a:close/>
              </a:path>
            </a:pathLst>
          </a:custGeom>
          <a:blipFill>
            <a:blip r:embed="rId6">
              <a:extLst>
                <a:ext uri="{96DAC541-7B7A-43D3-8B79-37D633B846F1}">
                  <asvg:svgBlip xmlns:asvg="http://schemas.microsoft.com/office/drawing/2016/SVG/main" xmlns="" r:embed="rId7"/>
                </a:ext>
              </a:extLst>
            </a:blip>
            <a:stretch>
              <a:fillRect r="-82641" b="-128307"/>
            </a:stretch>
          </a:blipFill>
        </p:spPr>
      </p:sp>
      <p:sp>
        <p:nvSpPr>
          <p:cNvPr id="16" name="Freeform 16"/>
          <p:cNvSpPr/>
          <p:nvPr/>
        </p:nvSpPr>
        <p:spPr>
          <a:xfrm flipH="1" flipV="1">
            <a:off x="0" y="0"/>
            <a:ext cx="1904255" cy="1808456"/>
          </a:xfrm>
          <a:custGeom>
            <a:avLst/>
            <a:gdLst/>
            <a:ahLst/>
            <a:cxnLst/>
            <a:rect l="l" t="t" r="r" b="b"/>
            <a:pathLst>
              <a:path w="1904255" h="1808456">
                <a:moveTo>
                  <a:pt x="1904255" y="1808456"/>
                </a:moveTo>
                <a:lnTo>
                  <a:pt x="0" y="1808456"/>
                </a:lnTo>
                <a:lnTo>
                  <a:pt x="0" y="0"/>
                </a:lnTo>
                <a:lnTo>
                  <a:pt x="1904255" y="0"/>
                </a:lnTo>
                <a:lnTo>
                  <a:pt x="1904255" y="1808456"/>
                </a:lnTo>
                <a:close/>
              </a:path>
            </a:pathLst>
          </a:custGeom>
          <a:blipFill>
            <a:blip r:embed="rId6">
              <a:extLst>
                <a:ext uri="{96DAC541-7B7A-43D3-8B79-37D633B846F1}">
                  <asvg:svgBlip xmlns:asvg="http://schemas.microsoft.com/office/drawing/2016/SVG/main" xmlns="" r:embed="rId7"/>
                </a:ext>
              </a:extLst>
            </a:blip>
            <a:stretch>
              <a:fillRect r="-82641" b="-128307"/>
            </a:stretch>
          </a:blipFill>
        </p:spPr>
      </p:sp>
      <p:sp>
        <p:nvSpPr>
          <p:cNvPr id="17" name="Freeform 17"/>
          <p:cNvSpPr/>
          <p:nvPr/>
        </p:nvSpPr>
        <p:spPr>
          <a:xfrm flipH="1" flipV="1">
            <a:off x="0" y="7502910"/>
            <a:ext cx="3636405" cy="2784090"/>
          </a:xfrm>
          <a:custGeom>
            <a:avLst/>
            <a:gdLst/>
            <a:ahLst/>
            <a:cxnLst/>
            <a:rect l="l" t="t" r="r" b="b"/>
            <a:pathLst>
              <a:path w="3636405" h="2784090">
                <a:moveTo>
                  <a:pt x="3636405" y="2784090"/>
                </a:moveTo>
                <a:lnTo>
                  <a:pt x="0" y="2784090"/>
                </a:lnTo>
                <a:lnTo>
                  <a:pt x="0" y="0"/>
                </a:lnTo>
                <a:lnTo>
                  <a:pt x="3636405" y="0"/>
                </a:lnTo>
                <a:lnTo>
                  <a:pt x="3636405" y="2784090"/>
                </a:lnTo>
                <a:close/>
              </a:path>
            </a:pathLst>
          </a:custGeom>
          <a:blipFill>
            <a:blip r:embed="rId4">
              <a:extLst>
                <a:ext uri="{96DAC541-7B7A-43D3-8B79-37D633B846F1}">
                  <asvg:svgBlip xmlns:asvg="http://schemas.microsoft.com/office/drawing/2016/SVG/main" xmlns="" r:embed="rId5"/>
                </a:ext>
              </a:extLst>
            </a:blip>
            <a:stretch>
              <a:fillRect l="-7496" t="-23517" r="-5659" b="-24279"/>
            </a:stretch>
          </a:blipFill>
        </p:spPr>
      </p:sp>
      <p:sp>
        <p:nvSpPr>
          <p:cNvPr id="18" name="Freeform 18"/>
          <p:cNvSpPr/>
          <p:nvPr/>
        </p:nvSpPr>
        <p:spPr>
          <a:xfrm>
            <a:off x="9504210" y="2560474"/>
            <a:ext cx="4392461" cy="223616"/>
          </a:xfrm>
          <a:custGeom>
            <a:avLst/>
            <a:gdLst/>
            <a:ahLst/>
            <a:cxnLst/>
            <a:rect l="l" t="t" r="r" b="b"/>
            <a:pathLst>
              <a:path w="4392461" h="223616">
                <a:moveTo>
                  <a:pt x="0" y="0"/>
                </a:moveTo>
                <a:lnTo>
                  <a:pt x="4392461" y="0"/>
                </a:lnTo>
                <a:lnTo>
                  <a:pt x="4392461" y="223616"/>
                </a:lnTo>
                <a:lnTo>
                  <a:pt x="0" y="223616"/>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5E5C2"/>
        </a:solidFill>
        <a:effectLst/>
      </p:bgPr>
    </p:bg>
    <p:spTree>
      <p:nvGrpSpPr>
        <p:cNvPr id="1" name=""/>
        <p:cNvGrpSpPr/>
        <p:nvPr/>
      </p:nvGrpSpPr>
      <p:grpSpPr>
        <a:xfrm>
          <a:off x="0" y="0"/>
          <a:ext cx="0" cy="0"/>
          <a:chOff x="0" y="0"/>
          <a:chExt cx="0" cy="0"/>
        </a:xfrm>
      </p:grpSpPr>
      <p:sp>
        <p:nvSpPr>
          <p:cNvPr id="2" name="Freeform 2"/>
          <p:cNvSpPr/>
          <p:nvPr/>
        </p:nvSpPr>
        <p:spPr>
          <a:xfrm>
            <a:off x="14651595" y="0"/>
            <a:ext cx="3636405" cy="2784090"/>
          </a:xfrm>
          <a:custGeom>
            <a:avLst/>
            <a:gdLst/>
            <a:ahLst/>
            <a:cxnLst/>
            <a:rect l="l" t="t" r="r" b="b"/>
            <a:pathLst>
              <a:path w="3636405" h="2784090">
                <a:moveTo>
                  <a:pt x="0" y="0"/>
                </a:moveTo>
                <a:lnTo>
                  <a:pt x="3636405" y="0"/>
                </a:lnTo>
                <a:lnTo>
                  <a:pt x="3636405" y="2784090"/>
                </a:lnTo>
                <a:lnTo>
                  <a:pt x="0" y="2784090"/>
                </a:lnTo>
                <a:lnTo>
                  <a:pt x="0" y="0"/>
                </a:lnTo>
                <a:close/>
              </a:path>
            </a:pathLst>
          </a:custGeom>
          <a:blipFill>
            <a:blip r:embed="rId2">
              <a:extLst>
                <a:ext uri="{96DAC541-7B7A-43D3-8B79-37D633B846F1}">
                  <asvg:svgBlip xmlns:asvg="http://schemas.microsoft.com/office/drawing/2016/SVG/main" xmlns="" r:embed="rId3"/>
                </a:ext>
              </a:extLst>
            </a:blip>
            <a:stretch>
              <a:fillRect l="-7496" t="-23517" r="-5659" b="-24279"/>
            </a:stretch>
          </a:blipFill>
        </p:spPr>
      </p:sp>
      <p:sp>
        <p:nvSpPr>
          <p:cNvPr id="3" name="TextBox 3"/>
          <p:cNvSpPr txBox="1"/>
          <p:nvPr/>
        </p:nvSpPr>
        <p:spPr>
          <a:xfrm>
            <a:off x="1864172" y="1075690"/>
            <a:ext cx="15671304" cy="3804285"/>
          </a:xfrm>
          <a:prstGeom prst="rect">
            <a:avLst/>
          </a:prstGeom>
        </p:spPr>
        <p:txBody>
          <a:bodyPr lIns="0" tIns="0" rIns="0" bIns="0" rtlCol="0" anchor="t">
            <a:spAutoFit/>
          </a:bodyPr>
          <a:lstStyle/>
          <a:p>
            <a:pPr algn="ctr">
              <a:lnSpc>
                <a:spcPts val="5040"/>
              </a:lnSpc>
            </a:pPr>
            <a:r>
              <a:rPr lang="en-US" sz="3600">
                <a:solidFill>
                  <a:srgbClr val="7B451D"/>
                </a:solidFill>
                <a:latin typeface="Bosk"/>
              </a:rPr>
              <a:t>LI GUONAN (1989) INGLIZ TILI EVFEMIZMLARI YUZAGA KELISH USULLARINI ATROFLICHA OʻRGANGAN. Shuding Fang (1989) ta’kidlashicha, garchi evfemizmlar yuzaga kelish usullari juda koʻp va juda xilma-xil bo'lsada, ammo barcha evfemizmlaring strukturasi quyidagi bir necha prinsiplargatayanadi:</a:t>
            </a:r>
          </a:p>
          <a:p>
            <a:pPr algn="ctr">
              <a:lnSpc>
                <a:spcPts val="5040"/>
              </a:lnSpc>
            </a:pPr>
            <a:endParaRPr lang="en-US" sz="3600">
              <a:solidFill>
                <a:srgbClr val="7B451D"/>
              </a:solidFill>
              <a:latin typeface="Bosk"/>
            </a:endParaRPr>
          </a:p>
          <a:p>
            <a:pPr algn="ctr">
              <a:lnSpc>
                <a:spcPts val="5040"/>
              </a:lnSpc>
              <a:spcBef>
                <a:spcPct val="0"/>
              </a:spcBef>
            </a:pPr>
            <a:endParaRPr lang="en-US" sz="3600">
              <a:solidFill>
                <a:srgbClr val="7B451D"/>
              </a:solidFill>
              <a:latin typeface="Bosk"/>
            </a:endParaRPr>
          </a:p>
        </p:txBody>
      </p:sp>
      <p:grpSp>
        <p:nvGrpSpPr>
          <p:cNvPr id="4" name="Group 4"/>
          <p:cNvGrpSpPr/>
          <p:nvPr/>
        </p:nvGrpSpPr>
        <p:grpSpPr>
          <a:xfrm>
            <a:off x="1105273" y="3756025"/>
            <a:ext cx="16230600" cy="4797650"/>
            <a:chOff x="0" y="0"/>
            <a:chExt cx="4274726" cy="1263578"/>
          </a:xfrm>
        </p:grpSpPr>
        <p:sp>
          <p:nvSpPr>
            <p:cNvPr id="5" name="Freeform 5"/>
            <p:cNvSpPr/>
            <p:nvPr/>
          </p:nvSpPr>
          <p:spPr>
            <a:xfrm>
              <a:off x="0" y="0"/>
              <a:ext cx="4274726" cy="1263578"/>
            </a:xfrm>
            <a:custGeom>
              <a:avLst/>
              <a:gdLst/>
              <a:ahLst/>
              <a:cxnLst/>
              <a:rect l="l" t="t" r="r" b="b"/>
              <a:pathLst>
                <a:path w="4274726" h="1263578">
                  <a:moveTo>
                    <a:pt x="24327" y="0"/>
                  </a:moveTo>
                  <a:lnTo>
                    <a:pt x="4250399" y="0"/>
                  </a:lnTo>
                  <a:cubicBezTo>
                    <a:pt x="4263834" y="0"/>
                    <a:pt x="4274726" y="10891"/>
                    <a:pt x="4274726" y="24327"/>
                  </a:cubicBezTo>
                  <a:lnTo>
                    <a:pt x="4274726" y="1239252"/>
                  </a:lnTo>
                  <a:cubicBezTo>
                    <a:pt x="4274726" y="1245704"/>
                    <a:pt x="4272163" y="1251891"/>
                    <a:pt x="4267601" y="1256453"/>
                  </a:cubicBezTo>
                  <a:cubicBezTo>
                    <a:pt x="4263039" y="1261015"/>
                    <a:pt x="4256851" y="1263578"/>
                    <a:pt x="4250399" y="1263578"/>
                  </a:cubicBezTo>
                  <a:lnTo>
                    <a:pt x="24327" y="1263578"/>
                  </a:lnTo>
                  <a:cubicBezTo>
                    <a:pt x="10891" y="1263578"/>
                    <a:pt x="0" y="1252687"/>
                    <a:pt x="0" y="1239252"/>
                  </a:cubicBezTo>
                  <a:lnTo>
                    <a:pt x="0" y="24327"/>
                  </a:lnTo>
                  <a:cubicBezTo>
                    <a:pt x="0" y="10891"/>
                    <a:pt x="10891" y="0"/>
                    <a:pt x="24327" y="0"/>
                  </a:cubicBezTo>
                  <a:close/>
                </a:path>
              </a:pathLst>
            </a:custGeom>
            <a:solidFill>
              <a:srgbClr val="628B4C">
                <a:alpha val="80000"/>
              </a:srgbClr>
            </a:solidFill>
          </p:spPr>
        </p:sp>
        <p:sp>
          <p:nvSpPr>
            <p:cNvPr id="6" name="TextBox 6"/>
            <p:cNvSpPr txBox="1"/>
            <p:nvPr/>
          </p:nvSpPr>
          <p:spPr>
            <a:xfrm>
              <a:off x="0" y="-38100"/>
              <a:ext cx="4274726" cy="1301678"/>
            </a:xfrm>
            <a:prstGeom prst="rect">
              <a:avLst/>
            </a:prstGeom>
          </p:spPr>
          <p:txBody>
            <a:bodyPr lIns="50800" tIns="50800" rIns="50800" bIns="50800" rtlCol="0" anchor="ctr"/>
            <a:lstStyle/>
            <a:p>
              <a:pPr algn="ctr">
                <a:lnSpc>
                  <a:spcPts val="2659"/>
                </a:lnSpc>
                <a:spcBef>
                  <a:spcPct val="0"/>
                </a:spcBef>
              </a:pPr>
              <a:endParaRPr/>
            </a:p>
          </p:txBody>
        </p:sp>
      </p:grpSp>
      <p:sp>
        <p:nvSpPr>
          <p:cNvPr id="7" name="Freeform 7"/>
          <p:cNvSpPr/>
          <p:nvPr/>
        </p:nvSpPr>
        <p:spPr>
          <a:xfrm>
            <a:off x="952127" y="2415172"/>
            <a:ext cx="1065678" cy="1326070"/>
          </a:xfrm>
          <a:custGeom>
            <a:avLst/>
            <a:gdLst/>
            <a:ahLst/>
            <a:cxnLst/>
            <a:rect l="l" t="t" r="r" b="b"/>
            <a:pathLst>
              <a:path w="1065678" h="1326070">
                <a:moveTo>
                  <a:pt x="0" y="0"/>
                </a:moveTo>
                <a:lnTo>
                  <a:pt x="1065678" y="0"/>
                </a:lnTo>
                <a:lnTo>
                  <a:pt x="1065678" y="1326070"/>
                </a:lnTo>
                <a:lnTo>
                  <a:pt x="0" y="132607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8" name="Freeform 8"/>
          <p:cNvSpPr/>
          <p:nvPr/>
        </p:nvSpPr>
        <p:spPr>
          <a:xfrm>
            <a:off x="16383745" y="8478544"/>
            <a:ext cx="1904255" cy="1808456"/>
          </a:xfrm>
          <a:custGeom>
            <a:avLst/>
            <a:gdLst/>
            <a:ahLst/>
            <a:cxnLst/>
            <a:rect l="l" t="t" r="r" b="b"/>
            <a:pathLst>
              <a:path w="1904255" h="1808456">
                <a:moveTo>
                  <a:pt x="0" y="0"/>
                </a:moveTo>
                <a:lnTo>
                  <a:pt x="1904255" y="0"/>
                </a:lnTo>
                <a:lnTo>
                  <a:pt x="1904255" y="1808456"/>
                </a:lnTo>
                <a:lnTo>
                  <a:pt x="0" y="1808456"/>
                </a:lnTo>
                <a:lnTo>
                  <a:pt x="0" y="0"/>
                </a:lnTo>
                <a:close/>
              </a:path>
            </a:pathLst>
          </a:custGeom>
          <a:blipFill>
            <a:blip r:embed="rId6">
              <a:extLst>
                <a:ext uri="{96DAC541-7B7A-43D3-8B79-37D633B846F1}">
                  <asvg:svgBlip xmlns:asvg="http://schemas.microsoft.com/office/drawing/2016/SVG/main" xmlns="" r:embed="rId7"/>
                </a:ext>
              </a:extLst>
            </a:blip>
            <a:stretch>
              <a:fillRect r="-82641" b="-128307"/>
            </a:stretch>
          </a:blipFill>
        </p:spPr>
      </p:sp>
      <p:sp>
        <p:nvSpPr>
          <p:cNvPr id="9" name="Freeform 9"/>
          <p:cNvSpPr/>
          <p:nvPr/>
        </p:nvSpPr>
        <p:spPr>
          <a:xfrm>
            <a:off x="16469797" y="7501477"/>
            <a:ext cx="1065678" cy="1326070"/>
          </a:xfrm>
          <a:custGeom>
            <a:avLst/>
            <a:gdLst/>
            <a:ahLst/>
            <a:cxnLst/>
            <a:rect l="l" t="t" r="r" b="b"/>
            <a:pathLst>
              <a:path w="1065678" h="1326070">
                <a:moveTo>
                  <a:pt x="0" y="0"/>
                </a:moveTo>
                <a:lnTo>
                  <a:pt x="1065678" y="0"/>
                </a:lnTo>
                <a:lnTo>
                  <a:pt x="1065678" y="1326070"/>
                </a:lnTo>
                <a:lnTo>
                  <a:pt x="0" y="132607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0" name="Freeform 10"/>
          <p:cNvSpPr/>
          <p:nvPr/>
        </p:nvSpPr>
        <p:spPr>
          <a:xfrm rot="920322">
            <a:off x="16586392" y="5729756"/>
            <a:ext cx="1345816" cy="2297679"/>
          </a:xfrm>
          <a:custGeom>
            <a:avLst/>
            <a:gdLst/>
            <a:ahLst/>
            <a:cxnLst/>
            <a:rect l="l" t="t" r="r" b="b"/>
            <a:pathLst>
              <a:path w="1345816" h="2297679">
                <a:moveTo>
                  <a:pt x="0" y="0"/>
                </a:moveTo>
                <a:lnTo>
                  <a:pt x="1345816" y="0"/>
                </a:lnTo>
                <a:lnTo>
                  <a:pt x="1345816" y="2297679"/>
                </a:lnTo>
                <a:lnTo>
                  <a:pt x="0" y="2297679"/>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11" name="Freeform 11"/>
          <p:cNvSpPr/>
          <p:nvPr/>
        </p:nvSpPr>
        <p:spPr>
          <a:xfrm>
            <a:off x="6755532" y="2191556"/>
            <a:ext cx="4392461" cy="223616"/>
          </a:xfrm>
          <a:custGeom>
            <a:avLst/>
            <a:gdLst/>
            <a:ahLst/>
            <a:cxnLst/>
            <a:rect l="l" t="t" r="r" b="b"/>
            <a:pathLst>
              <a:path w="4392461" h="223616">
                <a:moveTo>
                  <a:pt x="0" y="0"/>
                </a:moveTo>
                <a:lnTo>
                  <a:pt x="4392461" y="0"/>
                </a:lnTo>
                <a:lnTo>
                  <a:pt x="4392461" y="223616"/>
                </a:lnTo>
                <a:lnTo>
                  <a:pt x="0" y="223616"/>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12" name="Freeform 12"/>
          <p:cNvSpPr/>
          <p:nvPr/>
        </p:nvSpPr>
        <p:spPr>
          <a:xfrm flipH="1" flipV="1">
            <a:off x="0" y="0"/>
            <a:ext cx="1904255" cy="1808456"/>
          </a:xfrm>
          <a:custGeom>
            <a:avLst/>
            <a:gdLst/>
            <a:ahLst/>
            <a:cxnLst/>
            <a:rect l="l" t="t" r="r" b="b"/>
            <a:pathLst>
              <a:path w="1904255" h="1808456">
                <a:moveTo>
                  <a:pt x="1904255" y="1808456"/>
                </a:moveTo>
                <a:lnTo>
                  <a:pt x="0" y="1808456"/>
                </a:lnTo>
                <a:lnTo>
                  <a:pt x="0" y="0"/>
                </a:lnTo>
                <a:lnTo>
                  <a:pt x="1904255" y="0"/>
                </a:lnTo>
                <a:lnTo>
                  <a:pt x="1904255" y="1808456"/>
                </a:lnTo>
                <a:close/>
              </a:path>
            </a:pathLst>
          </a:custGeom>
          <a:blipFill>
            <a:blip r:embed="rId6">
              <a:extLst>
                <a:ext uri="{96DAC541-7B7A-43D3-8B79-37D633B846F1}">
                  <asvg:svgBlip xmlns:asvg="http://schemas.microsoft.com/office/drawing/2016/SVG/main" xmlns="" r:embed="rId7"/>
                </a:ext>
              </a:extLst>
            </a:blip>
            <a:stretch>
              <a:fillRect r="-82641" b="-128307"/>
            </a:stretch>
          </a:blipFill>
        </p:spPr>
      </p:sp>
      <p:sp>
        <p:nvSpPr>
          <p:cNvPr id="13" name="Freeform 13"/>
          <p:cNvSpPr/>
          <p:nvPr/>
        </p:nvSpPr>
        <p:spPr>
          <a:xfrm flipH="1" flipV="1">
            <a:off x="0" y="7502910"/>
            <a:ext cx="3636405" cy="2784090"/>
          </a:xfrm>
          <a:custGeom>
            <a:avLst/>
            <a:gdLst/>
            <a:ahLst/>
            <a:cxnLst/>
            <a:rect l="l" t="t" r="r" b="b"/>
            <a:pathLst>
              <a:path w="3636405" h="2784090">
                <a:moveTo>
                  <a:pt x="3636405" y="2784090"/>
                </a:moveTo>
                <a:lnTo>
                  <a:pt x="0" y="2784090"/>
                </a:lnTo>
                <a:lnTo>
                  <a:pt x="0" y="0"/>
                </a:lnTo>
                <a:lnTo>
                  <a:pt x="3636405" y="0"/>
                </a:lnTo>
                <a:lnTo>
                  <a:pt x="3636405" y="2784090"/>
                </a:lnTo>
                <a:close/>
              </a:path>
            </a:pathLst>
          </a:custGeom>
          <a:blipFill>
            <a:blip r:embed="rId2">
              <a:extLst>
                <a:ext uri="{96DAC541-7B7A-43D3-8B79-37D633B846F1}">
                  <asvg:svgBlip xmlns:asvg="http://schemas.microsoft.com/office/drawing/2016/SVG/main" xmlns="" r:embed="rId3"/>
                </a:ext>
              </a:extLst>
            </a:blip>
            <a:stretch>
              <a:fillRect l="-7496" t="-23517" r="-5659" b="-24279"/>
            </a:stretch>
          </a:blipFill>
        </p:spPr>
      </p:sp>
      <p:sp>
        <p:nvSpPr>
          <p:cNvPr id="14" name="AutoShape 14"/>
          <p:cNvSpPr/>
          <p:nvPr/>
        </p:nvSpPr>
        <p:spPr>
          <a:xfrm flipV="1">
            <a:off x="2712184" y="4353054"/>
            <a:ext cx="12220650" cy="39586"/>
          </a:xfrm>
          <a:prstGeom prst="line">
            <a:avLst/>
          </a:prstGeom>
          <a:ln w="38100" cap="flat">
            <a:solidFill>
              <a:srgbClr val="FFFFFF"/>
            </a:solidFill>
            <a:prstDash val="solid"/>
            <a:headEnd type="none" w="sm" len="sm"/>
            <a:tailEnd type="none" w="sm" len="sm"/>
          </a:ln>
        </p:spPr>
      </p:sp>
      <p:grpSp>
        <p:nvGrpSpPr>
          <p:cNvPr id="15" name="Group 15"/>
          <p:cNvGrpSpPr/>
          <p:nvPr/>
        </p:nvGrpSpPr>
        <p:grpSpPr>
          <a:xfrm>
            <a:off x="2606372" y="4154186"/>
            <a:ext cx="396453" cy="396453"/>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B451D"/>
            </a:solidFill>
          </p:spPr>
        </p:sp>
        <p:sp>
          <p:nvSpPr>
            <p:cNvPr id="17" name="TextBox 17"/>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18" name="TextBox 18"/>
          <p:cNvSpPr txBox="1"/>
          <p:nvPr/>
        </p:nvSpPr>
        <p:spPr>
          <a:xfrm>
            <a:off x="2804599" y="4903900"/>
            <a:ext cx="2694204" cy="1825625"/>
          </a:xfrm>
          <a:prstGeom prst="rect">
            <a:avLst/>
          </a:prstGeom>
        </p:spPr>
        <p:txBody>
          <a:bodyPr lIns="0" tIns="0" rIns="0" bIns="0" rtlCol="0" anchor="t">
            <a:spAutoFit/>
          </a:bodyPr>
          <a:lstStyle/>
          <a:p>
            <a:pPr algn="ctr">
              <a:lnSpc>
                <a:spcPts val="4899"/>
              </a:lnSpc>
            </a:pPr>
            <a:r>
              <a:rPr lang="en-US" sz="3499">
                <a:solidFill>
                  <a:srgbClr val="FFFFFF"/>
                </a:solidFill>
                <a:latin typeface="Mina"/>
              </a:rPr>
              <a:t>masofa prinsipi</a:t>
            </a:r>
          </a:p>
          <a:p>
            <a:pPr algn="ctr">
              <a:lnSpc>
                <a:spcPts val="4899"/>
              </a:lnSpc>
              <a:spcBef>
                <a:spcPct val="0"/>
              </a:spcBef>
            </a:pPr>
            <a:endParaRPr lang="en-US" sz="3499">
              <a:solidFill>
                <a:srgbClr val="FFFFFF"/>
              </a:solidFill>
              <a:latin typeface="Mina"/>
            </a:endParaRPr>
          </a:p>
        </p:txBody>
      </p:sp>
      <p:grpSp>
        <p:nvGrpSpPr>
          <p:cNvPr id="19" name="Group 19"/>
          <p:cNvGrpSpPr/>
          <p:nvPr/>
        </p:nvGrpSpPr>
        <p:grpSpPr>
          <a:xfrm>
            <a:off x="6792734" y="4154186"/>
            <a:ext cx="396453" cy="396453"/>
            <a:chOff x="0" y="0"/>
            <a:chExt cx="812800" cy="812800"/>
          </a:xfrm>
        </p:grpSpPr>
        <p:sp>
          <p:nvSpPr>
            <p:cNvPr id="20" name="Freeform 2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B451D"/>
            </a:solidFill>
          </p:spPr>
        </p:sp>
        <p:sp>
          <p:nvSpPr>
            <p:cNvPr id="21" name="TextBox 21"/>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22" name="TextBox 22"/>
          <p:cNvSpPr txBox="1"/>
          <p:nvPr/>
        </p:nvSpPr>
        <p:spPr>
          <a:xfrm>
            <a:off x="7805997" y="4903900"/>
            <a:ext cx="2585129" cy="1825625"/>
          </a:xfrm>
          <a:prstGeom prst="rect">
            <a:avLst/>
          </a:prstGeom>
        </p:spPr>
        <p:txBody>
          <a:bodyPr lIns="0" tIns="0" rIns="0" bIns="0" rtlCol="0" anchor="t">
            <a:spAutoFit/>
          </a:bodyPr>
          <a:lstStyle/>
          <a:p>
            <a:pPr algn="ctr">
              <a:lnSpc>
                <a:spcPts val="4899"/>
              </a:lnSpc>
            </a:pPr>
            <a:r>
              <a:rPr lang="en-US" sz="3499">
                <a:solidFill>
                  <a:srgbClr val="FFFFFF"/>
                </a:solidFill>
                <a:latin typeface="Mina"/>
              </a:rPr>
              <a:t>aloqadorlik prinsipi</a:t>
            </a:r>
          </a:p>
          <a:p>
            <a:pPr algn="ctr">
              <a:lnSpc>
                <a:spcPts val="4899"/>
              </a:lnSpc>
              <a:spcBef>
                <a:spcPct val="0"/>
              </a:spcBef>
            </a:pPr>
            <a:endParaRPr lang="en-US" sz="3499">
              <a:solidFill>
                <a:srgbClr val="FFFFFF"/>
              </a:solidFill>
              <a:latin typeface="Mina"/>
            </a:endParaRPr>
          </a:p>
        </p:txBody>
      </p:sp>
      <p:grpSp>
        <p:nvGrpSpPr>
          <p:cNvPr id="23" name="Group 23"/>
          <p:cNvGrpSpPr/>
          <p:nvPr/>
        </p:nvGrpSpPr>
        <p:grpSpPr>
          <a:xfrm>
            <a:off x="10751539" y="4154186"/>
            <a:ext cx="396453" cy="396453"/>
            <a:chOff x="0" y="0"/>
            <a:chExt cx="812800" cy="812800"/>
          </a:xfrm>
        </p:grpSpPr>
        <p:sp>
          <p:nvSpPr>
            <p:cNvPr id="24" name="Freeform 2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B451D"/>
            </a:solidFill>
          </p:spPr>
        </p:sp>
        <p:sp>
          <p:nvSpPr>
            <p:cNvPr id="25" name="TextBox 25"/>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26" name="TextBox 26"/>
          <p:cNvSpPr txBox="1"/>
          <p:nvPr/>
        </p:nvSpPr>
        <p:spPr>
          <a:xfrm>
            <a:off x="12698319" y="4903900"/>
            <a:ext cx="2630968" cy="1825625"/>
          </a:xfrm>
          <a:prstGeom prst="rect">
            <a:avLst/>
          </a:prstGeom>
        </p:spPr>
        <p:txBody>
          <a:bodyPr lIns="0" tIns="0" rIns="0" bIns="0" rtlCol="0" anchor="t">
            <a:spAutoFit/>
          </a:bodyPr>
          <a:lstStyle/>
          <a:p>
            <a:pPr algn="ctr">
              <a:lnSpc>
                <a:spcPts val="4899"/>
              </a:lnSpc>
            </a:pPr>
            <a:r>
              <a:rPr lang="en-US" sz="3499">
                <a:solidFill>
                  <a:srgbClr val="FFFFFF"/>
                </a:solidFill>
                <a:latin typeface="Mina"/>
              </a:rPr>
              <a:t>ta’sirlantirish prinsipi</a:t>
            </a:r>
          </a:p>
          <a:p>
            <a:pPr algn="ctr">
              <a:lnSpc>
                <a:spcPts val="4899"/>
              </a:lnSpc>
              <a:spcBef>
                <a:spcPct val="0"/>
              </a:spcBef>
            </a:pPr>
            <a:endParaRPr lang="en-US" sz="3499">
              <a:solidFill>
                <a:srgbClr val="FFFFFF"/>
              </a:solidFill>
              <a:latin typeface="Mina"/>
            </a:endParaRPr>
          </a:p>
        </p:txBody>
      </p:sp>
      <p:grpSp>
        <p:nvGrpSpPr>
          <p:cNvPr id="27" name="Group 27"/>
          <p:cNvGrpSpPr/>
          <p:nvPr/>
        </p:nvGrpSpPr>
        <p:grpSpPr>
          <a:xfrm>
            <a:off x="14932833" y="4154186"/>
            <a:ext cx="396453" cy="396453"/>
            <a:chOff x="0" y="0"/>
            <a:chExt cx="812800" cy="812800"/>
          </a:xfrm>
        </p:grpSpPr>
        <p:sp>
          <p:nvSpPr>
            <p:cNvPr id="28" name="Freeform 2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B451D"/>
            </a:solidFill>
          </p:spPr>
        </p:sp>
        <p:sp>
          <p:nvSpPr>
            <p:cNvPr id="29" name="TextBox 29"/>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5E5C2"/>
        </a:solidFill>
        <a:effectLst/>
      </p:bgPr>
    </p:bg>
    <p:spTree>
      <p:nvGrpSpPr>
        <p:cNvPr id="1" name=""/>
        <p:cNvGrpSpPr/>
        <p:nvPr/>
      </p:nvGrpSpPr>
      <p:grpSpPr>
        <a:xfrm>
          <a:off x="0" y="0"/>
          <a:ext cx="0" cy="0"/>
          <a:chOff x="0" y="0"/>
          <a:chExt cx="0" cy="0"/>
        </a:xfrm>
      </p:grpSpPr>
      <p:grpSp>
        <p:nvGrpSpPr>
          <p:cNvPr id="2" name="Group 2"/>
          <p:cNvGrpSpPr/>
          <p:nvPr/>
        </p:nvGrpSpPr>
        <p:grpSpPr>
          <a:xfrm>
            <a:off x="1028700" y="2973079"/>
            <a:ext cx="16230600" cy="7355898"/>
            <a:chOff x="0" y="0"/>
            <a:chExt cx="4274726" cy="1937356"/>
          </a:xfrm>
        </p:grpSpPr>
        <p:sp>
          <p:nvSpPr>
            <p:cNvPr id="3" name="Freeform 3"/>
            <p:cNvSpPr/>
            <p:nvPr/>
          </p:nvSpPr>
          <p:spPr>
            <a:xfrm>
              <a:off x="0" y="0"/>
              <a:ext cx="4274726" cy="1937356"/>
            </a:xfrm>
            <a:custGeom>
              <a:avLst/>
              <a:gdLst/>
              <a:ahLst/>
              <a:cxnLst/>
              <a:rect l="l" t="t" r="r" b="b"/>
              <a:pathLst>
                <a:path w="4274726" h="1937356">
                  <a:moveTo>
                    <a:pt x="24327" y="0"/>
                  </a:moveTo>
                  <a:lnTo>
                    <a:pt x="4250399" y="0"/>
                  </a:lnTo>
                  <a:cubicBezTo>
                    <a:pt x="4263834" y="0"/>
                    <a:pt x="4274726" y="10891"/>
                    <a:pt x="4274726" y="24327"/>
                  </a:cubicBezTo>
                  <a:lnTo>
                    <a:pt x="4274726" y="1913029"/>
                  </a:lnTo>
                  <a:cubicBezTo>
                    <a:pt x="4274726" y="1926464"/>
                    <a:pt x="4263834" y="1937356"/>
                    <a:pt x="4250399" y="1937356"/>
                  </a:cubicBezTo>
                  <a:lnTo>
                    <a:pt x="24327" y="1937356"/>
                  </a:lnTo>
                  <a:cubicBezTo>
                    <a:pt x="10891" y="1937356"/>
                    <a:pt x="0" y="1926464"/>
                    <a:pt x="0" y="1913029"/>
                  </a:cubicBezTo>
                  <a:lnTo>
                    <a:pt x="0" y="24327"/>
                  </a:lnTo>
                  <a:cubicBezTo>
                    <a:pt x="0" y="10891"/>
                    <a:pt x="10891" y="0"/>
                    <a:pt x="24327" y="0"/>
                  </a:cubicBezTo>
                  <a:close/>
                </a:path>
              </a:pathLst>
            </a:custGeom>
            <a:solidFill>
              <a:srgbClr val="628B4C">
                <a:alpha val="80000"/>
              </a:srgbClr>
            </a:solidFill>
          </p:spPr>
        </p:sp>
        <p:sp>
          <p:nvSpPr>
            <p:cNvPr id="4" name="TextBox 4"/>
            <p:cNvSpPr txBox="1"/>
            <p:nvPr/>
          </p:nvSpPr>
          <p:spPr>
            <a:xfrm>
              <a:off x="0" y="-38100"/>
              <a:ext cx="4274726" cy="1975456"/>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a:grpSpLocks noChangeAspect="1"/>
          </p:cNvGrpSpPr>
          <p:nvPr/>
        </p:nvGrpSpPr>
        <p:grpSpPr>
          <a:xfrm>
            <a:off x="11526676" y="2029853"/>
            <a:ext cx="6249838" cy="7228447"/>
            <a:chOff x="0" y="0"/>
            <a:chExt cx="4428490" cy="5121910"/>
          </a:xfrm>
        </p:grpSpPr>
        <p:sp>
          <p:nvSpPr>
            <p:cNvPr id="6" name="Freeform 6"/>
            <p:cNvSpPr/>
            <p:nvPr/>
          </p:nvSpPr>
          <p:spPr>
            <a:xfrm>
              <a:off x="325120" y="509270"/>
              <a:ext cx="3675380" cy="3553460"/>
            </a:xfrm>
            <a:custGeom>
              <a:avLst/>
              <a:gdLst/>
              <a:ahLst/>
              <a:cxnLst/>
              <a:rect l="l" t="t" r="r" b="b"/>
              <a:pathLst>
                <a:path w="3675380" h="3553460">
                  <a:moveTo>
                    <a:pt x="3382010" y="1270"/>
                  </a:moveTo>
                  <a:lnTo>
                    <a:pt x="12700" y="290830"/>
                  </a:lnTo>
                  <a:cubicBezTo>
                    <a:pt x="5080" y="290830"/>
                    <a:pt x="0" y="298450"/>
                    <a:pt x="0" y="306070"/>
                  </a:cubicBezTo>
                  <a:lnTo>
                    <a:pt x="278130" y="3540760"/>
                  </a:lnTo>
                  <a:cubicBezTo>
                    <a:pt x="279400" y="3548380"/>
                    <a:pt x="285750" y="3553460"/>
                    <a:pt x="293370" y="3553460"/>
                  </a:cubicBezTo>
                  <a:lnTo>
                    <a:pt x="3662680" y="3262630"/>
                  </a:lnTo>
                  <a:cubicBezTo>
                    <a:pt x="3670300" y="3261360"/>
                    <a:pt x="3675380" y="3255010"/>
                    <a:pt x="3675380" y="3247390"/>
                  </a:cubicBezTo>
                  <a:lnTo>
                    <a:pt x="3397250" y="13970"/>
                  </a:lnTo>
                  <a:cubicBezTo>
                    <a:pt x="3395980" y="6350"/>
                    <a:pt x="3389630" y="0"/>
                    <a:pt x="3382010" y="1270"/>
                  </a:cubicBezTo>
                  <a:close/>
                </a:path>
              </a:pathLst>
            </a:custGeom>
            <a:blipFill>
              <a:blip r:embed="rId2"/>
              <a:stretch>
                <a:fillRect l="-22489" r="-22489"/>
              </a:stretch>
            </a:blipFill>
          </p:spPr>
        </p:sp>
        <p:sp>
          <p:nvSpPr>
            <p:cNvPr id="7" name="Freeform 7"/>
            <p:cNvSpPr/>
            <p:nvPr/>
          </p:nvSpPr>
          <p:spPr>
            <a:xfrm>
              <a:off x="-2540" y="172720"/>
              <a:ext cx="4295140" cy="4847590"/>
            </a:xfrm>
            <a:custGeom>
              <a:avLst/>
              <a:gdLst/>
              <a:ahLst/>
              <a:cxnLst/>
              <a:rect l="l" t="t" r="r" b="b"/>
              <a:pathLst>
                <a:path w="4295140" h="4847590">
                  <a:moveTo>
                    <a:pt x="3916680" y="127000"/>
                  </a:moveTo>
                  <a:cubicBezTo>
                    <a:pt x="3915410" y="119380"/>
                    <a:pt x="3909060" y="114300"/>
                    <a:pt x="3901440" y="114300"/>
                  </a:cubicBezTo>
                  <a:lnTo>
                    <a:pt x="3792220" y="123190"/>
                  </a:lnTo>
                  <a:lnTo>
                    <a:pt x="3792220" y="13970"/>
                  </a:lnTo>
                  <a:cubicBezTo>
                    <a:pt x="3792220" y="6350"/>
                    <a:pt x="3785870" y="0"/>
                    <a:pt x="3778250" y="0"/>
                  </a:cubicBezTo>
                  <a:lnTo>
                    <a:pt x="13970" y="0"/>
                  </a:lnTo>
                  <a:cubicBezTo>
                    <a:pt x="6350" y="0"/>
                    <a:pt x="0" y="6350"/>
                    <a:pt x="0" y="13970"/>
                  </a:cubicBezTo>
                  <a:lnTo>
                    <a:pt x="0" y="4411980"/>
                  </a:lnTo>
                  <a:cubicBezTo>
                    <a:pt x="0" y="4419600"/>
                    <a:pt x="6350" y="4425950"/>
                    <a:pt x="13970" y="4425950"/>
                  </a:cubicBezTo>
                  <a:lnTo>
                    <a:pt x="480060" y="4425950"/>
                  </a:lnTo>
                  <a:lnTo>
                    <a:pt x="515620" y="4834890"/>
                  </a:lnTo>
                  <a:cubicBezTo>
                    <a:pt x="515620" y="4842510"/>
                    <a:pt x="523240" y="4847590"/>
                    <a:pt x="530860" y="4847590"/>
                  </a:cubicBezTo>
                  <a:lnTo>
                    <a:pt x="4282440" y="4525010"/>
                  </a:lnTo>
                  <a:cubicBezTo>
                    <a:pt x="4290060" y="4525010"/>
                    <a:pt x="4295140" y="4517390"/>
                    <a:pt x="4295140" y="4511040"/>
                  </a:cubicBezTo>
                  <a:lnTo>
                    <a:pt x="3916680" y="127000"/>
                  </a:lnTo>
                  <a:close/>
                  <a:moveTo>
                    <a:pt x="3581400" y="349250"/>
                  </a:moveTo>
                  <a:lnTo>
                    <a:pt x="3581400" y="3465830"/>
                  </a:lnTo>
                  <a:cubicBezTo>
                    <a:pt x="3581400" y="3473450"/>
                    <a:pt x="3575050" y="3479800"/>
                    <a:pt x="3567430" y="3479800"/>
                  </a:cubicBezTo>
                  <a:lnTo>
                    <a:pt x="571500" y="3479800"/>
                  </a:lnTo>
                  <a:lnTo>
                    <a:pt x="327660" y="642620"/>
                  </a:lnTo>
                  <a:cubicBezTo>
                    <a:pt x="327660" y="635000"/>
                    <a:pt x="332740" y="628650"/>
                    <a:pt x="340360" y="627380"/>
                  </a:cubicBezTo>
                  <a:lnTo>
                    <a:pt x="3581400" y="349250"/>
                  </a:lnTo>
                  <a:close/>
                  <a:moveTo>
                    <a:pt x="186690" y="205740"/>
                  </a:moveTo>
                  <a:lnTo>
                    <a:pt x="2835910" y="205740"/>
                  </a:lnTo>
                  <a:lnTo>
                    <a:pt x="172720" y="434340"/>
                  </a:lnTo>
                  <a:lnTo>
                    <a:pt x="172720" y="219710"/>
                  </a:lnTo>
                  <a:cubicBezTo>
                    <a:pt x="172720" y="212090"/>
                    <a:pt x="179070" y="205740"/>
                    <a:pt x="186690" y="205740"/>
                  </a:cubicBezTo>
                  <a:close/>
                  <a:moveTo>
                    <a:pt x="186690" y="3479800"/>
                  </a:moveTo>
                  <a:cubicBezTo>
                    <a:pt x="179070" y="3479800"/>
                    <a:pt x="172720" y="3473450"/>
                    <a:pt x="172720" y="3465830"/>
                  </a:cubicBezTo>
                  <a:lnTo>
                    <a:pt x="172720" y="854710"/>
                  </a:lnTo>
                  <a:lnTo>
                    <a:pt x="398780" y="3479800"/>
                  </a:lnTo>
                  <a:lnTo>
                    <a:pt x="186690" y="3479800"/>
                  </a:lnTo>
                  <a:close/>
                  <a:moveTo>
                    <a:pt x="3990340" y="3597910"/>
                  </a:moveTo>
                  <a:lnTo>
                    <a:pt x="3792220" y="3614419"/>
                  </a:lnTo>
                  <a:lnTo>
                    <a:pt x="3792220" y="1137919"/>
                  </a:lnTo>
                  <a:lnTo>
                    <a:pt x="4003040" y="3583940"/>
                  </a:lnTo>
                  <a:cubicBezTo>
                    <a:pt x="4003040" y="3591560"/>
                    <a:pt x="3997960" y="3597910"/>
                    <a:pt x="3990340" y="3597910"/>
                  </a:cubicBezTo>
                  <a:close/>
                </a:path>
              </a:pathLst>
            </a:custGeom>
            <a:solidFill>
              <a:srgbClr val="F2F1EB"/>
            </a:solidFill>
          </p:spPr>
        </p:sp>
        <p:sp>
          <p:nvSpPr>
            <p:cNvPr id="8" name="Freeform 8"/>
            <p:cNvSpPr/>
            <p:nvPr/>
          </p:nvSpPr>
          <p:spPr>
            <a:xfrm>
              <a:off x="172720" y="378460"/>
              <a:ext cx="3409950" cy="3274060"/>
            </a:xfrm>
            <a:custGeom>
              <a:avLst/>
              <a:gdLst/>
              <a:ahLst/>
              <a:cxnLst/>
              <a:rect l="l" t="t" r="r" b="b"/>
              <a:pathLst>
                <a:path w="3409950" h="3274060">
                  <a:moveTo>
                    <a:pt x="3395980" y="0"/>
                  </a:moveTo>
                  <a:lnTo>
                    <a:pt x="13970" y="0"/>
                  </a:lnTo>
                  <a:cubicBezTo>
                    <a:pt x="6350" y="0"/>
                    <a:pt x="0" y="6350"/>
                    <a:pt x="0" y="13970"/>
                  </a:cubicBezTo>
                  <a:lnTo>
                    <a:pt x="0" y="3260090"/>
                  </a:lnTo>
                  <a:cubicBezTo>
                    <a:pt x="0" y="3267710"/>
                    <a:pt x="6350" y="3274060"/>
                    <a:pt x="13970" y="3274060"/>
                  </a:cubicBezTo>
                  <a:lnTo>
                    <a:pt x="3395980" y="3274060"/>
                  </a:lnTo>
                  <a:cubicBezTo>
                    <a:pt x="3403600" y="3274060"/>
                    <a:pt x="3409950" y="3267710"/>
                    <a:pt x="3409950" y="3260090"/>
                  </a:cubicBezTo>
                  <a:lnTo>
                    <a:pt x="3409950" y="13970"/>
                  </a:lnTo>
                  <a:cubicBezTo>
                    <a:pt x="3408680" y="6350"/>
                    <a:pt x="3402330" y="0"/>
                    <a:pt x="3395980" y="0"/>
                  </a:cubicBezTo>
                  <a:close/>
                </a:path>
              </a:pathLst>
            </a:custGeom>
            <a:blipFill>
              <a:blip r:embed="rId2"/>
              <a:stretch>
                <a:fillRect l="-6682" r="-37429"/>
              </a:stretch>
            </a:blipFill>
          </p:spPr>
        </p:sp>
        <p:sp>
          <p:nvSpPr>
            <p:cNvPr id="9" name="Freeform 9"/>
            <p:cNvSpPr/>
            <p:nvPr/>
          </p:nvSpPr>
          <p:spPr>
            <a:xfrm>
              <a:off x="1270" y="177800"/>
              <a:ext cx="4305300" cy="4842510"/>
            </a:xfrm>
            <a:custGeom>
              <a:avLst/>
              <a:gdLst/>
              <a:ahLst/>
              <a:cxnLst/>
              <a:rect l="l" t="t" r="r" b="b"/>
              <a:pathLst>
                <a:path w="4305300" h="4842510">
                  <a:moveTo>
                    <a:pt x="3810000" y="1483360"/>
                  </a:moveTo>
                  <a:lnTo>
                    <a:pt x="3991610" y="3581400"/>
                  </a:lnTo>
                  <a:cubicBezTo>
                    <a:pt x="3991610" y="3586480"/>
                    <a:pt x="3990340" y="3590290"/>
                    <a:pt x="3986530" y="3594100"/>
                  </a:cubicBezTo>
                  <a:lnTo>
                    <a:pt x="3990340" y="3594100"/>
                  </a:lnTo>
                  <a:cubicBezTo>
                    <a:pt x="3996690" y="3594100"/>
                    <a:pt x="4001770" y="3587750"/>
                    <a:pt x="4001770" y="3581400"/>
                  </a:cubicBezTo>
                  <a:lnTo>
                    <a:pt x="3810000" y="1380490"/>
                  </a:lnTo>
                  <a:lnTo>
                    <a:pt x="3810000" y="1483360"/>
                  </a:lnTo>
                  <a:close/>
                  <a:moveTo>
                    <a:pt x="3581400" y="209550"/>
                  </a:moveTo>
                  <a:cubicBezTo>
                    <a:pt x="3581400" y="209550"/>
                    <a:pt x="3578860" y="201930"/>
                    <a:pt x="3568700" y="200660"/>
                  </a:cubicBezTo>
                  <a:lnTo>
                    <a:pt x="173990" y="200660"/>
                  </a:lnTo>
                  <a:cubicBezTo>
                    <a:pt x="167640" y="200660"/>
                    <a:pt x="160020" y="203200"/>
                    <a:pt x="160020" y="210820"/>
                  </a:cubicBezTo>
                  <a:lnTo>
                    <a:pt x="162560" y="217170"/>
                  </a:lnTo>
                  <a:cubicBezTo>
                    <a:pt x="165100" y="213360"/>
                    <a:pt x="170180" y="212090"/>
                    <a:pt x="173990" y="212090"/>
                  </a:cubicBezTo>
                  <a:lnTo>
                    <a:pt x="3571240" y="212090"/>
                  </a:lnTo>
                  <a:lnTo>
                    <a:pt x="3571240" y="3463290"/>
                  </a:lnTo>
                  <a:cubicBezTo>
                    <a:pt x="3571240" y="3468370"/>
                    <a:pt x="3568700" y="3472180"/>
                    <a:pt x="3566160" y="3474720"/>
                  </a:cubicBezTo>
                  <a:lnTo>
                    <a:pt x="3569970" y="3474720"/>
                  </a:lnTo>
                  <a:cubicBezTo>
                    <a:pt x="3576320" y="3474720"/>
                    <a:pt x="3581400" y="3469640"/>
                    <a:pt x="3581400" y="3463290"/>
                  </a:cubicBezTo>
                  <a:lnTo>
                    <a:pt x="3581400" y="209550"/>
                  </a:lnTo>
                  <a:close/>
                  <a:moveTo>
                    <a:pt x="4296410" y="4518660"/>
                  </a:moveTo>
                  <a:lnTo>
                    <a:pt x="543560" y="4841240"/>
                  </a:lnTo>
                  <a:lnTo>
                    <a:pt x="529590" y="4842510"/>
                  </a:lnTo>
                  <a:lnTo>
                    <a:pt x="528320" y="4842510"/>
                  </a:lnTo>
                  <a:cubicBezTo>
                    <a:pt x="520700" y="4842510"/>
                    <a:pt x="514350" y="4837430"/>
                    <a:pt x="513080" y="4829810"/>
                  </a:cubicBezTo>
                  <a:lnTo>
                    <a:pt x="511810" y="4815840"/>
                  </a:lnTo>
                  <a:cubicBezTo>
                    <a:pt x="511810" y="4817110"/>
                    <a:pt x="513080" y="4819650"/>
                    <a:pt x="513080" y="4820920"/>
                  </a:cubicBezTo>
                  <a:lnTo>
                    <a:pt x="478790" y="4422140"/>
                  </a:lnTo>
                  <a:lnTo>
                    <a:pt x="13970" y="4422140"/>
                  </a:lnTo>
                  <a:cubicBezTo>
                    <a:pt x="6350" y="4422140"/>
                    <a:pt x="0" y="4415790"/>
                    <a:pt x="0" y="4408170"/>
                  </a:cubicBezTo>
                  <a:lnTo>
                    <a:pt x="0" y="8890"/>
                  </a:lnTo>
                  <a:cubicBezTo>
                    <a:pt x="0" y="5080"/>
                    <a:pt x="1270" y="2540"/>
                    <a:pt x="3810" y="0"/>
                  </a:cubicBezTo>
                  <a:lnTo>
                    <a:pt x="13970" y="8890"/>
                  </a:lnTo>
                  <a:lnTo>
                    <a:pt x="13970" y="4408170"/>
                  </a:lnTo>
                  <a:lnTo>
                    <a:pt x="3790950" y="4408170"/>
                  </a:lnTo>
                  <a:lnTo>
                    <a:pt x="3804920" y="4418330"/>
                  </a:lnTo>
                  <a:cubicBezTo>
                    <a:pt x="3802380" y="4420870"/>
                    <a:pt x="3799840" y="4422140"/>
                    <a:pt x="3796030" y="4422140"/>
                  </a:cubicBezTo>
                  <a:lnTo>
                    <a:pt x="491490" y="4422140"/>
                  </a:lnTo>
                  <a:lnTo>
                    <a:pt x="527050" y="4828540"/>
                  </a:lnTo>
                  <a:lnTo>
                    <a:pt x="4290060" y="4505960"/>
                  </a:lnTo>
                  <a:lnTo>
                    <a:pt x="4305300" y="4514850"/>
                  </a:lnTo>
                  <a:cubicBezTo>
                    <a:pt x="4302760" y="4517390"/>
                    <a:pt x="4300220" y="4518660"/>
                    <a:pt x="4296410" y="4518660"/>
                  </a:cubicBezTo>
                  <a:close/>
                </a:path>
              </a:pathLst>
            </a:custGeom>
            <a:solidFill>
              <a:srgbClr val="3C3333"/>
            </a:solidFill>
          </p:spPr>
        </p:sp>
        <p:sp>
          <p:nvSpPr>
            <p:cNvPr id="10" name="Freeform 10"/>
            <p:cNvSpPr/>
            <p:nvPr/>
          </p:nvSpPr>
          <p:spPr>
            <a:xfrm>
              <a:off x="5080" y="172720"/>
              <a:ext cx="4305300" cy="4519930"/>
            </a:xfrm>
            <a:custGeom>
              <a:avLst/>
              <a:gdLst/>
              <a:ahLst/>
              <a:cxnLst/>
              <a:rect l="l" t="t" r="r" b="b"/>
              <a:pathLst>
                <a:path w="4305300" h="4519930">
                  <a:moveTo>
                    <a:pt x="3573780" y="3478530"/>
                  </a:moveTo>
                  <a:cubicBezTo>
                    <a:pt x="3571240" y="3481070"/>
                    <a:pt x="3567430" y="3483610"/>
                    <a:pt x="3563620" y="3483610"/>
                  </a:cubicBezTo>
                  <a:lnTo>
                    <a:pt x="170180" y="3483610"/>
                  </a:lnTo>
                  <a:cubicBezTo>
                    <a:pt x="163830" y="3483610"/>
                    <a:pt x="160020" y="3479800"/>
                    <a:pt x="157480" y="3474720"/>
                  </a:cubicBezTo>
                  <a:cubicBezTo>
                    <a:pt x="154940" y="3472180"/>
                    <a:pt x="153670" y="3469640"/>
                    <a:pt x="153670" y="3465830"/>
                  </a:cubicBezTo>
                  <a:lnTo>
                    <a:pt x="153670" y="219710"/>
                  </a:lnTo>
                  <a:cubicBezTo>
                    <a:pt x="153670" y="215900"/>
                    <a:pt x="156210" y="212090"/>
                    <a:pt x="158750" y="209550"/>
                  </a:cubicBezTo>
                  <a:lnTo>
                    <a:pt x="167640" y="217170"/>
                  </a:lnTo>
                  <a:lnTo>
                    <a:pt x="167640" y="3465830"/>
                  </a:lnTo>
                  <a:cubicBezTo>
                    <a:pt x="167640" y="3467100"/>
                    <a:pt x="167640" y="3468370"/>
                    <a:pt x="168910" y="3469640"/>
                  </a:cubicBezTo>
                  <a:lnTo>
                    <a:pt x="3563620" y="3469640"/>
                  </a:lnTo>
                  <a:cubicBezTo>
                    <a:pt x="3564890" y="3469640"/>
                    <a:pt x="3566160" y="3468370"/>
                    <a:pt x="3567430" y="3468370"/>
                  </a:cubicBezTo>
                  <a:lnTo>
                    <a:pt x="3573780" y="3478530"/>
                  </a:lnTo>
                  <a:close/>
                  <a:moveTo>
                    <a:pt x="4305300" y="4508500"/>
                  </a:moveTo>
                  <a:cubicBezTo>
                    <a:pt x="4305300" y="4512310"/>
                    <a:pt x="4304030" y="4516120"/>
                    <a:pt x="4298950" y="4519930"/>
                  </a:cubicBezTo>
                  <a:lnTo>
                    <a:pt x="4283710" y="4511040"/>
                  </a:lnTo>
                  <a:lnTo>
                    <a:pt x="3907790" y="132080"/>
                  </a:lnTo>
                  <a:lnTo>
                    <a:pt x="3906520" y="124460"/>
                  </a:lnTo>
                  <a:cubicBezTo>
                    <a:pt x="3906520" y="124460"/>
                    <a:pt x="3906520" y="114300"/>
                    <a:pt x="3893820" y="114300"/>
                  </a:cubicBezTo>
                  <a:lnTo>
                    <a:pt x="3806190" y="121920"/>
                  </a:lnTo>
                  <a:lnTo>
                    <a:pt x="3806190" y="3604260"/>
                  </a:lnTo>
                  <a:lnTo>
                    <a:pt x="3982720" y="3589020"/>
                  </a:lnTo>
                  <a:cubicBezTo>
                    <a:pt x="3983990" y="3589020"/>
                    <a:pt x="3985260" y="3587750"/>
                    <a:pt x="3986530" y="3587750"/>
                  </a:cubicBezTo>
                  <a:lnTo>
                    <a:pt x="3992880" y="3595370"/>
                  </a:lnTo>
                  <a:cubicBezTo>
                    <a:pt x="3990340" y="3599180"/>
                    <a:pt x="3986530" y="3601720"/>
                    <a:pt x="3982720" y="3601720"/>
                  </a:cubicBezTo>
                  <a:lnTo>
                    <a:pt x="3806190" y="3616960"/>
                  </a:lnTo>
                  <a:lnTo>
                    <a:pt x="3806190" y="4413250"/>
                  </a:lnTo>
                  <a:cubicBezTo>
                    <a:pt x="3806190" y="4417060"/>
                    <a:pt x="3803650" y="4420871"/>
                    <a:pt x="3801110" y="4423410"/>
                  </a:cubicBezTo>
                  <a:lnTo>
                    <a:pt x="3785870" y="4413250"/>
                  </a:lnTo>
                  <a:lnTo>
                    <a:pt x="3785870" y="13970"/>
                  </a:lnTo>
                  <a:lnTo>
                    <a:pt x="8890" y="13970"/>
                  </a:lnTo>
                  <a:lnTo>
                    <a:pt x="0" y="5080"/>
                  </a:lnTo>
                  <a:cubicBezTo>
                    <a:pt x="2540" y="2540"/>
                    <a:pt x="6350" y="0"/>
                    <a:pt x="10160" y="0"/>
                  </a:cubicBezTo>
                  <a:lnTo>
                    <a:pt x="3792220" y="0"/>
                  </a:lnTo>
                  <a:cubicBezTo>
                    <a:pt x="3799840" y="0"/>
                    <a:pt x="3806190" y="6350"/>
                    <a:pt x="3806190" y="13970"/>
                  </a:cubicBezTo>
                  <a:lnTo>
                    <a:pt x="3806190" y="101600"/>
                  </a:lnTo>
                  <a:lnTo>
                    <a:pt x="3900170" y="92710"/>
                  </a:lnTo>
                  <a:cubicBezTo>
                    <a:pt x="3900170" y="92710"/>
                    <a:pt x="3923030" y="92710"/>
                    <a:pt x="3926840" y="109220"/>
                  </a:cubicBezTo>
                  <a:lnTo>
                    <a:pt x="3931920" y="171450"/>
                  </a:lnTo>
                  <a:lnTo>
                    <a:pt x="4305300" y="4508500"/>
                  </a:lnTo>
                  <a:close/>
                  <a:moveTo>
                    <a:pt x="3797300" y="15240"/>
                  </a:moveTo>
                  <a:cubicBezTo>
                    <a:pt x="3799840" y="17780"/>
                    <a:pt x="3802380" y="19050"/>
                    <a:pt x="3803650" y="21590"/>
                  </a:cubicBezTo>
                  <a:cubicBezTo>
                    <a:pt x="3802380" y="17780"/>
                    <a:pt x="3799840" y="16510"/>
                    <a:pt x="3797300" y="15240"/>
                  </a:cubicBezTo>
                  <a:close/>
                </a:path>
              </a:pathLst>
            </a:custGeom>
            <a:solidFill>
              <a:srgbClr val="FFFFFF"/>
            </a:solidFill>
          </p:spPr>
        </p:sp>
        <p:sp>
          <p:nvSpPr>
            <p:cNvPr id="11" name="Freeform 11"/>
            <p:cNvSpPr/>
            <p:nvPr/>
          </p:nvSpPr>
          <p:spPr>
            <a:xfrm>
              <a:off x="3409951" y="0"/>
              <a:ext cx="274319" cy="1045210"/>
            </a:xfrm>
            <a:custGeom>
              <a:avLst/>
              <a:gdLst/>
              <a:ahLst/>
              <a:cxnLst/>
              <a:rect l="l" t="t" r="r" b="b"/>
              <a:pathLst>
                <a:path w="274319" h="1045210">
                  <a:moveTo>
                    <a:pt x="265429" y="966470"/>
                  </a:moveTo>
                  <a:cubicBezTo>
                    <a:pt x="270509" y="953770"/>
                    <a:pt x="273049" y="941070"/>
                    <a:pt x="274319" y="927100"/>
                  </a:cubicBezTo>
                  <a:lnTo>
                    <a:pt x="274319" y="762000"/>
                  </a:lnTo>
                  <a:lnTo>
                    <a:pt x="273049" y="762000"/>
                  </a:lnTo>
                  <a:lnTo>
                    <a:pt x="273049" y="369570"/>
                  </a:lnTo>
                  <a:cubicBezTo>
                    <a:pt x="269239" y="328930"/>
                    <a:pt x="217169" y="298450"/>
                    <a:pt x="184149" y="298450"/>
                  </a:cubicBezTo>
                  <a:lnTo>
                    <a:pt x="152399" y="298450"/>
                  </a:lnTo>
                  <a:cubicBezTo>
                    <a:pt x="102869" y="298450"/>
                    <a:pt x="63499" y="337820"/>
                    <a:pt x="63499" y="387350"/>
                  </a:cubicBezTo>
                  <a:lnTo>
                    <a:pt x="63499" y="852170"/>
                  </a:lnTo>
                  <a:lnTo>
                    <a:pt x="97789" y="852170"/>
                  </a:lnTo>
                  <a:lnTo>
                    <a:pt x="97789" y="387350"/>
                  </a:lnTo>
                  <a:cubicBezTo>
                    <a:pt x="97789" y="356870"/>
                    <a:pt x="121919" y="332740"/>
                    <a:pt x="152399" y="332740"/>
                  </a:cubicBezTo>
                  <a:lnTo>
                    <a:pt x="184149" y="332740"/>
                  </a:lnTo>
                  <a:cubicBezTo>
                    <a:pt x="210819" y="332740"/>
                    <a:pt x="237489" y="360680"/>
                    <a:pt x="238759" y="378460"/>
                  </a:cubicBezTo>
                  <a:lnTo>
                    <a:pt x="238759" y="924560"/>
                  </a:lnTo>
                  <a:cubicBezTo>
                    <a:pt x="238759" y="988060"/>
                    <a:pt x="184149" y="1010920"/>
                    <a:pt x="151129" y="1010920"/>
                  </a:cubicBezTo>
                  <a:lnTo>
                    <a:pt x="151129" y="1012190"/>
                  </a:lnTo>
                  <a:lnTo>
                    <a:pt x="109219" y="1012190"/>
                  </a:lnTo>
                  <a:cubicBezTo>
                    <a:pt x="62229" y="1012190"/>
                    <a:pt x="35559" y="974090"/>
                    <a:pt x="35559" y="927100"/>
                  </a:cubicBezTo>
                  <a:lnTo>
                    <a:pt x="35559" y="118110"/>
                  </a:lnTo>
                  <a:cubicBezTo>
                    <a:pt x="35559" y="71120"/>
                    <a:pt x="73659" y="33020"/>
                    <a:pt x="120649" y="33020"/>
                  </a:cubicBezTo>
                  <a:lnTo>
                    <a:pt x="161290" y="33020"/>
                  </a:lnTo>
                  <a:cubicBezTo>
                    <a:pt x="208280" y="33020"/>
                    <a:pt x="233680" y="74930"/>
                    <a:pt x="233680" y="121920"/>
                  </a:cubicBezTo>
                  <a:lnTo>
                    <a:pt x="233680" y="172720"/>
                  </a:lnTo>
                  <a:lnTo>
                    <a:pt x="265430" y="172720"/>
                  </a:lnTo>
                  <a:lnTo>
                    <a:pt x="266700" y="121920"/>
                  </a:lnTo>
                  <a:cubicBezTo>
                    <a:pt x="266700" y="57150"/>
                    <a:pt x="226060" y="0"/>
                    <a:pt x="160020" y="0"/>
                  </a:cubicBezTo>
                  <a:lnTo>
                    <a:pt x="119380" y="0"/>
                  </a:lnTo>
                  <a:cubicBezTo>
                    <a:pt x="53340" y="0"/>
                    <a:pt x="0" y="53340"/>
                    <a:pt x="0" y="119380"/>
                  </a:cubicBezTo>
                  <a:lnTo>
                    <a:pt x="0" y="925830"/>
                  </a:lnTo>
                  <a:cubicBezTo>
                    <a:pt x="0" y="991870"/>
                    <a:pt x="41910" y="1045210"/>
                    <a:pt x="107950" y="1045210"/>
                  </a:cubicBezTo>
                  <a:lnTo>
                    <a:pt x="152400" y="1045210"/>
                  </a:lnTo>
                  <a:cubicBezTo>
                    <a:pt x="181610" y="1045210"/>
                    <a:pt x="208280" y="1035050"/>
                    <a:pt x="228600" y="1017270"/>
                  </a:cubicBezTo>
                  <a:cubicBezTo>
                    <a:pt x="242570" y="1005840"/>
                    <a:pt x="254000" y="991870"/>
                    <a:pt x="261620" y="974090"/>
                  </a:cubicBezTo>
                  <a:cubicBezTo>
                    <a:pt x="262890" y="972820"/>
                    <a:pt x="262890" y="970280"/>
                    <a:pt x="264160" y="969010"/>
                  </a:cubicBezTo>
                  <a:cubicBezTo>
                    <a:pt x="265430" y="969010"/>
                    <a:pt x="265430" y="967740"/>
                    <a:pt x="265430" y="966470"/>
                  </a:cubicBezTo>
                  <a:close/>
                </a:path>
              </a:pathLst>
            </a:custGeom>
            <a:solidFill>
              <a:srgbClr val="A99D9D"/>
            </a:solidFill>
          </p:spPr>
        </p:sp>
        <p:sp>
          <p:nvSpPr>
            <p:cNvPr id="12" name="Freeform 12"/>
            <p:cNvSpPr/>
            <p:nvPr/>
          </p:nvSpPr>
          <p:spPr>
            <a:xfrm>
              <a:off x="3415028" y="15240"/>
              <a:ext cx="266700" cy="1032510"/>
            </a:xfrm>
            <a:custGeom>
              <a:avLst/>
              <a:gdLst/>
              <a:ahLst/>
              <a:cxnLst/>
              <a:rect l="l" t="t" r="r" b="b"/>
              <a:pathLst>
                <a:path w="266700" h="1032510">
                  <a:moveTo>
                    <a:pt x="261622" y="749300"/>
                  </a:moveTo>
                  <a:lnTo>
                    <a:pt x="261622" y="723900"/>
                  </a:lnTo>
                  <a:cubicBezTo>
                    <a:pt x="259082" y="598170"/>
                    <a:pt x="257812" y="490220"/>
                    <a:pt x="256542" y="364490"/>
                  </a:cubicBezTo>
                  <a:lnTo>
                    <a:pt x="256542" y="358140"/>
                  </a:lnTo>
                  <a:lnTo>
                    <a:pt x="252732" y="359410"/>
                  </a:lnTo>
                  <a:lnTo>
                    <a:pt x="252732" y="364490"/>
                  </a:lnTo>
                  <a:lnTo>
                    <a:pt x="250192" y="521970"/>
                  </a:lnTo>
                  <a:lnTo>
                    <a:pt x="246382" y="695960"/>
                  </a:lnTo>
                  <a:lnTo>
                    <a:pt x="245112" y="745490"/>
                  </a:lnTo>
                  <a:lnTo>
                    <a:pt x="245112" y="750570"/>
                  </a:lnTo>
                  <a:lnTo>
                    <a:pt x="242572" y="872490"/>
                  </a:lnTo>
                  <a:cubicBezTo>
                    <a:pt x="242572" y="887730"/>
                    <a:pt x="242572" y="901700"/>
                    <a:pt x="241302" y="916940"/>
                  </a:cubicBezTo>
                  <a:cubicBezTo>
                    <a:pt x="240032" y="927100"/>
                    <a:pt x="238762" y="935990"/>
                    <a:pt x="234952" y="944880"/>
                  </a:cubicBezTo>
                  <a:cubicBezTo>
                    <a:pt x="232412" y="949960"/>
                    <a:pt x="231142" y="955040"/>
                    <a:pt x="227332" y="960120"/>
                  </a:cubicBezTo>
                  <a:cubicBezTo>
                    <a:pt x="218442" y="972820"/>
                    <a:pt x="207012" y="982980"/>
                    <a:pt x="193042" y="989330"/>
                  </a:cubicBezTo>
                  <a:cubicBezTo>
                    <a:pt x="182882" y="994410"/>
                    <a:pt x="162562" y="1000760"/>
                    <a:pt x="148592" y="1003300"/>
                  </a:cubicBezTo>
                  <a:lnTo>
                    <a:pt x="104142" y="1003300"/>
                  </a:lnTo>
                  <a:lnTo>
                    <a:pt x="90172" y="1002030"/>
                  </a:lnTo>
                  <a:cubicBezTo>
                    <a:pt x="85092" y="1000760"/>
                    <a:pt x="81281" y="999490"/>
                    <a:pt x="76202" y="998220"/>
                  </a:cubicBezTo>
                  <a:cubicBezTo>
                    <a:pt x="58422" y="991870"/>
                    <a:pt x="53342" y="980440"/>
                    <a:pt x="41911" y="963930"/>
                  </a:cubicBezTo>
                  <a:cubicBezTo>
                    <a:pt x="36831" y="955040"/>
                    <a:pt x="31752" y="947420"/>
                    <a:pt x="29211" y="937260"/>
                  </a:cubicBezTo>
                  <a:lnTo>
                    <a:pt x="26671" y="929640"/>
                  </a:lnTo>
                  <a:cubicBezTo>
                    <a:pt x="26671" y="927100"/>
                    <a:pt x="26671" y="925830"/>
                    <a:pt x="25401" y="923290"/>
                  </a:cubicBezTo>
                  <a:lnTo>
                    <a:pt x="24131" y="916940"/>
                  </a:lnTo>
                  <a:lnTo>
                    <a:pt x="24131" y="909320"/>
                  </a:lnTo>
                  <a:lnTo>
                    <a:pt x="22861" y="855980"/>
                  </a:lnTo>
                  <a:lnTo>
                    <a:pt x="21591" y="749300"/>
                  </a:lnTo>
                  <a:lnTo>
                    <a:pt x="17781" y="537210"/>
                  </a:lnTo>
                  <a:cubicBezTo>
                    <a:pt x="16511" y="466090"/>
                    <a:pt x="15241" y="394970"/>
                    <a:pt x="15241" y="325120"/>
                  </a:cubicBezTo>
                  <a:cubicBezTo>
                    <a:pt x="13971" y="254000"/>
                    <a:pt x="13971" y="182880"/>
                    <a:pt x="13971" y="111760"/>
                  </a:cubicBezTo>
                  <a:cubicBezTo>
                    <a:pt x="13971" y="104140"/>
                    <a:pt x="15241" y="91440"/>
                    <a:pt x="16511" y="81280"/>
                  </a:cubicBezTo>
                  <a:lnTo>
                    <a:pt x="21591" y="66040"/>
                  </a:lnTo>
                  <a:cubicBezTo>
                    <a:pt x="22861" y="60960"/>
                    <a:pt x="26671" y="55880"/>
                    <a:pt x="29211" y="52070"/>
                  </a:cubicBezTo>
                  <a:cubicBezTo>
                    <a:pt x="40641" y="33020"/>
                    <a:pt x="57151" y="17780"/>
                    <a:pt x="76201" y="8890"/>
                  </a:cubicBezTo>
                  <a:cubicBezTo>
                    <a:pt x="86361" y="5080"/>
                    <a:pt x="100331" y="1270"/>
                    <a:pt x="107951" y="1270"/>
                  </a:cubicBezTo>
                  <a:lnTo>
                    <a:pt x="114301" y="0"/>
                  </a:lnTo>
                  <a:lnTo>
                    <a:pt x="156211" y="0"/>
                  </a:lnTo>
                  <a:lnTo>
                    <a:pt x="109221" y="0"/>
                  </a:lnTo>
                  <a:cubicBezTo>
                    <a:pt x="95251" y="1270"/>
                    <a:pt x="81281" y="5080"/>
                    <a:pt x="68581" y="11430"/>
                  </a:cubicBezTo>
                  <a:cubicBezTo>
                    <a:pt x="43181" y="24130"/>
                    <a:pt x="22861" y="49530"/>
                    <a:pt x="15241" y="77470"/>
                  </a:cubicBezTo>
                  <a:cubicBezTo>
                    <a:pt x="11431" y="91440"/>
                    <a:pt x="11431" y="106680"/>
                    <a:pt x="10161" y="123190"/>
                  </a:cubicBezTo>
                  <a:lnTo>
                    <a:pt x="8891" y="171450"/>
                  </a:lnTo>
                  <a:lnTo>
                    <a:pt x="6350" y="365760"/>
                  </a:lnTo>
                  <a:cubicBezTo>
                    <a:pt x="5080" y="495300"/>
                    <a:pt x="1270" y="624840"/>
                    <a:pt x="1270" y="755650"/>
                  </a:cubicBezTo>
                  <a:lnTo>
                    <a:pt x="0" y="853440"/>
                  </a:lnTo>
                  <a:lnTo>
                    <a:pt x="0" y="901700"/>
                  </a:lnTo>
                  <a:cubicBezTo>
                    <a:pt x="0" y="918210"/>
                    <a:pt x="0" y="934720"/>
                    <a:pt x="6350" y="949960"/>
                  </a:cubicBezTo>
                  <a:cubicBezTo>
                    <a:pt x="16510" y="980440"/>
                    <a:pt x="27941" y="1007110"/>
                    <a:pt x="57150" y="1021080"/>
                  </a:cubicBezTo>
                  <a:cubicBezTo>
                    <a:pt x="71120" y="1027430"/>
                    <a:pt x="87630" y="1031240"/>
                    <a:pt x="104141" y="1032510"/>
                  </a:cubicBezTo>
                  <a:lnTo>
                    <a:pt x="151131" y="1032510"/>
                  </a:lnTo>
                  <a:cubicBezTo>
                    <a:pt x="182881" y="1031240"/>
                    <a:pt x="213361" y="1017270"/>
                    <a:pt x="234951" y="995680"/>
                  </a:cubicBezTo>
                  <a:cubicBezTo>
                    <a:pt x="246381" y="985520"/>
                    <a:pt x="254001" y="971550"/>
                    <a:pt x="259081" y="957580"/>
                  </a:cubicBezTo>
                  <a:cubicBezTo>
                    <a:pt x="264161" y="943610"/>
                    <a:pt x="266701" y="929640"/>
                    <a:pt x="266701" y="913130"/>
                  </a:cubicBezTo>
                  <a:lnTo>
                    <a:pt x="261621" y="749300"/>
                  </a:lnTo>
                  <a:close/>
                </a:path>
              </a:pathLst>
            </a:custGeom>
            <a:solidFill>
              <a:srgbClr val="E2DADA"/>
            </a:solidFill>
          </p:spPr>
        </p:sp>
      </p:grpSp>
      <p:sp>
        <p:nvSpPr>
          <p:cNvPr id="13" name="TextBox 13"/>
          <p:cNvSpPr txBox="1"/>
          <p:nvPr/>
        </p:nvSpPr>
        <p:spPr>
          <a:xfrm>
            <a:off x="1274850" y="3282315"/>
            <a:ext cx="10251826" cy="7004685"/>
          </a:xfrm>
          <a:prstGeom prst="rect">
            <a:avLst/>
          </a:prstGeom>
        </p:spPr>
        <p:txBody>
          <a:bodyPr lIns="0" tIns="0" rIns="0" bIns="0" rtlCol="0" anchor="t">
            <a:spAutoFit/>
          </a:bodyPr>
          <a:lstStyle/>
          <a:p>
            <a:pPr>
              <a:lnSpc>
                <a:spcPts val="5040"/>
              </a:lnSpc>
            </a:pPr>
            <a:r>
              <a:rPr lang="en-US" sz="3600">
                <a:solidFill>
                  <a:srgbClr val="FFFFFF"/>
                </a:solidFill>
                <a:latin typeface="Mina"/>
              </a:rPr>
              <a:t>Har bir tadqiqotchi qo'llagan turlarga ajratish usuli har xil bo'lgani sabab, tadqiqot natijalari ham noo xshashligiga olib kelgan. Shaojun Hang, Weiwei (2002) chet ellik tadqiqotchilarning evfemizmlarni turli klassifikatsiyalash usullarini umumlashtirdilar, ushbu asos orqali o' zlarining klassifikatsiyalash usullarini - maqsadli klassifikatsiyalash usulini ilgari surdilar. Ularning maqolasi evfemizmlarni klassifikatsiyalashda gimmatli material sifatida e'tirof etiladi.</a:t>
            </a:r>
          </a:p>
          <a:p>
            <a:pPr>
              <a:lnSpc>
                <a:spcPts val="5040"/>
              </a:lnSpc>
              <a:spcBef>
                <a:spcPct val="0"/>
              </a:spcBef>
            </a:pPr>
            <a:endParaRPr lang="en-US" sz="3600">
              <a:solidFill>
                <a:srgbClr val="FFFFFF"/>
              </a:solidFill>
              <a:latin typeface="Mina"/>
            </a:endParaRPr>
          </a:p>
        </p:txBody>
      </p:sp>
      <p:sp>
        <p:nvSpPr>
          <p:cNvPr id="14" name="Freeform 14"/>
          <p:cNvSpPr/>
          <p:nvPr/>
        </p:nvSpPr>
        <p:spPr>
          <a:xfrm>
            <a:off x="14651595" y="0"/>
            <a:ext cx="3636405" cy="2784090"/>
          </a:xfrm>
          <a:custGeom>
            <a:avLst/>
            <a:gdLst/>
            <a:ahLst/>
            <a:cxnLst/>
            <a:rect l="l" t="t" r="r" b="b"/>
            <a:pathLst>
              <a:path w="3636405" h="2784090">
                <a:moveTo>
                  <a:pt x="0" y="0"/>
                </a:moveTo>
                <a:lnTo>
                  <a:pt x="3636405" y="0"/>
                </a:lnTo>
                <a:lnTo>
                  <a:pt x="3636405" y="2784090"/>
                </a:lnTo>
                <a:lnTo>
                  <a:pt x="0" y="2784090"/>
                </a:lnTo>
                <a:lnTo>
                  <a:pt x="0" y="0"/>
                </a:lnTo>
                <a:close/>
              </a:path>
            </a:pathLst>
          </a:custGeom>
          <a:blipFill>
            <a:blip r:embed="rId3">
              <a:extLst>
                <a:ext uri="{96DAC541-7B7A-43D3-8B79-37D633B846F1}">
                  <asvg:svgBlip xmlns:asvg="http://schemas.microsoft.com/office/drawing/2016/SVG/main" xmlns="" r:embed="rId4"/>
                </a:ext>
              </a:extLst>
            </a:blip>
            <a:stretch>
              <a:fillRect l="-7496" t="-23517" r="-5659" b="-24279"/>
            </a:stretch>
          </a:blipFill>
        </p:spPr>
      </p:sp>
      <p:sp>
        <p:nvSpPr>
          <p:cNvPr id="15" name="Freeform 15"/>
          <p:cNvSpPr/>
          <p:nvPr/>
        </p:nvSpPr>
        <p:spPr>
          <a:xfrm>
            <a:off x="16383745" y="8478544"/>
            <a:ext cx="1904255" cy="1808456"/>
          </a:xfrm>
          <a:custGeom>
            <a:avLst/>
            <a:gdLst/>
            <a:ahLst/>
            <a:cxnLst/>
            <a:rect l="l" t="t" r="r" b="b"/>
            <a:pathLst>
              <a:path w="1904255" h="1808456">
                <a:moveTo>
                  <a:pt x="0" y="0"/>
                </a:moveTo>
                <a:lnTo>
                  <a:pt x="1904255" y="0"/>
                </a:lnTo>
                <a:lnTo>
                  <a:pt x="1904255" y="1808456"/>
                </a:lnTo>
                <a:lnTo>
                  <a:pt x="0" y="1808456"/>
                </a:lnTo>
                <a:lnTo>
                  <a:pt x="0" y="0"/>
                </a:lnTo>
                <a:close/>
              </a:path>
            </a:pathLst>
          </a:custGeom>
          <a:blipFill>
            <a:blip r:embed="rId5">
              <a:extLst>
                <a:ext uri="{96DAC541-7B7A-43D3-8B79-37D633B846F1}">
                  <asvg:svgBlip xmlns:asvg="http://schemas.microsoft.com/office/drawing/2016/SVG/main" xmlns="" r:embed="rId6"/>
                </a:ext>
              </a:extLst>
            </a:blip>
            <a:stretch>
              <a:fillRect r="-82641" b="-128307"/>
            </a:stretch>
          </a:blipFill>
        </p:spPr>
      </p:sp>
      <p:sp>
        <p:nvSpPr>
          <p:cNvPr id="16" name="Freeform 16"/>
          <p:cNvSpPr/>
          <p:nvPr/>
        </p:nvSpPr>
        <p:spPr>
          <a:xfrm flipH="1" flipV="1">
            <a:off x="0" y="0"/>
            <a:ext cx="1904255" cy="1808456"/>
          </a:xfrm>
          <a:custGeom>
            <a:avLst/>
            <a:gdLst/>
            <a:ahLst/>
            <a:cxnLst/>
            <a:rect l="l" t="t" r="r" b="b"/>
            <a:pathLst>
              <a:path w="1904255" h="1808456">
                <a:moveTo>
                  <a:pt x="1904255" y="1808456"/>
                </a:moveTo>
                <a:lnTo>
                  <a:pt x="0" y="1808456"/>
                </a:lnTo>
                <a:lnTo>
                  <a:pt x="0" y="0"/>
                </a:lnTo>
                <a:lnTo>
                  <a:pt x="1904255" y="0"/>
                </a:lnTo>
                <a:lnTo>
                  <a:pt x="1904255" y="1808456"/>
                </a:lnTo>
                <a:close/>
              </a:path>
            </a:pathLst>
          </a:custGeom>
          <a:blipFill>
            <a:blip r:embed="rId5">
              <a:extLst>
                <a:ext uri="{96DAC541-7B7A-43D3-8B79-37D633B846F1}">
                  <asvg:svgBlip xmlns:asvg="http://schemas.microsoft.com/office/drawing/2016/SVG/main" xmlns="" r:embed="rId6"/>
                </a:ext>
              </a:extLst>
            </a:blip>
            <a:stretch>
              <a:fillRect r="-82641" b="-128307"/>
            </a:stretch>
          </a:blipFill>
        </p:spPr>
      </p:sp>
      <p:sp>
        <p:nvSpPr>
          <p:cNvPr id="17" name="Freeform 17"/>
          <p:cNvSpPr/>
          <p:nvPr/>
        </p:nvSpPr>
        <p:spPr>
          <a:xfrm flipH="1" flipV="1">
            <a:off x="0" y="7502910"/>
            <a:ext cx="3636405" cy="2784090"/>
          </a:xfrm>
          <a:custGeom>
            <a:avLst/>
            <a:gdLst/>
            <a:ahLst/>
            <a:cxnLst/>
            <a:rect l="l" t="t" r="r" b="b"/>
            <a:pathLst>
              <a:path w="3636405" h="2784090">
                <a:moveTo>
                  <a:pt x="3636405" y="2784090"/>
                </a:moveTo>
                <a:lnTo>
                  <a:pt x="0" y="2784090"/>
                </a:lnTo>
                <a:lnTo>
                  <a:pt x="0" y="0"/>
                </a:lnTo>
                <a:lnTo>
                  <a:pt x="3636405" y="0"/>
                </a:lnTo>
                <a:lnTo>
                  <a:pt x="3636405" y="2784090"/>
                </a:lnTo>
                <a:close/>
              </a:path>
            </a:pathLst>
          </a:custGeom>
          <a:blipFill>
            <a:blip r:embed="rId3">
              <a:extLst>
                <a:ext uri="{96DAC541-7B7A-43D3-8B79-37D633B846F1}">
                  <asvg:svgBlip xmlns:asvg="http://schemas.microsoft.com/office/drawing/2016/SVG/main" xmlns="" r:embed="rId4"/>
                </a:ext>
              </a:extLst>
            </a:blip>
            <a:stretch>
              <a:fillRect l="-7496" t="-23517" r="-5659" b="-24279"/>
            </a:stretch>
          </a:blipFill>
        </p:spPr>
      </p:sp>
      <p:sp>
        <p:nvSpPr>
          <p:cNvPr id="18" name="Freeform 18"/>
          <p:cNvSpPr/>
          <p:nvPr/>
        </p:nvSpPr>
        <p:spPr>
          <a:xfrm>
            <a:off x="3586132" y="2554901"/>
            <a:ext cx="4392461" cy="223616"/>
          </a:xfrm>
          <a:custGeom>
            <a:avLst/>
            <a:gdLst/>
            <a:ahLst/>
            <a:cxnLst/>
            <a:rect l="l" t="t" r="r" b="b"/>
            <a:pathLst>
              <a:path w="4392461" h="223616">
                <a:moveTo>
                  <a:pt x="0" y="0"/>
                </a:moveTo>
                <a:lnTo>
                  <a:pt x="4392461" y="0"/>
                </a:lnTo>
                <a:lnTo>
                  <a:pt x="4392461" y="223616"/>
                </a:lnTo>
                <a:lnTo>
                  <a:pt x="0" y="223616"/>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5E5C2"/>
        </a:solidFill>
        <a:effectLst/>
      </p:bgPr>
    </p:bg>
    <p:spTree>
      <p:nvGrpSpPr>
        <p:cNvPr id="1" name=""/>
        <p:cNvGrpSpPr/>
        <p:nvPr/>
      </p:nvGrpSpPr>
      <p:grpSpPr>
        <a:xfrm>
          <a:off x="0" y="0"/>
          <a:ext cx="0" cy="0"/>
          <a:chOff x="0" y="0"/>
          <a:chExt cx="0" cy="0"/>
        </a:xfrm>
      </p:grpSpPr>
      <p:sp>
        <p:nvSpPr>
          <p:cNvPr id="2" name="Freeform 2"/>
          <p:cNvSpPr/>
          <p:nvPr/>
        </p:nvSpPr>
        <p:spPr>
          <a:xfrm>
            <a:off x="14651595" y="0"/>
            <a:ext cx="3636405" cy="2784090"/>
          </a:xfrm>
          <a:custGeom>
            <a:avLst/>
            <a:gdLst/>
            <a:ahLst/>
            <a:cxnLst/>
            <a:rect l="l" t="t" r="r" b="b"/>
            <a:pathLst>
              <a:path w="3636405" h="2784090">
                <a:moveTo>
                  <a:pt x="0" y="0"/>
                </a:moveTo>
                <a:lnTo>
                  <a:pt x="3636405" y="0"/>
                </a:lnTo>
                <a:lnTo>
                  <a:pt x="3636405" y="2784090"/>
                </a:lnTo>
                <a:lnTo>
                  <a:pt x="0" y="2784090"/>
                </a:lnTo>
                <a:lnTo>
                  <a:pt x="0" y="0"/>
                </a:lnTo>
                <a:close/>
              </a:path>
            </a:pathLst>
          </a:custGeom>
          <a:blipFill>
            <a:blip r:embed="rId2">
              <a:extLst>
                <a:ext uri="{96DAC541-7B7A-43D3-8B79-37D633B846F1}">
                  <asvg:svgBlip xmlns:asvg="http://schemas.microsoft.com/office/drawing/2016/SVG/main" xmlns="" r:embed="rId3"/>
                </a:ext>
              </a:extLst>
            </a:blip>
            <a:stretch>
              <a:fillRect l="-7496" t="-23517" r="-5659" b="-24279"/>
            </a:stretch>
          </a:blipFill>
        </p:spPr>
      </p:sp>
      <p:sp>
        <p:nvSpPr>
          <p:cNvPr id="3" name="Freeform 3"/>
          <p:cNvSpPr/>
          <p:nvPr/>
        </p:nvSpPr>
        <p:spPr>
          <a:xfrm>
            <a:off x="16383745" y="8478544"/>
            <a:ext cx="1904255" cy="1808456"/>
          </a:xfrm>
          <a:custGeom>
            <a:avLst/>
            <a:gdLst/>
            <a:ahLst/>
            <a:cxnLst/>
            <a:rect l="l" t="t" r="r" b="b"/>
            <a:pathLst>
              <a:path w="1904255" h="1808456">
                <a:moveTo>
                  <a:pt x="0" y="0"/>
                </a:moveTo>
                <a:lnTo>
                  <a:pt x="1904255" y="0"/>
                </a:lnTo>
                <a:lnTo>
                  <a:pt x="1904255" y="1808456"/>
                </a:lnTo>
                <a:lnTo>
                  <a:pt x="0" y="1808456"/>
                </a:lnTo>
                <a:lnTo>
                  <a:pt x="0" y="0"/>
                </a:lnTo>
                <a:close/>
              </a:path>
            </a:pathLst>
          </a:custGeom>
          <a:blipFill>
            <a:blip r:embed="rId4">
              <a:extLst>
                <a:ext uri="{96DAC541-7B7A-43D3-8B79-37D633B846F1}">
                  <asvg:svgBlip xmlns:asvg="http://schemas.microsoft.com/office/drawing/2016/SVG/main" xmlns="" r:embed="rId5"/>
                </a:ext>
              </a:extLst>
            </a:blip>
            <a:stretch>
              <a:fillRect r="-82641" b="-128307"/>
            </a:stretch>
          </a:blipFill>
        </p:spPr>
      </p:sp>
      <p:sp>
        <p:nvSpPr>
          <p:cNvPr id="4" name="Freeform 4"/>
          <p:cNvSpPr/>
          <p:nvPr/>
        </p:nvSpPr>
        <p:spPr>
          <a:xfrm flipH="1" flipV="1">
            <a:off x="0" y="0"/>
            <a:ext cx="1904255" cy="1808456"/>
          </a:xfrm>
          <a:custGeom>
            <a:avLst/>
            <a:gdLst/>
            <a:ahLst/>
            <a:cxnLst/>
            <a:rect l="l" t="t" r="r" b="b"/>
            <a:pathLst>
              <a:path w="1904255" h="1808456">
                <a:moveTo>
                  <a:pt x="1904255" y="1808456"/>
                </a:moveTo>
                <a:lnTo>
                  <a:pt x="0" y="1808456"/>
                </a:lnTo>
                <a:lnTo>
                  <a:pt x="0" y="0"/>
                </a:lnTo>
                <a:lnTo>
                  <a:pt x="1904255" y="0"/>
                </a:lnTo>
                <a:lnTo>
                  <a:pt x="1904255" y="1808456"/>
                </a:lnTo>
                <a:close/>
              </a:path>
            </a:pathLst>
          </a:custGeom>
          <a:blipFill>
            <a:blip r:embed="rId4">
              <a:extLst>
                <a:ext uri="{96DAC541-7B7A-43D3-8B79-37D633B846F1}">
                  <asvg:svgBlip xmlns:asvg="http://schemas.microsoft.com/office/drawing/2016/SVG/main" xmlns="" r:embed="rId5"/>
                </a:ext>
              </a:extLst>
            </a:blip>
            <a:stretch>
              <a:fillRect r="-82641" b="-128307"/>
            </a:stretch>
          </a:blipFill>
        </p:spPr>
      </p:sp>
      <p:sp>
        <p:nvSpPr>
          <p:cNvPr id="5" name="Freeform 5"/>
          <p:cNvSpPr/>
          <p:nvPr/>
        </p:nvSpPr>
        <p:spPr>
          <a:xfrm flipH="1" flipV="1">
            <a:off x="0" y="7502910"/>
            <a:ext cx="3636405" cy="2784090"/>
          </a:xfrm>
          <a:custGeom>
            <a:avLst/>
            <a:gdLst/>
            <a:ahLst/>
            <a:cxnLst/>
            <a:rect l="l" t="t" r="r" b="b"/>
            <a:pathLst>
              <a:path w="3636405" h="2784090">
                <a:moveTo>
                  <a:pt x="3636405" y="2784090"/>
                </a:moveTo>
                <a:lnTo>
                  <a:pt x="0" y="2784090"/>
                </a:lnTo>
                <a:lnTo>
                  <a:pt x="0" y="0"/>
                </a:lnTo>
                <a:lnTo>
                  <a:pt x="3636405" y="0"/>
                </a:lnTo>
                <a:lnTo>
                  <a:pt x="3636405" y="2784090"/>
                </a:lnTo>
                <a:close/>
              </a:path>
            </a:pathLst>
          </a:custGeom>
          <a:blipFill>
            <a:blip r:embed="rId2">
              <a:extLst>
                <a:ext uri="{96DAC541-7B7A-43D3-8B79-37D633B846F1}">
                  <asvg:svgBlip xmlns:asvg="http://schemas.microsoft.com/office/drawing/2016/SVG/main" xmlns="" r:embed="rId3"/>
                </a:ext>
              </a:extLst>
            </a:blip>
            <a:stretch>
              <a:fillRect l="-7496" t="-23517" r="-5659" b="-24279"/>
            </a:stretch>
          </a:blipFill>
        </p:spPr>
      </p:sp>
      <p:grpSp>
        <p:nvGrpSpPr>
          <p:cNvPr id="6" name="Group 6"/>
          <p:cNvGrpSpPr/>
          <p:nvPr/>
        </p:nvGrpSpPr>
        <p:grpSpPr>
          <a:xfrm>
            <a:off x="1470921" y="3299753"/>
            <a:ext cx="15388050" cy="6987247"/>
            <a:chOff x="0" y="0"/>
            <a:chExt cx="4052820" cy="1840263"/>
          </a:xfrm>
        </p:grpSpPr>
        <p:sp>
          <p:nvSpPr>
            <p:cNvPr id="7" name="Freeform 7"/>
            <p:cNvSpPr/>
            <p:nvPr/>
          </p:nvSpPr>
          <p:spPr>
            <a:xfrm>
              <a:off x="0" y="0"/>
              <a:ext cx="4052820" cy="1840262"/>
            </a:xfrm>
            <a:custGeom>
              <a:avLst/>
              <a:gdLst/>
              <a:ahLst/>
              <a:cxnLst/>
              <a:rect l="l" t="t" r="r" b="b"/>
              <a:pathLst>
                <a:path w="4052820" h="1840262">
                  <a:moveTo>
                    <a:pt x="0" y="0"/>
                  </a:moveTo>
                  <a:lnTo>
                    <a:pt x="4052820" y="0"/>
                  </a:lnTo>
                  <a:lnTo>
                    <a:pt x="4052820" y="1840262"/>
                  </a:lnTo>
                  <a:lnTo>
                    <a:pt x="0" y="1840262"/>
                  </a:lnTo>
                  <a:close/>
                </a:path>
              </a:pathLst>
            </a:custGeom>
            <a:solidFill>
              <a:srgbClr val="628B4C">
                <a:alpha val="68627"/>
              </a:srgbClr>
            </a:solidFill>
          </p:spPr>
        </p:sp>
        <p:sp>
          <p:nvSpPr>
            <p:cNvPr id="8" name="TextBox 8"/>
            <p:cNvSpPr txBox="1"/>
            <p:nvPr/>
          </p:nvSpPr>
          <p:spPr>
            <a:xfrm>
              <a:off x="0" y="-38100"/>
              <a:ext cx="4052820" cy="1878363"/>
            </a:xfrm>
            <a:prstGeom prst="rect">
              <a:avLst/>
            </a:prstGeom>
          </p:spPr>
          <p:txBody>
            <a:bodyPr lIns="50800" tIns="50800" rIns="50800" bIns="50800" rtlCol="0" anchor="ctr"/>
            <a:lstStyle/>
            <a:p>
              <a:pPr algn="ctr">
                <a:lnSpc>
                  <a:spcPts val="2659"/>
                </a:lnSpc>
              </a:pPr>
              <a:endParaRPr/>
            </a:p>
          </p:txBody>
        </p:sp>
      </p:grpSp>
      <p:sp>
        <p:nvSpPr>
          <p:cNvPr id="9" name="Freeform 9"/>
          <p:cNvSpPr/>
          <p:nvPr/>
        </p:nvSpPr>
        <p:spPr>
          <a:xfrm>
            <a:off x="0" y="3299753"/>
            <a:ext cx="1285824" cy="917757"/>
          </a:xfrm>
          <a:custGeom>
            <a:avLst/>
            <a:gdLst/>
            <a:ahLst/>
            <a:cxnLst/>
            <a:rect l="l" t="t" r="r" b="b"/>
            <a:pathLst>
              <a:path w="1285824" h="917757">
                <a:moveTo>
                  <a:pt x="0" y="0"/>
                </a:moveTo>
                <a:lnTo>
                  <a:pt x="1285824" y="0"/>
                </a:lnTo>
                <a:lnTo>
                  <a:pt x="1285824" y="917757"/>
                </a:lnTo>
                <a:lnTo>
                  <a:pt x="0" y="917757"/>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0" name="Freeform 10"/>
          <p:cNvSpPr/>
          <p:nvPr/>
        </p:nvSpPr>
        <p:spPr>
          <a:xfrm>
            <a:off x="6084112" y="1195965"/>
            <a:ext cx="5886979" cy="1755390"/>
          </a:xfrm>
          <a:custGeom>
            <a:avLst/>
            <a:gdLst/>
            <a:ahLst/>
            <a:cxnLst/>
            <a:rect l="l" t="t" r="r" b="b"/>
            <a:pathLst>
              <a:path w="5886979" h="1755390">
                <a:moveTo>
                  <a:pt x="0" y="0"/>
                </a:moveTo>
                <a:lnTo>
                  <a:pt x="5886979" y="0"/>
                </a:lnTo>
                <a:lnTo>
                  <a:pt x="5886979" y="1755390"/>
                </a:lnTo>
                <a:lnTo>
                  <a:pt x="0" y="1755390"/>
                </a:lnTo>
                <a:lnTo>
                  <a:pt x="0" y="0"/>
                </a:lnTo>
                <a:close/>
              </a:path>
            </a:pathLst>
          </a:custGeom>
          <a:blipFill>
            <a:blip r:embed="rId8">
              <a:alphaModFix amt="50000"/>
              <a:extLst>
                <a:ext uri="{96DAC541-7B7A-43D3-8B79-37D633B846F1}">
                  <asvg:svgBlip xmlns:asvg="http://schemas.microsoft.com/office/drawing/2016/SVG/main" xmlns="" r:embed="rId9"/>
                </a:ext>
              </a:extLst>
            </a:blip>
            <a:stretch>
              <a:fillRect/>
            </a:stretch>
          </a:blipFill>
        </p:spPr>
      </p:sp>
      <p:sp>
        <p:nvSpPr>
          <p:cNvPr id="11" name="TextBox 11"/>
          <p:cNvSpPr txBox="1"/>
          <p:nvPr/>
        </p:nvSpPr>
        <p:spPr>
          <a:xfrm>
            <a:off x="0" y="1470505"/>
            <a:ext cx="18288000" cy="2516505"/>
          </a:xfrm>
          <a:prstGeom prst="rect">
            <a:avLst/>
          </a:prstGeom>
        </p:spPr>
        <p:txBody>
          <a:bodyPr lIns="0" tIns="0" rIns="0" bIns="0" rtlCol="0" anchor="t">
            <a:spAutoFit/>
          </a:bodyPr>
          <a:lstStyle/>
          <a:p>
            <a:pPr algn="ctr">
              <a:lnSpc>
                <a:spcPts val="6719"/>
              </a:lnSpc>
            </a:pPr>
            <a:r>
              <a:rPr lang="en-US" sz="4800">
                <a:solidFill>
                  <a:srgbClr val="7B451D"/>
                </a:solidFill>
                <a:ea typeface="Bosk"/>
              </a:rPr>
              <a:t>在广大农村地区，继续实行计划生育政策。</a:t>
            </a:r>
          </a:p>
          <a:p>
            <a:pPr algn="ctr">
              <a:lnSpc>
                <a:spcPts val="6719"/>
              </a:lnSpc>
            </a:pPr>
            <a:r>
              <a:rPr lang="en-US" sz="4800">
                <a:solidFill>
                  <a:srgbClr val="7B451D"/>
                </a:solidFill>
                <a:latin typeface="Bosk"/>
              </a:rPr>
              <a:t>Zài guăngdà nóngcùn digu, jixù shixing jihuà shêngyù zhèngcè</a:t>
            </a:r>
          </a:p>
          <a:p>
            <a:pPr algn="ctr">
              <a:lnSpc>
                <a:spcPts val="6719"/>
              </a:lnSpc>
              <a:spcBef>
                <a:spcPct val="0"/>
              </a:spcBef>
            </a:pPr>
            <a:endParaRPr lang="en-US" sz="4800">
              <a:solidFill>
                <a:srgbClr val="7B451D"/>
              </a:solidFill>
              <a:latin typeface="Bosk"/>
            </a:endParaRPr>
          </a:p>
        </p:txBody>
      </p:sp>
      <p:sp>
        <p:nvSpPr>
          <p:cNvPr id="12" name="TextBox 12"/>
          <p:cNvSpPr txBox="1"/>
          <p:nvPr/>
        </p:nvSpPr>
        <p:spPr>
          <a:xfrm>
            <a:off x="2756744" y="3233078"/>
            <a:ext cx="14102226" cy="6955155"/>
          </a:xfrm>
          <a:prstGeom prst="rect">
            <a:avLst/>
          </a:prstGeom>
        </p:spPr>
        <p:txBody>
          <a:bodyPr lIns="0" tIns="0" rIns="0" bIns="0" rtlCol="0" anchor="t">
            <a:spAutoFit/>
          </a:bodyPr>
          <a:lstStyle/>
          <a:p>
            <a:pPr>
              <a:lnSpc>
                <a:spcPts val="4620"/>
              </a:lnSpc>
            </a:pPr>
            <a:r>
              <a:rPr lang="en-US" sz="3300">
                <a:solidFill>
                  <a:srgbClr val="7B451D"/>
                </a:solidFill>
                <a:latin typeface="Mina"/>
              </a:rPr>
              <a:t>Katta qishloq joylarda rejali farzand ko'rish siyosati amal qilishda davom etmoqda. Ushbu misolda Xitoy hukumati yumshoqlik bilan gishloq joylaridagilardan talab qiladiki, biir oilada faqat bir farzand bo'lsin. Bu majburiyat xususiyatiga ega bo'lgan talab bo'lib, ba'zi aholini yoqimsiz hislarni his etishiga undashi mumkin, "rejali farzand" evfemizmi orqali hukumat o'z-</a:t>
            </a:r>
          </a:p>
          <a:p>
            <a:pPr>
              <a:lnSpc>
                <a:spcPts val="4620"/>
              </a:lnSpc>
            </a:pPr>
            <a:r>
              <a:rPr lang="en-US" sz="3300">
                <a:solidFill>
                  <a:srgbClr val="7B451D"/>
                </a:solidFill>
                <a:latin typeface="Mina"/>
              </a:rPr>
              <a:t>o'zini boshqarish huquqini aholining o'ziga beryabdi, aholining tanlov huqugiga e'tibor garatyabdi. Aholi haqigatdan ham ushbu huquaga ega yoki ega emasligidan qat'i nazar, shu tarzda gapirish aholida salbiy qarashlarni uyg'otmaydi. Ushbu hissiyot esa aholini qonun chigaruvchilar -</a:t>
            </a:r>
          </a:p>
          <a:p>
            <a:pPr>
              <a:lnSpc>
                <a:spcPts val="4620"/>
              </a:lnSpc>
            </a:pPr>
            <a:r>
              <a:rPr lang="en-US" sz="3300">
                <a:solidFill>
                  <a:srgbClr val="7B451D"/>
                </a:solidFill>
                <a:latin typeface="Mina"/>
              </a:rPr>
              <a:t>hukumatni qo'llab-quvvatlashiga olib keladi.</a:t>
            </a:r>
          </a:p>
          <a:p>
            <a:pPr>
              <a:lnSpc>
                <a:spcPts val="4620"/>
              </a:lnSpc>
              <a:spcBef>
                <a:spcPct val="0"/>
              </a:spcBef>
            </a:pPr>
            <a:endParaRPr lang="en-US" sz="3300">
              <a:solidFill>
                <a:srgbClr val="7B451D"/>
              </a:solidFill>
              <a:latin typeface="Mina"/>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532</Words>
  <Application>Microsoft Office PowerPoint</Application>
  <PresentationFormat>Произвольный</PresentationFormat>
  <Paragraphs>33</Paragraphs>
  <Slides>10</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10</vt:i4>
      </vt:variant>
    </vt:vector>
  </HeadingPairs>
  <TitlesOfParts>
    <vt:vector size="15" baseType="lpstr">
      <vt:lpstr>Arial</vt:lpstr>
      <vt:lpstr>Calibri</vt:lpstr>
      <vt:lpstr>Bosk</vt:lpstr>
      <vt:lpstr>Mina</vt: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Sharq lingvomadaniyatida evfemizmning ifodalanishi</dc:title>
  <cp:lastModifiedBy>Пользователь</cp:lastModifiedBy>
  <cp:revision>2</cp:revision>
  <dcterms:created xsi:type="dcterms:W3CDTF">2006-08-16T00:00:00Z</dcterms:created>
  <dcterms:modified xsi:type="dcterms:W3CDTF">2024-11-03T11:38:32Z</dcterms:modified>
  <dc:identifier>DAGDyixQVoE</dc:identifier>
</cp:coreProperties>
</file>