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5886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7569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9472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9036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5665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9926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083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2839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530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2599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11/3/2024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1572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11/3/2024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7733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23288" y="789235"/>
            <a:ext cx="8561747" cy="2541431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>
                <a:latin typeface="Algerian" panose="04020705040A02060702" pitchFamily="82" charset="0"/>
              </a:rPr>
              <a:t>XITOY TILIDA EVFIMIZIMLAR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31490152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24297" y="1736416"/>
            <a:ext cx="9117875" cy="23083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	</a:t>
            </a:r>
            <a:r>
              <a:rPr lang="en-US" dirty="0" err="1" smtClean="0"/>
              <a:t>Xitoyliklar</a:t>
            </a:r>
            <a:r>
              <a:rPr lang="en-US" dirty="0" smtClean="0"/>
              <a:t> </a:t>
            </a:r>
            <a:r>
              <a:rPr lang="en-US" dirty="0" err="1"/>
              <a:t>biror</a:t>
            </a:r>
            <a:r>
              <a:rPr lang="en-US" dirty="0"/>
              <a:t> </a:t>
            </a:r>
            <a:r>
              <a:rPr lang="en-US" dirty="0" err="1"/>
              <a:t>shaxsga</a:t>
            </a:r>
            <a:r>
              <a:rPr lang="en-US" dirty="0"/>
              <a:t> rad </a:t>
            </a:r>
            <a:r>
              <a:rPr lang="en-US" dirty="0" err="1" smtClean="0"/>
              <a:t>javobi</a:t>
            </a:r>
            <a:r>
              <a:rPr lang="en-US" dirty="0" smtClean="0"/>
              <a:t> </a:t>
            </a:r>
            <a:r>
              <a:rPr lang="en-US" dirty="0" err="1" smtClean="0"/>
              <a:t>aytishda</a:t>
            </a:r>
            <a:r>
              <a:rPr lang="en-US" dirty="0" smtClean="0"/>
              <a:t> </a:t>
            </a:r>
            <a:r>
              <a:rPr lang="en-US" dirty="0"/>
              <a:t>ham </a:t>
            </a:r>
            <a:r>
              <a:rPr lang="en-US" dirty="0" err="1" smtClean="0"/>
              <a:t>evfemizmlardan</a:t>
            </a:r>
            <a:r>
              <a:rPr lang="en-US" dirty="0" smtClean="0"/>
              <a:t> </a:t>
            </a:r>
            <a:r>
              <a:rPr lang="en-US" dirty="0" err="1" smtClean="0"/>
              <a:t>foydalanishadi</a:t>
            </a:r>
            <a:r>
              <a:rPr lang="en-US" dirty="0"/>
              <a:t>. </a:t>
            </a:r>
            <a:r>
              <a:rPr lang="en-US" dirty="0" err="1"/>
              <a:t>Ularning</a:t>
            </a:r>
            <a:r>
              <a:rPr lang="en-US" dirty="0"/>
              <a:t> </a:t>
            </a:r>
            <a:r>
              <a:rPr lang="en-US" dirty="0" err="1"/>
              <a:t>ko’nglida</a:t>
            </a:r>
            <a:r>
              <a:rPr lang="en-US" dirty="0"/>
              <a:t> </a:t>
            </a:r>
            <a:r>
              <a:rPr lang="en-US" dirty="0" smtClean="0"/>
              <a:t>rad </a:t>
            </a:r>
            <a:r>
              <a:rPr lang="en-US" dirty="0" err="1" smtClean="0"/>
              <a:t>javobi</a:t>
            </a:r>
            <a:r>
              <a:rPr lang="en-US" dirty="0" smtClean="0"/>
              <a:t> </a:t>
            </a:r>
            <a:r>
              <a:rPr lang="en-US" dirty="0" err="1"/>
              <a:t>bo’lsa</a:t>
            </a:r>
            <a:r>
              <a:rPr lang="en-US" dirty="0"/>
              <a:t> ham </a:t>
            </a:r>
            <a:r>
              <a:rPr lang="en-US" dirty="0" err="1"/>
              <a:t>tilda</a:t>
            </a:r>
            <a:r>
              <a:rPr lang="en-US" dirty="0"/>
              <a:t> </a:t>
            </a:r>
            <a:r>
              <a:rPr lang="en-US" dirty="0" err="1"/>
              <a:t>aytmaydilar</a:t>
            </a:r>
            <a:r>
              <a:rPr lang="en-US" dirty="0"/>
              <a:t>. </a:t>
            </a:r>
            <a:r>
              <a:rPr lang="en-US" dirty="0" err="1" smtClean="0"/>
              <a:t>Chunki</a:t>
            </a:r>
            <a:r>
              <a:rPr lang="en-US" dirty="0" smtClean="0"/>
              <a:t> </a:t>
            </a:r>
            <a:r>
              <a:rPr lang="en-US" dirty="0" err="1" smtClean="0"/>
              <a:t>suhbatdoshni</a:t>
            </a:r>
            <a:r>
              <a:rPr lang="en-US" dirty="0" smtClean="0"/>
              <a:t> </a:t>
            </a:r>
            <a:r>
              <a:rPr lang="en-US" dirty="0" err="1"/>
              <a:t>kutilmagan</a:t>
            </a:r>
            <a:r>
              <a:rPr lang="en-US" dirty="0"/>
              <a:t> rad </a:t>
            </a:r>
            <a:r>
              <a:rPr lang="en-US" dirty="0" err="1"/>
              <a:t>javobi</a:t>
            </a:r>
            <a:r>
              <a:rPr lang="en-US" dirty="0"/>
              <a:t> </a:t>
            </a:r>
            <a:r>
              <a:rPr lang="en-US" dirty="0" err="1" smtClean="0"/>
              <a:t>bilan</a:t>
            </a:r>
            <a:r>
              <a:rPr lang="en-US" dirty="0" smtClean="0"/>
              <a:t> </a:t>
            </a:r>
            <a:r>
              <a:rPr lang="en-US" dirty="0" err="1" smtClean="0"/>
              <a:t>noqulay</a:t>
            </a:r>
            <a:r>
              <a:rPr lang="en-US" dirty="0" smtClean="0"/>
              <a:t> </a:t>
            </a:r>
            <a:r>
              <a:rPr lang="en-US" dirty="0" err="1"/>
              <a:t>vaziyatga</a:t>
            </a:r>
            <a:r>
              <a:rPr lang="en-US" dirty="0"/>
              <a:t> </a:t>
            </a:r>
            <a:r>
              <a:rPr lang="en-US" dirty="0" err="1"/>
              <a:t>tushirmaslik</a:t>
            </a:r>
            <a:r>
              <a:rPr lang="en-US" dirty="0"/>
              <a:t> </a:t>
            </a:r>
            <a:r>
              <a:rPr lang="en-US" dirty="0" err="1" smtClean="0"/>
              <a:t>hamda</a:t>
            </a:r>
            <a:r>
              <a:rPr lang="en-US" dirty="0" smtClean="0"/>
              <a:t> </a:t>
            </a:r>
            <a:r>
              <a:rPr lang="en-US" dirty="0" err="1" smtClean="0"/>
              <a:t>ko’nglini</a:t>
            </a:r>
            <a:r>
              <a:rPr lang="en-US" dirty="0" smtClean="0"/>
              <a:t> </a:t>
            </a:r>
            <a:r>
              <a:rPr lang="en-US" dirty="0" err="1"/>
              <a:t>og’ritmaslik</a:t>
            </a:r>
            <a:r>
              <a:rPr lang="en-US" dirty="0"/>
              <a:t> </a:t>
            </a:r>
            <a:r>
              <a:rPr lang="en-US" dirty="0" err="1" smtClean="0"/>
              <a:t>uchundir</a:t>
            </a:r>
            <a:r>
              <a:rPr lang="en-US" dirty="0" smtClean="0"/>
              <a:t>. </a:t>
            </a:r>
          </a:p>
          <a:p>
            <a:r>
              <a:rPr lang="en-US" dirty="0" err="1" smtClean="0">
                <a:solidFill>
                  <a:schemeClr val="accent4"/>
                </a:solidFill>
              </a:rPr>
              <a:t>Masalan</a:t>
            </a:r>
            <a:r>
              <a:rPr lang="en-US" dirty="0">
                <a:solidFill>
                  <a:schemeClr val="accent4"/>
                </a:solidFill>
              </a:rPr>
              <a:t>: </a:t>
            </a:r>
            <a:r>
              <a:rPr lang="en-US" dirty="0" smtClean="0">
                <a:solidFill>
                  <a:srgbClr val="7030A0"/>
                </a:solidFill>
              </a:rPr>
              <a:t>“</a:t>
            </a:r>
            <a:r>
              <a:rPr lang="zh-CN" altLang="en-US" dirty="0" smtClean="0">
                <a:solidFill>
                  <a:srgbClr val="7030A0"/>
                </a:solidFill>
              </a:rPr>
              <a:t>行</a:t>
            </a:r>
            <a:r>
              <a:rPr lang="zh-CN" altLang="en-US" dirty="0">
                <a:solidFill>
                  <a:srgbClr val="7030A0"/>
                </a:solidFill>
              </a:rPr>
              <a:t>，行，行，以后再说、” </a:t>
            </a:r>
            <a:r>
              <a:rPr lang="en-US" altLang="zh-CN" dirty="0">
                <a:solidFill>
                  <a:srgbClr val="7030A0"/>
                </a:solidFill>
              </a:rPr>
              <a:t>(</a:t>
            </a:r>
            <a:r>
              <a:rPr lang="en-US" dirty="0" err="1">
                <a:solidFill>
                  <a:srgbClr val="7030A0"/>
                </a:solidFill>
              </a:rPr>
              <a:t>xo’p</a:t>
            </a:r>
            <a:r>
              <a:rPr lang="en-US" dirty="0">
                <a:solidFill>
                  <a:srgbClr val="7030A0"/>
                </a:solidFill>
              </a:rPr>
              <a:t>, </a:t>
            </a:r>
            <a:r>
              <a:rPr lang="en-US" dirty="0" err="1">
                <a:solidFill>
                  <a:srgbClr val="7030A0"/>
                </a:solidFill>
              </a:rPr>
              <a:t>xo’p</a:t>
            </a:r>
            <a:r>
              <a:rPr lang="en-US" dirty="0">
                <a:solidFill>
                  <a:srgbClr val="7030A0"/>
                </a:solidFill>
              </a:rPr>
              <a:t>, </a:t>
            </a:r>
            <a:r>
              <a:rPr lang="en-US" dirty="0" err="1" smtClean="0">
                <a:solidFill>
                  <a:srgbClr val="7030A0"/>
                </a:solidFill>
              </a:rPr>
              <a:t>xo’p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yana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bir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gapalashamiz</a:t>
            </a:r>
            <a:r>
              <a:rPr lang="en-US" dirty="0">
                <a:solidFill>
                  <a:srgbClr val="7030A0"/>
                </a:solidFill>
              </a:rPr>
              <a:t>), “</a:t>
            </a:r>
            <a:r>
              <a:rPr lang="zh-CN" altLang="en-US" dirty="0">
                <a:solidFill>
                  <a:srgbClr val="7030A0"/>
                </a:solidFill>
              </a:rPr>
              <a:t>好，好，先把</a:t>
            </a:r>
            <a:r>
              <a:rPr lang="zh-CN" altLang="en-US" dirty="0" smtClean="0">
                <a:solidFill>
                  <a:srgbClr val="7030A0"/>
                </a:solidFill>
              </a:rPr>
              <a:t>材 料</a:t>
            </a:r>
            <a:r>
              <a:rPr lang="zh-CN" altLang="en-US" dirty="0">
                <a:solidFill>
                  <a:srgbClr val="7030A0"/>
                </a:solidFill>
              </a:rPr>
              <a:t>放在这儿吧” </a:t>
            </a:r>
            <a:r>
              <a:rPr lang="en-US" altLang="zh-CN" dirty="0">
                <a:solidFill>
                  <a:srgbClr val="7030A0"/>
                </a:solidFill>
              </a:rPr>
              <a:t>(</a:t>
            </a:r>
            <a:r>
              <a:rPr lang="en-US" dirty="0" err="1">
                <a:solidFill>
                  <a:srgbClr val="7030A0"/>
                </a:solidFill>
              </a:rPr>
              <a:t>yaxshi</a:t>
            </a:r>
            <a:r>
              <a:rPr lang="en-US" dirty="0">
                <a:solidFill>
                  <a:srgbClr val="7030A0"/>
                </a:solidFill>
              </a:rPr>
              <a:t>, </a:t>
            </a:r>
            <a:r>
              <a:rPr lang="en-US" dirty="0" err="1" smtClean="0">
                <a:solidFill>
                  <a:srgbClr val="7030A0"/>
                </a:solidFill>
              </a:rPr>
              <a:t>yaxshi</a:t>
            </a:r>
            <a:r>
              <a:rPr lang="en-US" dirty="0" smtClean="0">
                <a:solidFill>
                  <a:srgbClr val="7030A0"/>
                </a:solidFill>
              </a:rPr>
              <a:t>, </a:t>
            </a:r>
            <a:r>
              <a:rPr lang="en-US" dirty="0" err="1" smtClean="0">
                <a:solidFill>
                  <a:srgbClr val="7030A0"/>
                </a:solidFill>
              </a:rPr>
              <a:t>ma’lumotlarni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bu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yerga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qo’yib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ketaqoling</a:t>
            </a:r>
            <a:r>
              <a:rPr lang="en-US" dirty="0" smtClean="0">
                <a:solidFill>
                  <a:srgbClr val="7030A0"/>
                </a:solidFill>
              </a:rPr>
              <a:t>),“</a:t>
            </a:r>
            <a:r>
              <a:rPr lang="zh-CN" altLang="en-US" dirty="0">
                <a:solidFill>
                  <a:srgbClr val="7030A0"/>
                </a:solidFill>
              </a:rPr>
              <a:t>来日方长” </a:t>
            </a:r>
            <a:r>
              <a:rPr lang="en-US" altLang="zh-CN" dirty="0">
                <a:solidFill>
                  <a:srgbClr val="7030A0"/>
                </a:solidFill>
              </a:rPr>
              <a:t>( </a:t>
            </a:r>
            <a:r>
              <a:rPr lang="en-US" dirty="0" err="1">
                <a:solidFill>
                  <a:srgbClr val="7030A0"/>
                </a:solidFill>
              </a:rPr>
              <a:t>hali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vaqt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bo’ladi</a:t>
            </a:r>
            <a:r>
              <a:rPr lang="en-US" dirty="0">
                <a:solidFill>
                  <a:srgbClr val="7030A0"/>
                </a:solidFill>
              </a:rPr>
              <a:t>, </a:t>
            </a:r>
            <a:r>
              <a:rPr lang="en-US" dirty="0" err="1" smtClean="0">
                <a:solidFill>
                  <a:srgbClr val="7030A0"/>
                </a:solidFill>
              </a:rPr>
              <a:t>oldinda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kunlar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ko’p</a:t>
            </a:r>
            <a:r>
              <a:rPr lang="en-US" dirty="0">
                <a:solidFill>
                  <a:srgbClr val="7030A0"/>
                </a:solidFill>
              </a:rPr>
              <a:t>), “</a:t>
            </a:r>
            <a:r>
              <a:rPr lang="zh-CN" altLang="en-US" dirty="0">
                <a:solidFill>
                  <a:srgbClr val="7030A0"/>
                </a:solidFill>
              </a:rPr>
              <a:t>改天吧” </a:t>
            </a:r>
            <a:r>
              <a:rPr lang="en-US" altLang="zh-CN" dirty="0">
                <a:solidFill>
                  <a:srgbClr val="7030A0"/>
                </a:solidFill>
              </a:rPr>
              <a:t>(</a:t>
            </a:r>
            <a:r>
              <a:rPr lang="en-US" dirty="0" err="1">
                <a:solidFill>
                  <a:srgbClr val="7030A0"/>
                </a:solidFill>
              </a:rPr>
              <a:t>boshqa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safar</a:t>
            </a:r>
            <a:r>
              <a:rPr lang="en-US" dirty="0">
                <a:solidFill>
                  <a:srgbClr val="7030A0"/>
                </a:solidFill>
              </a:rPr>
              <a:t>). </a:t>
            </a:r>
            <a:r>
              <a:rPr lang="en-US" dirty="0" smtClean="0">
                <a:solidFill>
                  <a:srgbClr val="7030A0"/>
                </a:solidFill>
              </a:rPr>
              <a:t>Bu </a:t>
            </a:r>
            <a:r>
              <a:rPr lang="en-US" dirty="0" err="1" smtClean="0">
                <a:solidFill>
                  <a:srgbClr val="7030A0"/>
                </a:solidFill>
              </a:rPr>
              <a:t>kabi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so’zlar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chiroyli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ko’rinishdagi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smtClean="0">
                <a:solidFill>
                  <a:srgbClr val="7030A0"/>
                </a:solidFill>
              </a:rPr>
              <a:t>rad </a:t>
            </a:r>
            <a:r>
              <a:rPr lang="en-US" dirty="0" err="1" smtClean="0">
                <a:solidFill>
                  <a:srgbClr val="7030A0"/>
                </a:solidFill>
              </a:rPr>
              <a:t>javoblari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hisoblanadi</a:t>
            </a:r>
            <a:r>
              <a:rPr lang="en-US" dirty="0">
                <a:solidFill>
                  <a:srgbClr val="7030A0"/>
                </a:solidFill>
              </a:rPr>
              <a:t>. </a:t>
            </a:r>
            <a:endParaRPr lang="ru-RU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0418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1913519" y="2120235"/>
            <a:ext cx="9520158" cy="89728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600" dirty="0" smtClean="0">
                <a:latin typeface="Algerian" panose="04020705040A02060702" pitchFamily="82" charset="0"/>
              </a:rPr>
              <a:t>E’TIBORINGIZ UCHUN TASHAKKUR!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405121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50274" y="2120763"/>
            <a:ext cx="927027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err="1">
                <a:solidFill>
                  <a:srgbClr val="FF0000"/>
                </a:solidFill>
                <a:latin typeface="Arial Narrow" panose="020B0606020202030204" pitchFamily="34" charset="0"/>
              </a:rPr>
              <a:t>Evfemizm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leksik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birlik</a:t>
            </a:r>
            <a:r>
              <a:rPr lang="en-US" sz="2000" dirty="0">
                <a:latin typeface="Arial Narrow" panose="020B0606020202030204" pitchFamily="34" charset="0"/>
              </a:rPr>
              <a:t> deb </a:t>
            </a:r>
            <a:r>
              <a:rPr lang="en-US" sz="2000" dirty="0" err="1" smtClean="0">
                <a:latin typeface="Arial Narrow" panose="020B0606020202030204" pitchFamily="34" charset="0"/>
              </a:rPr>
              <a:t>qaralganligidan</a:t>
            </a:r>
            <a:r>
              <a:rPr lang="en-US" sz="2000" dirty="0" smtClean="0">
                <a:latin typeface="Arial Narrow" panose="020B0606020202030204" pitchFamily="34" charset="0"/>
              </a:rPr>
              <a:t> </a:t>
            </a:r>
            <a:r>
              <a:rPr lang="en-US" sz="2000" dirty="0" err="1" smtClean="0">
                <a:latin typeface="Arial Narrow" panose="020B0606020202030204" pitchFamily="34" charset="0"/>
              </a:rPr>
              <a:t>bo’lsa</a:t>
            </a:r>
            <a:r>
              <a:rPr lang="en-US" sz="2000" dirty="0" smtClean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kerak</a:t>
            </a:r>
            <a:r>
              <a:rPr lang="en-US" sz="2000" dirty="0">
                <a:latin typeface="Arial Narrow" panose="020B0606020202030204" pitchFamily="34" charset="0"/>
              </a:rPr>
              <a:t>, u </a:t>
            </a:r>
            <a:r>
              <a:rPr lang="en-US" sz="2000" dirty="0" err="1">
                <a:latin typeface="Arial Narrow" panose="020B0606020202030204" pitchFamily="34" charset="0"/>
              </a:rPr>
              <a:t>leksikologiya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 smtClean="0">
                <a:latin typeface="Arial Narrow" panose="020B0606020202030204" pitchFamily="34" charset="0"/>
              </a:rPr>
              <a:t>bo’limidan</a:t>
            </a:r>
            <a:r>
              <a:rPr lang="en-US" sz="2000" dirty="0" smtClean="0">
                <a:latin typeface="Arial Narrow" panose="020B0606020202030204" pitchFamily="34" charset="0"/>
              </a:rPr>
              <a:t> </a:t>
            </a:r>
            <a:r>
              <a:rPr lang="en-US" sz="2000" dirty="0" err="1" smtClean="0">
                <a:latin typeface="Arial Narrow" panose="020B0606020202030204" pitchFamily="34" charset="0"/>
              </a:rPr>
              <a:t>o’rin</a:t>
            </a:r>
            <a:r>
              <a:rPr lang="en-US" sz="2000" dirty="0" smtClean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olgan</a:t>
            </a:r>
            <a:r>
              <a:rPr lang="en-US" sz="2000" dirty="0">
                <a:latin typeface="Arial Narrow" panose="020B0606020202030204" pitchFamily="34" charset="0"/>
              </a:rPr>
              <a:t>. Tilda </a:t>
            </a:r>
            <a:r>
              <a:rPr lang="en-US" sz="2000" dirty="0" err="1">
                <a:latin typeface="Arial Narrow" panose="020B0606020202030204" pitchFamily="34" charset="0"/>
              </a:rPr>
              <a:t>tabu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va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 smtClean="0">
                <a:latin typeface="Arial Narrow" panose="020B0606020202030204" pitchFamily="34" charset="0"/>
              </a:rPr>
              <a:t>evfemizmlarni</a:t>
            </a:r>
            <a:r>
              <a:rPr lang="en-US" sz="2000" dirty="0" smtClean="0">
                <a:latin typeface="Arial Narrow" panose="020B0606020202030204" pitchFamily="34" charset="0"/>
              </a:rPr>
              <a:t> </a:t>
            </a:r>
            <a:r>
              <a:rPr lang="en-US" sz="2000" dirty="0" err="1" smtClean="0">
                <a:latin typeface="Arial Narrow" panose="020B0606020202030204" pitchFamily="34" charset="0"/>
              </a:rPr>
              <a:t>o’rganish</a:t>
            </a:r>
            <a:r>
              <a:rPr lang="en-US" sz="2000" dirty="0" smtClean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nafaqat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tilshunoslik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uchun</a:t>
            </a:r>
            <a:r>
              <a:rPr lang="en-US" sz="2000" dirty="0">
                <a:latin typeface="Arial Narrow" panose="020B0606020202030204" pitchFamily="34" charset="0"/>
              </a:rPr>
              <a:t>, </a:t>
            </a:r>
            <a:r>
              <a:rPr lang="en-US" sz="2000" dirty="0" err="1" smtClean="0">
                <a:latin typeface="Arial Narrow" panose="020B0606020202030204" pitchFamily="34" charset="0"/>
              </a:rPr>
              <a:t>balki</a:t>
            </a:r>
            <a:r>
              <a:rPr lang="en-US" sz="2000" dirty="0" smtClean="0">
                <a:latin typeface="Arial Narrow" panose="020B0606020202030204" pitchFamily="34" charset="0"/>
              </a:rPr>
              <a:t> </a:t>
            </a:r>
            <a:r>
              <a:rPr lang="en-US" sz="2000" dirty="0" err="1" smtClean="0">
                <a:latin typeface="Arial Narrow" panose="020B0606020202030204" pitchFamily="34" charset="0"/>
              </a:rPr>
              <a:t>til</a:t>
            </a:r>
            <a:r>
              <a:rPr lang="en-US" sz="2000" dirty="0" smtClean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tarixi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va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etnografiyasi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uchun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smtClean="0">
                <a:latin typeface="Arial Narrow" panose="020B0606020202030204" pitchFamily="34" charset="0"/>
              </a:rPr>
              <a:t>ham </a:t>
            </a:r>
            <a:r>
              <a:rPr lang="en-US" sz="2000" dirty="0" err="1" smtClean="0">
                <a:latin typeface="Arial Narrow" panose="020B0606020202030204" pitchFamily="34" charset="0"/>
              </a:rPr>
              <a:t>ahamiyatlidir</a:t>
            </a:r>
            <a:r>
              <a:rPr lang="en-US" sz="2000" dirty="0">
                <a:latin typeface="Arial Narrow" panose="020B0606020202030204" pitchFamily="34" charset="0"/>
              </a:rPr>
              <a:t>. </a:t>
            </a:r>
            <a:r>
              <a:rPr lang="en-US" sz="2000" dirty="0" err="1">
                <a:latin typeface="Arial Narrow" panose="020B0606020202030204" pitchFamily="34" charset="0"/>
              </a:rPr>
              <a:t>Madaniyat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rivojlanishining</a:t>
            </a:r>
            <a:r>
              <a:rPr lang="en-US" sz="2000" dirty="0">
                <a:latin typeface="Arial Narrow" panose="020B0606020202030204" pitchFamily="34" charset="0"/>
              </a:rPr>
              <a:t> ilk </a:t>
            </a:r>
            <a:r>
              <a:rPr lang="en-US" sz="2000" dirty="0" err="1" smtClean="0">
                <a:latin typeface="Arial Narrow" panose="020B0606020202030204" pitchFamily="34" charset="0"/>
              </a:rPr>
              <a:t>davrlariga</a:t>
            </a:r>
            <a:r>
              <a:rPr lang="en-US" sz="2000" dirty="0" smtClean="0">
                <a:latin typeface="Arial Narrow" panose="020B0606020202030204" pitchFamily="34" charset="0"/>
              </a:rPr>
              <a:t> </a:t>
            </a:r>
            <a:r>
              <a:rPr lang="en-US" sz="2000" dirty="0" err="1" smtClean="0">
                <a:latin typeface="Arial Narrow" panose="020B0606020202030204" pitchFamily="34" charset="0"/>
              </a:rPr>
              <a:t>xos</a:t>
            </a:r>
            <a:r>
              <a:rPr lang="en-US" sz="2000" dirty="0" smtClean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bo’lgan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predmet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va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uning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 smtClean="0">
                <a:latin typeface="Arial Narrow" panose="020B0606020202030204" pitchFamily="34" charset="0"/>
              </a:rPr>
              <a:t>nomi</a:t>
            </a:r>
            <a:r>
              <a:rPr lang="en-US" sz="2000" dirty="0" smtClean="0">
                <a:latin typeface="Arial Narrow" panose="020B0606020202030204" pitchFamily="34" charset="0"/>
              </a:rPr>
              <a:t> </a:t>
            </a:r>
            <a:r>
              <a:rPr lang="en-US" sz="2000" dirty="0" err="1" smtClean="0">
                <a:latin typeface="Arial Narrow" panose="020B0606020202030204" pitchFamily="34" charset="0"/>
              </a:rPr>
              <a:t>o’rtasidagi</a:t>
            </a:r>
            <a:r>
              <a:rPr lang="en-US" sz="2000" dirty="0" smtClean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tabiiy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bog’liqlik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 smtClean="0">
                <a:latin typeface="Arial Narrow" panose="020B0606020202030204" pitchFamily="34" charset="0"/>
              </a:rPr>
              <a:t>haqidagi</a:t>
            </a:r>
            <a:r>
              <a:rPr lang="en-US" sz="2000" dirty="0" smtClean="0">
                <a:latin typeface="Arial Narrow" panose="020B0606020202030204" pitchFamily="34" charset="0"/>
              </a:rPr>
              <a:t> </a:t>
            </a:r>
            <a:r>
              <a:rPr lang="en-US" sz="2000" dirty="0" err="1" smtClean="0">
                <a:latin typeface="Arial Narrow" panose="020B0606020202030204" pitchFamily="34" charset="0"/>
              </a:rPr>
              <a:t>tasavvur</a:t>
            </a:r>
            <a:r>
              <a:rPr lang="en-US" sz="2000" dirty="0">
                <a:latin typeface="Arial Narrow" panose="020B0606020202030204" pitchFamily="34" charset="0"/>
              </a:rPr>
              <a:t>, </a:t>
            </a:r>
            <a:r>
              <a:rPr lang="en-US" sz="2000" dirty="0" err="1">
                <a:latin typeface="Arial Narrow" panose="020B0606020202030204" pitchFamily="34" charset="0"/>
              </a:rPr>
              <a:t>so’z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sehr</a:t>
            </a:r>
            <a:r>
              <a:rPr lang="en-US" sz="2000" dirty="0">
                <a:latin typeface="Arial Narrow" panose="020B0606020202030204" pitchFamily="34" charset="0"/>
              </a:rPr>
              <a:t>-u </a:t>
            </a:r>
            <a:r>
              <a:rPr lang="en-US" sz="2000" dirty="0" err="1">
                <a:latin typeface="Arial Narrow" panose="020B0606020202030204" pitchFamily="34" charset="0"/>
              </a:rPr>
              <a:t>jodusi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va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tabu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 smtClean="0">
                <a:latin typeface="Arial Narrow" panose="020B0606020202030204" pitchFamily="34" charset="0"/>
              </a:rPr>
              <a:t>ya’ni</a:t>
            </a:r>
            <a:r>
              <a:rPr lang="en-US" sz="2000" dirty="0" smtClean="0">
                <a:latin typeface="Arial Narrow" panose="020B0606020202030204" pitchFamily="34" charset="0"/>
              </a:rPr>
              <a:t>, </a:t>
            </a:r>
            <a:r>
              <a:rPr lang="en-US" sz="2000" dirty="0" err="1" smtClean="0">
                <a:latin typeface="Arial Narrow" panose="020B0606020202030204" pitchFamily="34" charset="0"/>
              </a:rPr>
              <a:t>ma’lum</a:t>
            </a:r>
            <a:r>
              <a:rPr lang="en-US" sz="2000" dirty="0" smtClean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predmet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va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hodisalarning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 smtClean="0">
                <a:latin typeface="Arial Narrow" panose="020B0606020202030204" pitchFamily="34" charset="0"/>
              </a:rPr>
              <a:t>nomlari</a:t>
            </a:r>
            <a:r>
              <a:rPr lang="en-US" sz="2000" dirty="0" smtClean="0">
                <a:latin typeface="Arial Narrow" panose="020B0606020202030204" pitchFamily="34" charset="0"/>
              </a:rPr>
              <a:t> (</a:t>
            </a:r>
            <a:r>
              <a:rPr lang="en-US" sz="2000" dirty="0" err="1" smtClean="0">
                <a:latin typeface="Arial Narrow" panose="020B0606020202030204" pitchFamily="34" charset="0"/>
              </a:rPr>
              <a:t>Hudo</a:t>
            </a:r>
            <a:r>
              <a:rPr lang="en-US" sz="2000" dirty="0" smtClean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nomlari</a:t>
            </a:r>
            <a:r>
              <a:rPr lang="en-US" sz="2000" dirty="0">
                <a:latin typeface="Arial Narrow" panose="020B0606020202030204" pitchFamily="34" charset="0"/>
              </a:rPr>
              <a:t>, </a:t>
            </a:r>
            <a:r>
              <a:rPr lang="en-US" sz="2000" dirty="0" err="1">
                <a:latin typeface="Arial Narrow" panose="020B0606020202030204" pitchFamily="34" charset="0"/>
              </a:rPr>
              <a:t>ruh</a:t>
            </a:r>
            <a:r>
              <a:rPr lang="en-US" sz="2000" dirty="0">
                <a:latin typeface="Arial Narrow" panose="020B0606020202030204" pitchFamily="34" charset="0"/>
              </a:rPr>
              <a:t>, </a:t>
            </a:r>
            <a:r>
              <a:rPr lang="en-US" sz="2000" dirty="0" err="1">
                <a:latin typeface="Arial Narrow" panose="020B0606020202030204" pitchFamily="34" charset="0"/>
              </a:rPr>
              <a:t>shayton</a:t>
            </a:r>
            <a:r>
              <a:rPr lang="en-US" sz="2000" dirty="0">
                <a:latin typeface="Arial Narrow" panose="020B0606020202030204" pitchFamily="34" charset="0"/>
              </a:rPr>
              <a:t>, </a:t>
            </a:r>
            <a:r>
              <a:rPr lang="en-US" sz="2000" dirty="0" err="1">
                <a:latin typeface="Arial Narrow" panose="020B0606020202030204" pitchFamily="34" charset="0"/>
              </a:rPr>
              <a:t>o’lim</a:t>
            </a:r>
            <a:r>
              <a:rPr lang="en-US" sz="2000" dirty="0">
                <a:latin typeface="Arial Narrow" panose="020B0606020202030204" pitchFamily="34" charset="0"/>
              </a:rPr>
              <a:t>, </a:t>
            </a:r>
            <a:r>
              <a:rPr lang="en-US" sz="2000" dirty="0" err="1" smtClean="0">
                <a:latin typeface="Arial Narrow" panose="020B0606020202030204" pitchFamily="34" charset="0"/>
              </a:rPr>
              <a:t>kasallik</a:t>
            </a:r>
            <a:r>
              <a:rPr lang="en-US" sz="2000" dirty="0" smtClean="0">
                <a:latin typeface="Arial Narrow" panose="020B0606020202030204" pitchFamily="34" charset="0"/>
              </a:rPr>
              <a:t>, </a:t>
            </a:r>
            <a:r>
              <a:rPr lang="en-US" sz="2000" dirty="0" err="1" smtClean="0">
                <a:latin typeface="Arial Narrow" panose="020B0606020202030204" pitchFamily="34" charset="0"/>
              </a:rPr>
              <a:t>ba’zi</a:t>
            </a:r>
            <a:r>
              <a:rPr lang="en-US" sz="2000" dirty="0" smtClean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hayvonlar</a:t>
            </a:r>
            <a:r>
              <a:rPr lang="en-US" sz="2000" dirty="0">
                <a:latin typeface="Arial Narrow" panose="020B0606020202030204" pitchFamily="34" charset="0"/>
              </a:rPr>
              <a:t>, </a:t>
            </a:r>
            <a:r>
              <a:rPr lang="en-US" sz="2000" dirty="0" err="1">
                <a:latin typeface="Arial Narrow" panose="020B0606020202030204" pitchFamily="34" charset="0"/>
              </a:rPr>
              <a:t>odam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tana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 smtClean="0">
                <a:latin typeface="Arial Narrow" panose="020B0606020202030204" pitchFamily="34" charset="0"/>
              </a:rPr>
              <a:t>a’zolari</a:t>
            </a:r>
            <a:r>
              <a:rPr lang="en-US" sz="2000" dirty="0" smtClean="0">
                <a:latin typeface="Arial Narrow" panose="020B0606020202030204" pitchFamily="34" charset="0"/>
              </a:rPr>
              <a:t> </a:t>
            </a:r>
            <a:r>
              <a:rPr lang="en-US" sz="2000" dirty="0" err="1" smtClean="0">
                <a:latin typeface="Arial Narrow" panose="020B0606020202030204" pitchFamily="34" charset="0"/>
              </a:rPr>
              <a:t>nomlari</a:t>
            </a:r>
            <a:r>
              <a:rPr lang="en-US" sz="2000" dirty="0" smtClean="0">
                <a:latin typeface="Arial Narrow" panose="020B0606020202030204" pitchFamily="34" charset="0"/>
              </a:rPr>
              <a:t>)</a:t>
            </a:r>
            <a:r>
              <a:rPr lang="en-US" sz="2000" dirty="0" err="1" smtClean="0">
                <a:latin typeface="Arial Narrow" panose="020B0606020202030204" pitchFamily="34" charset="0"/>
              </a:rPr>
              <a:t>ni</a:t>
            </a:r>
            <a:r>
              <a:rPr lang="en-US" sz="2000" dirty="0" smtClean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ta’qiqlashni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keltirib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chiqaradi</a:t>
            </a:r>
            <a:r>
              <a:rPr lang="en-US" sz="2000" dirty="0">
                <a:latin typeface="Arial Narrow" panose="020B060602020203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96541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24296" y="1692035"/>
            <a:ext cx="871292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/>
              <a:t>Evfemizmlar</a:t>
            </a:r>
            <a:r>
              <a:rPr lang="en-US" dirty="0"/>
              <a:t> </a:t>
            </a:r>
            <a:r>
              <a:rPr lang="en-US" dirty="0" err="1">
                <a:solidFill>
                  <a:schemeClr val="accent6"/>
                </a:solidFill>
              </a:rPr>
              <a:t>tabu</a:t>
            </a:r>
            <a:r>
              <a:rPr lang="en-US" dirty="0"/>
              <a:t> </a:t>
            </a:r>
            <a:r>
              <a:rPr lang="en-US" dirty="0" err="1" smtClean="0"/>
              <a:t>so’zning</a:t>
            </a:r>
            <a:r>
              <a:rPr lang="en-US" dirty="0" smtClean="0"/>
              <a:t> </a:t>
            </a:r>
            <a:r>
              <a:rPr lang="en-US" dirty="0" err="1" smtClean="0"/>
              <a:t>anglatadigan</a:t>
            </a:r>
            <a:r>
              <a:rPr lang="en-US" dirty="0" smtClean="0"/>
              <a:t> </a:t>
            </a:r>
            <a:r>
              <a:rPr lang="en-US" dirty="0" err="1"/>
              <a:t>tushunchasini</a:t>
            </a:r>
            <a:r>
              <a:rPr lang="en-US" dirty="0"/>
              <a:t> </a:t>
            </a:r>
            <a:r>
              <a:rPr lang="en-US" dirty="0" err="1"/>
              <a:t>ifodalaydi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Masalan</a:t>
            </a:r>
            <a:r>
              <a:rPr lang="en-US" dirty="0"/>
              <a:t>: “</a:t>
            </a:r>
            <a:r>
              <a:rPr lang="zh-CN" altLang="en-US" dirty="0"/>
              <a:t>死”</a:t>
            </a:r>
            <a:r>
              <a:rPr lang="en-US" altLang="zh-CN" dirty="0"/>
              <a:t>-</a:t>
            </a:r>
            <a:r>
              <a:rPr lang="en-US" dirty="0" err="1"/>
              <a:t>si</a:t>
            </a:r>
            <a:r>
              <a:rPr lang="en-US" dirty="0"/>
              <a:t>, </a:t>
            </a:r>
            <a:r>
              <a:rPr lang="en-US" dirty="0" err="1"/>
              <a:t>o’lish</a:t>
            </a:r>
            <a:r>
              <a:rPr lang="en-US" dirty="0"/>
              <a:t>, </a:t>
            </a:r>
            <a:r>
              <a:rPr lang="en-US" dirty="0" err="1"/>
              <a:t>o’lim</a:t>
            </a:r>
            <a:r>
              <a:rPr lang="en-US" dirty="0"/>
              <a:t>; “</a:t>
            </a:r>
            <a:r>
              <a:rPr lang="zh-CN" altLang="en-US" dirty="0"/>
              <a:t>大小便”</a:t>
            </a:r>
            <a:r>
              <a:rPr lang="en-US" altLang="zh-CN" dirty="0" smtClean="0"/>
              <a:t>- </a:t>
            </a:r>
            <a:r>
              <a:rPr lang="en-US" dirty="0" err="1" smtClean="0"/>
              <a:t>daxiaobian</a:t>
            </a:r>
            <a:r>
              <a:rPr lang="en-US" dirty="0"/>
              <a:t>, </a:t>
            </a:r>
            <a:r>
              <a:rPr lang="en-US" dirty="0" err="1"/>
              <a:t>hojatga</a:t>
            </a:r>
            <a:r>
              <a:rPr lang="en-US" dirty="0"/>
              <a:t> </a:t>
            </a:r>
            <a:r>
              <a:rPr lang="en-US" dirty="0" err="1"/>
              <a:t>chiqish</a:t>
            </a:r>
            <a:r>
              <a:rPr lang="en-US" dirty="0"/>
              <a:t>; “</a:t>
            </a:r>
            <a:r>
              <a:rPr lang="zh-CN" altLang="en-US" dirty="0"/>
              <a:t>怀孕”</a:t>
            </a:r>
            <a:r>
              <a:rPr lang="en-US" altLang="zh-CN" dirty="0" smtClean="0"/>
              <a:t>-</a:t>
            </a:r>
            <a:r>
              <a:rPr lang="en-US" dirty="0" err="1" smtClean="0"/>
              <a:t>huaiyun</a:t>
            </a:r>
            <a:r>
              <a:rPr lang="en-US" dirty="0"/>
              <a:t>, </a:t>
            </a:r>
            <a:r>
              <a:rPr lang="en-US" dirty="0" err="1"/>
              <a:t>homilador</a:t>
            </a:r>
            <a:r>
              <a:rPr lang="en-US" dirty="0"/>
              <a:t> </a:t>
            </a:r>
            <a:r>
              <a:rPr lang="en-US" dirty="0" err="1"/>
              <a:t>bo’lish</a:t>
            </a:r>
            <a:r>
              <a:rPr lang="en-US" dirty="0"/>
              <a:t> </a:t>
            </a:r>
            <a:r>
              <a:rPr lang="en-US" dirty="0" err="1"/>
              <a:t>so’zlari</a:t>
            </a:r>
            <a:r>
              <a:rPr lang="en-US" dirty="0"/>
              <a:t> </a:t>
            </a:r>
            <a:r>
              <a:rPr lang="en-US" dirty="0" err="1" smtClean="0"/>
              <a:t>tabuso’zlar</a:t>
            </a:r>
            <a:r>
              <a:rPr lang="en-US" dirty="0" smtClean="0"/>
              <a:t> </a:t>
            </a:r>
            <a:r>
              <a:rPr lang="en-US" dirty="0" err="1"/>
              <a:t>hisoblanadi</a:t>
            </a:r>
            <a:r>
              <a:rPr lang="en-US" dirty="0"/>
              <a:t>. “</a:t>
            </a:r>
            <a:r>
              <a:rPr lang="zh-CN" altLang="en-US" dirty="0"/>
              <a:t>安眠”</a:t>
            </a:r>
            <a:r>
              <a:rPr lang="en-US" altLang="zh-CN" dirty="0"/>
              <a:t>-</a:t>
            </a:r>
            <a:r>
              <a:rPr lang="en-US" dirty="0" err="1"/>
              <a:t>anmian</a:t>
            </a:r>
            <a:r>
              <a:rPr lang="en-US" dirty="0"/>
              <a:t>, “</a:t>
            </a:r>
            <a:r>
              <a:rPr lang="zh-CN" altLang="en-US" dirty="0"/>
              <a:t>方便”</a:t>
            </a:r>
            <a:r>
              <a:rPr lang="en-US" altLang="zh-CN" dirty="0"/>
              <a:t>-</a:t>
            </a:r>
          </a:p>
          <a:p>
            <a:pPr algn="just"/>
            <a:r>
              <a:rPr lang="en-US" dirty="0" err="1"/>
              <a:t>fangbian</a:t>
            </a:r>
            <a:r>
              <a:rPr lang="en-US" dirty="0"/>
              <a:t>, “</a:t>
            </a:r>
            <a:r>
              <a:rPr lang="zh-CN" altLang="en-US" dirty="0"/>
              <a:t>有喜”</a:t>
            </a:r>
            <a:r>
              <a:rPr lang="en-US" altLang="zh-CN" dirty="0"/>
              <a:t>-</a:t>
            </a:r>
            <a:r>
              <a:rPr lang="en-US" dirty="0" err="1"/>
              <a:t>youxi</a:t>
            </a:r>
            <a:r>
              <a:rPr lang="en-US" dirty="0"/>
              <a:t> </a:t>
            </a:r>
            <a:r>
              <a:rPr lang="en-US" dirty="0" err="1"/>
              <a:t>so’zlari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ana</a:t>
            </a:r>
            <a:r>
              <a:rPr lang="en-US" dirty="0"/>
              <a:t> </a:t>
            </a:r>
            <a:r>
              <a:rPr lang="en-US" dirty="0" err="1" smtClean="0"/>
              <a:t>shu</a:t>
            </a:r>
            <a:r>
              <a:rPr lang="en-US" dirty="0" smtClean="0"/>
              <a:t> </a:t>
            </a:r>
            <a:r>
              <a:rPr lang="en-US" dirty="0" err="1" smtClean="0"/>
              <a:t>tabu</a:t>
            </a:r>
            <a:r>
              <a:rPr lang="en-US" dirty="0" smtClean="0"/>
              <a:t> </a:t>
            </a:r>
            <a:r>
              <a:rPr lang="en-US" dirty="0" err="1"/>
              <a:t>so’zlarni</a:t>
            </a:r>
            <a:r>
              <a:rPr lang="en-US" dirty="0"/>
              <a:t> </a:t>
            </a:r>
            <a:r>
              <a:rPr lang="en-US" dirty="0" err="1"/>
              <a:t>o’rnini</a:t>
            </a:r>
            <a:r>
              <a:rPr lang="en-US" dirty="0"/>
              <a:t> </a:t>
            </a:r>
            <a:r>
              <a:rPr lang="en-US" dirty="0" err="1" smtClean="0"/>
              <a:t>bosuvchievfemizmlardir</a:t>
            </a:r>
            <a:r>
              <a:rPr lang="en-US" dirty="0"/>
              <a:t>, </a:t>
            </a:r>
            <a:r>
              <a:rPr lang="en-US" dirty="0" err="1"/>
              <a:t>ularning</a:t>
            </a:r>
            <a:r>
              <a:rPr lang="en-US" dirty="0"/>
              <a:t> </a:t>
            </a:r>
            <a:r>
              <a:rPr lang="en-US" dirty="0" err="1" smtClean="0"/>
              <a:t>anglatadigan</a:t>
            </a:r>
            <a:r>
              <a:rPr lang="en-US" dirty="0" smtClean="0"/>
              <a:t> </a:t>
            </a:r>
            <a:r>
              <a:rPr lang="en-US" dirty="0" err="1" smtClean="0"/>
              <a:t>ma’nolari</a:t>
            </a:r>
            <a:r>
              <a:rPr lang="en-US" dirty="0" smtClean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xildir</a:t>
            </a:r>
            <a:r>
              <a:rPr lang="en-US" dirty="0"/>
              <a:t>. “</a:t>
            </a:r>
            <a:r>
              <a:rPr lang="zh-CN" altLang="en-US" dirty="0"/>
              <a:t>安眠” </a:t>
            </a:r>
            <a:r>
              <a:rPr lang="en-US" dirty="0" err="1"/>
              <a:t>evfemizm</a:t>
            </a:r>
            <a:r>
              <a:rPr lang="en-US" dirty="0"/>
              <a:t> </a:t>
            </a:r>
            <a:r>
              <a:rPr lang="en-US" dirty="0" err="1"/>
              <a:t>so’zi</a:t>
            </a:r>
            <a:r>
              <a:rPr lang="en-US" dirty="0"/>
              <a:t> </a:t>
            </a:r>
            <a:r>
              <a:rPr lang="en-US" dirty="0" smtClean="0"/>
              <a:t>“</a:t>
            </a:r>
            <a:r>
              <a:rPr lang="zh-CN" altLang="en-US" dirty="0" smtClean="0"/>
              <a:t>死</a:t>
            </a:r>
            <a:r>
              <a:rPr lang="zh-CN" altLang="en-US" dirty="0"/>
              <a:t>” </a:t>
            </a:r>
            <a:r>
              <a:rPr lang="en-US" dirty="0" err="1"/>
              <a:t>tushunchasini</a:t>
            </a:r>
            <a:r>
              <a:rPr lang="en-US" dirty="0"/>
              <a:t>, “</a:t>
            </a:r>
            <a:r>
              <a:rPr lang="zh-CN" altLang="en-US" dirty="0"/>
              <a:t>方便” </a:t>
            </a:r>
            <a:r>
              <a:rPr lang="en-US" dirty="0" err="1"/>
              <a:t>evfemizm</a:t>
            </a:r>
            <a:r>
              <a:rPr lang="en-US" dirty="0"/>
              <a:t> </a:t>
            </a:r>
            <a:r>
              <a:rPr lang="en-US" dirty="0" err="1"/>
              <a:t>so’zi</a:t>
            </a:r>
            <a:r>
              <a:rPr lang="en-US" dirty="0"/>
              <a:t> </a:t>
            </a:r>
            <a:r>
              <a:rPr lang="en-US" dirty="0" smtClean="0"/>
              <a:t>“</a:t>
            </a:r>
            <a:r>
              <a:rPr lang="zh-CN" altLang="en-US" dirty="0" smtClean="0"/>
              <a:t>大</a:t>
            </a:r>
            <a:r>
              <a:rPr lang="zh-CN" altLang="en-US" dirty="0"/>
              <a:t>小便” </a:t>
            </a:r>
            <a:r>
              <a:rPr lang="en-US" dirty="0" err="1"/>
              <a:t>tushunchasini</a:t>
            </a:r>
            <a:r>
              <a:rPr lang="en-US" dirty="0"/>
              <a:t>, “</a:t>
            </a:r>
            <a:r>
              <a:rPr lang="zh-CN" altLang="en-US" dirty="0"/>
              <a:t>有喜” </a:t>
            </a:r>
            <a:r>
              <a:rPr lang="en-US" dirty="0" err="1" smtClean="0"/>
              <a:t>evfemizm</a:t>
            </a:r>
            <a:r>
              <a:rPr lang="ru-RU" dirty="0" smtClean="0"/>
              <a:t> </a:t>
            </a:r>
            <a:r>
              <a:rPr lang="en-US" dirty="0" err="1" smtClean="0"/>
              <a:t>so’zi</a:t>
            </a:r>
            <a:r>
              <a:rPr lang="en-US" dirty="0" smtClean="0"/>
              <a:t> </a:t>
            </a:r>
            <a:r>
              <a:rPr lang="en-US" dirty="0"/>
              <a:t>“</a:t>
            </a:r>
            <a:r>
              <a:rPr lang="zh-CN" altLang="en-US" dirty="0"/>
              <a:t>怀孕” </a:t>
            </a:r>
            <a:r>
              <a:rPr lang="en-US" dirty="0" err="1"/>
              <a:t>tushunchasini</a:t>
            </a:r>
            <a:r>
              <a:rPr lang="en-US" dirty="0"/>
              <a:t> </a:t>
            </a:r>
            <a:r>
              <a:rPr lang="en-US" dirty="0" err="1" smtClean="0"/>
              <a:t>ifodalab</a:t>
            </a:r>
            <a:r>
              <a:rPr lang="en-US" dirty="0" smtClean="0"/>
              <a:t> </a:t>
            </a:r>
            <a:r>
              <a:rPr lang="en-US" dirty="0" err="1" smtClean="0"/>
              <a:t>kelmoqda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830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63486" y="1877429"/>
            <a:ext cx="906562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/>
              <a:t>	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Umuman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qaraganda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evfemizm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so’zining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bo’lishi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tabudan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boshlangan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Evfemizmlar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tabu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so’zni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o’rab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olishi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natijasida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bo’lgan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jamiyat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ehtiyoji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psixologik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ehtiyoj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ahloqiy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ehtiyojlar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sababli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paydo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bo’lgan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Xitoy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tili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evfemizmlari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ko’lami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murakkabdir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Hozirgi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kunda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evfemizmlarga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tizimli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ta’rif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bergan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Jang Gong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Gui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tahriri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ostidagi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Xitoy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tili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evfemizmlari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lug’ati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”,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xitoy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tilidagi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evfemizmlarning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3000taga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yaqin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evfemizmlarni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o’zida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jamlagan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xitoy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tili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evfemizmlari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tarkibi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farqli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jihatlariga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qarab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ilmiy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klassifikatsiya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qilingan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ko’ra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evfemizmlar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13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turga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bo’lingan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504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45920" y="790533"/>
            <a:ext cx="984939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/>
              <a:t>	</a:t>
            </a:r>
            <a:r>
              <a:rPr lang="en-US" dirty="0" err="1" smtClean="0"/>
              <a:t>Qadimgi</a:t>
            </a:r>
            <a:r>
              <a:rPr lang="en-US" dirty="0" smtClean="0"/>
              <a:t> </a:t>
            </a:r>
            <a:r>
              <a:rPr lang="en-US" dirty="0" err="1"/>
              <a:t>adabiy</a:t>
            </a:r>
            <a:r>
              <a:rPr lang="en-US" dirty="0"/>
              <a:t> </a:t>
            </a:r>
            <a:r>
              <a:rPr lang="en-US" dirty="0" err="1" smtClean="0"/>
              <a:t>hurmat-kamtarlikuslubi</a:t>
            </a:r>
            <a:r>
              <a:rPr lang="en-US" dirty="0" smtClean="0"/>
              <a:t> </a:t>
            </a:r>
            <a:r>
              <a:rPr lang="en-US" dirty="0" err="1"/>
              <a:t>nomiga</a:t>
            </a:r>
            <a:r>
              <a:rPr lang="en-US" dirty="0"/>
              <a:t> </a:t>
            </a:r>
            <a:r>
              <a:rPr lang="en-US" dirty="0" err="1"/>
              <a:t>qaraydigan</a:t>
            </a:r>
            <a:r>
              <a:rPr lang="en-US" dirty="0"/>
              <a:t> </a:t>
            </a:r>
            <a:r>
              <a:rPr lang="en-US" dirty="0" err="1"/>
              <a:t>bo’lsak</a:t>
            </a:r>
            <a:r>
              <a:rPr lang="en-US" dirty="0"/>
              <a:t>, </a:t>
            </a:r>
            <a:r>
              <a:rPr lang="en-US" dirty="0" err="1" smtClean="0"/>
              <a:t>muloqot</a:t>
            </a:r>
            <a:r>
              <a:rPr lang="en-US" dirty="0" smtClean="0"/>
              <a:t> </a:t>
            </a:r>
            <a:r>
              <a:rPr lang="en-US" dirty="0" err="1" smtClean="0"/>
              <a:t>davomida</a:t>
            </a:r>
            <a:r>
              <a:rPr lang="en-US" dirty="0" smtClean="0"/>
              <a:t> </a:t>
            </a:r>
            <a:r>
              <a:rPr lang="en-US" dirty="0" err="1"/>
              <a:t>ikkinchi</a:t>
            </a:r>
            <a:r>
              <a:rPr lang="en-US" dirty="0"/>
              <a:t> </a:t>
            </a:r>
            <a:r>
              <a:rPr lang="en-US" dirty="0" err="1"/>
              <a:t>tomonni</a:t>
            </a:r>
            <a:r>
              <a:rPr lang="en-US" dirty="0"/>
              <a:t> </a:t>
            </a:r>
            <a:r>
              <a:rPr lang="en-US" dirty="0" err="1" smtClean="0"/>
              <a:t>ulug’lash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/>
              <a:t>hurmat</a:t>
            </a:r>
            <a:r>
              <a:rPr lang="en-US" dirty="0"/>
              <a:t> </a:t>
            </a:r>
            <a:r>
              <a:rPr lang="en-US" dirty="0" err="1"/>
              <a:t>uslubini</a:t>
            </a:r>
            <a:r>
              <a:rPr lang="en-US" dirty="0"/>
              <a:t> </a:t>
            </a:r>
            <a:r>
              <a:rPr lang="en-US" dirty="0" err="1"/>
              <a:t>o’ziga</a:t>
            </a:r>
            <a:r>
              <a:rPr lang="en-US" dirty="0"/>
              <a:t> </a:t>
            </a:r>
            <a:r>
              <a:rPr lang="en-US" dirty="0" err="1"/>
              <a:t>maqsad</a:t>
            </a:r>
            <a:r>
              <a:rPr lang="en-US" dirty="0"/>
              <a:t> </a:t>
            </a:r>
            <a:r>
              <a:rPr lang="en-US" dirty="0" err="1" smtClean="0"/>
              <a:t>qilib</a:t>
            </a:r>
            <a:r>
              <a:rPr lang="en-US" dirty="0" smtClean="0"/>
              <a:t> </a:t>
            </a:r>
            <a:r>
              <a:rPr lang="en-US" dirty="0" err="1" smtClean="0"/>
              <a:t>qo’ygan</a:t>
            </a:r>
            <a:r>
              <a:rPr lang="en-US" dirty="0"/>
              <a:t>, </a:t>
            </a:r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birga</a:t>
            </a:r>
            <a:r>
              <a:rPr lang="en-US" dirty="0"/>
              <a:t> </a:t>
            </a:r>
            <a:r>
              <a:rPr lang="en-US" dirty="0" err="1"/>
              <a:t>o’zini</a:t>
            </a:r>
            <a:r>
              <a:rPr lang="en-US" dirty="0"/>
              <a:t> </a:t>
            </a:r>
            <a:r>
              <a:rPr lang="en-US" dirty="0" err="1"/>
              <a:t>yerga</a:t>
            </a:r>
            <a:r>
              <a:rPr lang="en-US" dirty="0"/>
              <a:t> </a:t>
            </a:r>
            <a:r>
              <a:rPr lang="en-US" dirty="0" err="1" smtClean="0"/>
              <a:t>urish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/>
              <a:t>kamtarlik</a:t>
            </a:r>
            <a:r>
              <a:rPr lang="en-US" dirty="0"/>
              <a:t> </a:t>
            </a:r>
            <a:r>
              <a:rPr lang="en-US" dirty="0" err="1"/>
              <a:t>usuli</a:t>
            </a:r>
            <a:r>
              <a:rPr lang="en-US" dirty="0"/>
              <a:t> </a:t>
            </a:r>
            <a:r>
              <a:rPr lang="en-US" dirty="0" err="1"/>
              <a:t>qo’llaniladi</a:t>
            </a:r>
            <a:r>
              <a:rPr lang="en-US" dirty="0"/>
              <a:t>. </a:t>
            </a:r>
            <a:r>
              <a:rPr lang="en-US" dirty="0" err="1" smtClean="0"/>
              <a:t>Agarda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/>
              <a:t>paytning</a:t>
            </a:r>
            <a:r>
              <a:rPr lang="en-US" dirty="0"/>
              <a:t> </a:t>
            </a:r>
            <a:r>
              <a:rPr lang="en-US" dirty="0" err="1" smtClean="0"/>
              <a:t>o’zida</a:t>
            </a:r>
            <a:r>
              <a:rPr lang="en-US" dirty="0" smtClean="0"/>
              <a:t> </a:t>
            </a:r>
            <a:r>
              <a:rPr lang="en-US" dirty="0" err="1" smtClean="0"/>
              <a:t>evfemizmni</a:t>
            </a:r>
            <a:r>
              <a:rPr lang="en-US" dirty="0" smtClean="0"/>
              <a:t> </a:t>
            </a:r>
            <a:r>
              <a:rPr lang="en-US" dirty="0" err="1" smtClean="0"/>
              <a:t>ifodalashi</a:t>
            </a:r>
            <a:r>
              <a:rPr lang="en-US" dirty="0" smtClean="0"/>
              <a:t> </a:t>
            </a:r>
            <a:r>
              <a:rPr lang="en-US" dirty="0" err="1" smtClean="0"/>
              <a:t>davomida</a:t>
            </a:r>
            <a:r>
              <a:rPr lang="en-US" dirty="0" smtClean="0"/>
              <a:t> </a:t>
            </a:r>
            <a:r>
              <a:rPr lang="en-US" dirty="0" err="1"/>
              <a:t>yana</a:t>
            </a:r>
            <a:r>
              <a:rPr lang="en-US" dirty="0"/>
              <a:t> </a:t>
            </a:r>
            <a:r>
              <a:rPr lang="en-US" dirty="0" err="1" smtClean="0"/>
              <a:t>hurmat-kamtarlik</a:t>
            </a:r>
            <a:r>
              <a:rPr lang="en-US" dirty="0" smtClean="0"/>
              <a:t> </a:t>
            </a:r>
            <a:r>
              <a:rPr lang="en-US" dirty="0" err="1" smtClean="0"/>
              <a:t>munosabatini</a:t>
            </a:r>
            <a:r>
              <a:rPr lang="en-US" dirty="0" smtClean="0"/>
              <a:t> </a:t>
            </a:r>
            <a:r>
              <a:rPr lang="en-US" dirty="0" err="1"/>
              <a:t>ifodalasa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hurmatkamtarlik</a:t>
            </a:r>
            <a:r>
              <a:rPr lang="en-US" dirty="0"/>
              <a:t> </a:t>
            </a:r>
            <a:r>
              <a:rPr lang="en-US" dirty="0" err="1"/>
              <a:t>uslubi</a:t>
            </a:r>
            <a:r>
              <a:rPr lang="en-US" dirty="0"/>
              <a:t> </a:t>
            </a:r>
            <a:r>
              <a:rPr lang="en-US" dirty="0" err="1"/>
              <a:t>sanaladi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/>
              <a:t>	</a:t>
            </a:r>
            <a:r>
              <a:rPr lang="en-US" dirty="0" err="1" smtClean="0"/>
              <a:t>Masalan</a:t>
            </a:r>
            <a:r>
              <a:rPr lang="en-US" dirty="0"/>
              <a:t>, </a:t>
            </a:r>
            <a:r>
              <a:rPr lang="en-US" dirty="0">
                <a:solidFill>
                  <a:schemeClr val="accent5"/>
                </a:solidFill>
              </a:rPr>
              <a:t>“</a:t>
            </a:r>
            <a:r>
              <a:rPr lang="zh-CN" altLang="en-US" dirty="0">
                <a:solidFill>
                  <a:schemeClr val="accent5"/>
                </a:solidFill>
              </a:rPr>
              <a:t>死”</a:t>
            </a:r>
            <a:r>
              <a:rPr lang="en-US" altLang="zh-CN" dirty="0">
                <a:solidFill>
                  <a:schemeClr val="accent5"/>
                </a:solidFill>
              </a:rPr>
              <a:t>-</a:t>
            </a:r>
            <a:r>
              <a:rPr lang="en-US" dirty="0" err="1" smtClean="0">
                <a:solidFill>
                  <a:schemeClr val="accent5"/>
                </a:solidFill>
              </a:rPr>
              <a:t>si</a:t>
            </a:r>
            <a:r>
              <a:rPr lang="en-US" dirty="0" smtClean="0">
                <a:solidFill>
                  <a:schemeClr val="accent5"/>
                </a:solidFill>
              </a:rPr>
              <a:t> </a:t>
            </a:r>
            <a:r>
              <a:rPr lang="en-US" dirty="0" err="1" smtClean="0"/>
              <a:t>ga</a:t>
            </a:r>
            <a:r>
              <a:rPr lang="en-US" dirty="0" smtClean="0"/>
              <a:t> </a:t>
            </a:r>
            <a:r>
              <a:rPr lang="en-US" dirty="0" err="1"/>
              <a:t>nisbatan</a:t>
            </a:r>
            <a:r>
              <a:rPr lang="en-US" dirty="0"/>
              <a:t> </a:t>
            </a:r>
            <a:r>
              <a:rPr lang="en-US" dirty="0" err="1"/>
              <a:t>turli</a:t>
            </a:r>
            <a:r>
              <a:rPr lang="en-US" dirty="0"/>
              <a:t> </a:t>
            </a:r>
            <a:r>
              <a:rPr lang="en-US" dirty="0" err="1"/>
              <a:t>xil</a:t>
            </a:r>
            <a:r>
              <a:rPr lang="en-US" dirty="0"/>
              <a:t> </a:t>
            </a:r>
            <a:r>
              <a:rPr lang="en-US" dirty="0" err="1"/>
              <a:t>ifoda</a:t>
            </a:r>
            <a:r>
              <a:rPr lang="en-US" dirty="0"/>
              <a:t> </a:t>
            </a:r>
            <a:r>
              <a:rPr lang="en-US" dirty="0" err="1" smtClean="0"/>
              <a:t>ko’rinishlari</a:t>
            </a:r>
            <a:r>
              <a:rPr lang="en-US" dirty="0"/>
              <a:t> </a:t>
            </a:r>
            <a:r>
              <a:rPr lang="en-US" dirty="0" err="1" smtClean="0"/>
              <a:t>hurmat</a:t>
            </a:r>
            <a:r>
              <a:rPr lang="en-US" dirty="0" smtClean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xotirlashni</a:t>
            </a:r>
            <a:r>
              <a:rPr lang="en-US" dirty="0"/>
              <a:t> </a:t>
            </a:r>
            <a:r>
              <a:rPr lang="en-US" dirty="0" err="1"/>
              <a:t>ifodalash</a:t>
            </a:r>
            <a:r>
              <a:rPr lang="en-US" dirty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qo’llaniladi</a:t>
            </a:r>
            <a:r>
              <a:rPr lang="en-US" dirty="0"/>
              <a:t>. </a:t>
            </a:r>
            <a:r>
              <a:rPr lang="en-US" dirty="0" err="1"/>
              <a:t>Hurmatli</a:t>
            </a:r>
            <a:r>
              <a:rPr lang="en-US" dirty="0"/>
              <a:t> </a:t>
            </a:r>
            <a:r>
              <a:rPr lang="en-US" dirty="0" err="1"/>
              <a:t>kishining</a:t>
            </a:r>
            <a:r>
              <a:rPr lang="en-US" dirty="0"/>
              <a:t> </a:t>
            </a:r>
            <a:r>
              <a:rPr lang="en-US" dirty="0">
                <a:solidFill>
                  <a:schemeClr val="accent5"/>
                </a:solidFill>
              </a:rPr>
              <a:t>“</a:t>
            </a:r>
            <a:r>
              <a:rPr lang="zh-CN" altLang="en-US" dirty="0">
                <a:solidFill>
                  <a:schemeClr val="accent5"/>
                </a:solidFill>
              </a:rPr>
              <a:t>死”</a:t>
            </a:r>
            <a:r>
              <a:rPr lang="en-US" altLang="zh-CN" dirty="0" smtClean="0">
                <a:solidFill>
                  <a:schemeClr val="accent5"/>
                </a:solidFill>
              </a:rPr>
              <a:t>- </a:t>
            </a:r>
            <a:r>
              <a:rPr lang="en-US" dirty="0" err="1" smtClean="0"/>
              <a:t>dunyodan</a:t>
            </a:r>
            <a:r>
              <a:rPr lang="en-US" dirty="0" smtClean="0"/>
              <a:t> </a:t>
            </a:r>
            <a:r>
              <a:rPr lang="en-US" dirty="0" err="1"/>
              <a:t>o’tganini</a:t>
            </a:r>
            <a:r>
              <a:rPr lang="en-US" dirty="0"/>
              <a:t>, </a:t>
            </a:r>
            <a:r>
              <a:rPr lang="en-US" dirty="0" err="1"/>
              <a:t>o’lganini</a:t>
            </a:r>
            <a:r>
              <a:rPr lang="en-US" dirty="0"/>
              <a:t> </a:t>
            </a:r>
            <a:r>
              <a:rPr lang="en-US" dirty="0" err="1" smtClean="0"/>
              <a:t>ifodalash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/>
              <a:t>nazokat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>
                <a:solidFill>
                  <a:srgbClr val="C00000"/>
                </a:solidFill>
              </a:rPr>
              <a:t>“</a:t>
            </a:r>
            <a:r>
              <a:rPr lang="zh-CN" altLang="en-US" dirty="0">
                <a:solidFill>
                  <a:srgbClr val="C00000"/>
                </a:solidFill>
              </a:rPr>
              <a:t>仙逝”</a:t>
            </a:r>
            <a:r>
              <a:rPr lang="en-US" altLang="zh-CN" dirty="0">
                <a:solidFill>
                  <a:srgbClr val="C00000"/>
                </a:solidFill>
              </a:rPr>
              <a:t>-</a:t>
            </a:r>
            <a:r>
              <a:rPr lang="en-US" dirty="0" err="1" smtClean="0">
                <a:solidFill>
                  <a:srgbClr val="C00000"/>
                </a:solidFill>
              </a:rPr>
              <a:t>xianshi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  <a:r>
              <a:rPr lang="en-US" dirty="0" err="1" smtClean="0">
                <a:solidFill>
                  <a:srgbClr val="C00000"/>
                </a:solidFill>
              </a:rPr>
              <a:t>farishta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dunyodan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o’tdi</a:t>
            </a:r>
            <a:r>
              <a:rPr lang="en-US" dirty="0">
                <a:solidFill>
                  <a:srgbClr val="C00000"/>
                </a:solidFill>
              </a:rPr>
              <a:t>, </a:t>
            </a:r>
            <a:endParaRPr lang="en-US" dirty="0" smtClean="0">
              <a:solidFill>
                <a:srgbClr val="C00000"/>
              </a:solidFill>
            </a:endParaRPr>
          </a:p>
          <a:p>
            <a:pPr algn="just"/>
            <a:r>
              <a:rPr lang="en-US" dirty="0" smtClean="0">
                <a:solidFill>
                  <a:srgbClr val="C00000"/>
                </a:solidFill>
              </a:rPr>
              <a:t>“</a:t>
            </a:r>
            <a:r>
              <a:rPr lang="zh-CN" altLang="en-US" dirty="0">
                <a:solidFill>
                  <a:srgbClr val="C00000"/>
                </a:solidFill>
              </a:rPr>
              <a:t>归末”</a:t>
            </a:r>
            <a:r>
              <a:rPr lang="en-US" altLang="zh-CN" dirty="0">
                <a:solidFill>
                  <a:srgbClr val="C00000"/>
                </a:solidFill>
              </a:rPr>
              <a:t>-</a:t>
            </a:r>
            <a:r>
              <a:rPr lang="en-US" dirty="0" err="1" smtClean="0">
                <a:solidFill>
                  <a:srgbClr val="C00000"/>
                </a:solidFill>
              </a:rPr>
              <a:t>guimo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  <a:r>
              <a:rPr lang="en-US" dirty="0" err="1" smtClean="0">
                <a:solidFill>
                  <a:srgbClr val="C00000"/>
                </a:solidFill>
              </a:rPr>
              <a:t>samoga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qaytdi</a:t>
            </a:r>
            <a:r>
              <a:rPr lang="en-US" dirty="0">
                <a:solidFill>
                  <a:srgbClr val="C00000"/>
                </a:solidFill>
              </a:rPr>
              <a:t>, </a:t>
            </a:r>
            <a:endParaRPr lang="en-US" dirty="0" smtClean="0">
              <a:solidFill>
                <a:srgbClr val="C00000"/>
              </a:solidFill>
            </a:endParaRPr>
          </a:p>
          <a:p>
            <a:pPr algn="just"/>
            <a:r>
              <a:rPr lang="en-US" dirty="0" smtClean="0">
                <a:solidFill>
                  <a:srgbClr val="C00000"/>
                </a:solidFill>
              </a:rPr>
              <a:t>“</a:t>
            </a:r>
            <a:r>
              <a:rPr lang="zh-CN" altLang="en-US" dirty="0">
                <a:solidFill>
                  <a:srgbClr val="C00000"/>
                </a:solidFill>
              </a:rPr>
              <a:t>与世长辞”</a:t>
            </a:r>
            <a:r>
              <a:rPr lang="en-US" altLang="zh-CN" dirty="0">
                <a:solidFill>
                  <a:srgbClr val="C00000"/>
                </a:solidFill>
              </a:rPr>
              <a:t>-</a:t>
            </a:r>
            <a:r>
              <a:rPr lang="en-US" dirty="0" err="1">
                <a:solidFill>
                  <a:srgbClr val="C00000"/>
                </a:solidFill>
              </a:rPr>
              <a:t>yushi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changci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  <a:r>
              <a:rPr lang="en-US" dirty="0" err="1" smtClean="0">
                <a:solidFill>
                  <a:srgbClr val="C00000"/>
                </a:solidFill>
              </a:rPr>
              <a:t>abadiylikka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ketdi</a:t>
            </a:r>
            <a:r>
              <a:rPr lang="en-US" dirty="0">
                <a:solidFill>
                  <a:srgbClr val="C00000"/>
                </a:solidFill>
              </a:rPr>
              <a:t>, </a:t>
            </a:r>
            <a:endParaRPr lang="en-US" dirty="0" smtClean="0">
              <a:solidFill>
                <a:srgbClr val="C00000"/>
              </a:solidFill>
            </a:endParaRPr>
          </a:p>
          <a:p>
            <a:pPr algn="just"/>
            <a:r>
              <a:rPr lang="en-US" dirty="0" smtClean="0">
                <a:solidFill>
                  <a:srgbClr val="C00000"/>
                </a:solidFill>
              </a:rPr>
              <a:t>“</a:t>
            </a:r>
            <a:r>
              <a:rPr lang="zh-CN" altLang="en-US" dirty="0">
                <a:solidFill>
                  <a:srgbClr val="C00000"/>
                </a:solidFill>
              </a:rPr>
              <a:t>仙游 ”</a:t>
            </a:r>
            <a:r>
              <a:rPr lang="en-US" altLang="zh-CN" dirty="0">
                <a:solidFill>
                  <a:srgbClr val="C00000"/>
                </a:solidFill>
              </a:rPr>
              <a:t>- </a:t>
            </a:r>
            <a:r>
              <a:rPr lang="en-US" dirty="0" err="1">
                <a:solidFill>
                  <a:srgbClr val="C00000"/>
                </a:solidFill>
              </a:rPr>
              <a:t>xianyou</a:t>
            </a:r>
            <a:r>
              <a:rPr lang="en-US" dirty="0">
                <a:solidFill>
                  <a:srgbClr val="C00000"/>
                </a:solidFill>
              </a:rPr>
              <a:t>, </a:t>
            </a:r>
            <a:r>
              <a:rPr lang="en-US" dirty="0" err="1" smtClean="0">
                <a:solidFill>
                  <a:srgbClr val="C00000"/>
                </a:solidFill>
              </a:rPr>
              <a:t>ruhi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orom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topdi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kabi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so’zlardan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foydalanamiz</a:t>
            </a:r>
            <a:r>
              <a:rPr lang="en-US" dirty="0">
                <a:solidFill>
                  <a:srgbClr val="C00000"/>
                </a:solidFill>
              </a:rPr>
              <a:t>.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163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45920" y="814477"/>
            <a:ext cx="952282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latin typeface="Arial Narrow" panose="020B0606020202030204" pitchFamily="34" charset="0"/>
              </a:rPr>
              <a:t>Bu </a:t>
            </a:r>
            <a:r>
              <a:rPr lang="en-US" sz="2000" dirty="0" err="1">
                <a:latin typeface="Arial Narrow" panose="020B0606020202030204" pitchFamily="34" charset="0"/>
              </a:rPr>
              <a:t>nazokatli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so’zlar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hammasi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 smtClean="0">
                <a:latin typeface="Arial Narrow" panose="020B0606020202030204" pitchFamily="34" charset="0"/>
              </a:rPr>
              <a:t>yuksak</a:t>
            </a:r>
            <a:r>
              <a:rPr lang="en-US" sz="2000" dirty="0" smtClean="0">
                <a:latin typeface="Arial Narrow" panose="020B0606020202030204" pitchFamily="34" charset="0"/>
              </a:rPr>
              <a:t> </a:t>
            </a:r>
            <a:r>
              <a:rPr lang="en-US" sz="2000" dirty="0" err="1" smtClean="0">
                <a:latin typeface="Arial Narrow" panose="020B0606020202030204" pitchFamily="34" charset="0"/>
              </a:rPr>
              <a:t>axloqiy</a:t>
            </a:r>
            <a:r>
              <a:rPr lang="en-US" sz="2000" dirty="0" smtClean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sifatlarga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ega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bo’lgan</a:t>
            </a:r>
            <a:r>
              <a:rPr lang="en-US" sz="2000" dirty="0">
                <a:latin typeface="Arial Narrow" panose="020B0606020202030204" pitchFamily="34" charset="0"/>
              </a:rPr>
              <a:t>, </a:t>
            </a:r>
            <a:r>
              <a:rPr lang="en-US" sz="2000" dirty="0" err="1" smtClean="0">
                <a:latin typeface="Arial Narrow" panose="020B0606020202030204" pitchFamily="34" charset="0"/>
              </a:rPr>
              <a:t>chuqur</a:t>
            </a:r>
            <a:r>
              <a:rPr lang="en-US" sz="2000" dirty="0" smtClean="0">
                <a:latin typeface="Arial Narrow" panose="020B0606020202030204" pitchFamily="34" charset="0"/>
              </a:rPr>
              <a:t> </a:t>
            </a:r>
            <a:r>
              <a:rPr lang="en-US" sz="2000" dirty="0" err="1" smtClean="0">
                <a:latin typeface="Arial Narrow" panose="020B0606020202030204" pitchFamily="34" charset="0"/>
              </a:rPr>
              <a:t>hurmat</a:t>
            </a:r>
            <a:r>
              <a:rPr lang="en-US" sz="2000" dirty="0" smtClean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qilinuvchi</a:t>
            </a:r>
            <a:r>
              <a:rPr lang="en-US" sz="2000" dirty="0">
                <a:latin typeface="Arial Narrow" panose="020B0606020202030204" pitchFamily="34" charset="0"/>
              </a:rPr>
              <a:t>, </a:t>
            </a:r>
            <a:r>
              <a:rPr lang="en-US" sz="2000" dirty="0" err="1">
                <a:latin typeface="Arial Narrow" panose="020B0606020202030204" pitchFamily="34" charset="0"/>
              </a:rPr>
              <a:t>odamlar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 smtClean="0">
                <a:latin typeface="Arial Narrow" panose="020B0606020202030204" pitchFamily="34" charset="0"/>
              </a:rPr>
              <a:t>hurmatiga</a:t>
            </a:r>
            <a:r>
              <a:rPr lang="en-US" sz="2000" dirty="0" smtClean="0">
                <a:latin typeface="Arial Narrow" panose="020B0606020202030204" pitchFamily="34" charset="0"/>
              </a:rPr>
              <a:t> </a:t>
            </a:r>
            <a:r>
              <a:rPr lang="en-US" sz="2000" dirty="0" err="1" smtClean="0">
                <a:latin typeface="Arial Narrow" panose="020B0606020202030204" pitchFamily="34" charset="0"/>
              </a:rPr>
              <a:t>sazavor</a:t>
            </a:r>
            <a:r>
              <a:rPr lang="en-US" sz="2000" dirty="0" smtClean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bo’lgan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kishilarga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 smtClean="0">
                <a:latin typeface="Arial Narrow" panose="020B0606020202030204" pitchFamily="34" charset="0"/>
              </a:rPr>
              <a:t>nisbatan</a:t>
            </a:r>
            <a:r>
              <a:rPr lang="en-US" sz="2000" dirty="0" smtClean="0">
                <a:latin typeface="Arial Narrow" panose="020B0606020202030204" pitchFamily="34" charset="0"/>
              </a:rPr>
              <a:t> </a:t>
            </a:r>
            <a:r>
              <a:rPr lang="en-US" sz="2000" dirty="0" err="1" smtClean="0">
                <a:latin typeface="Arial Narrow" panose="020B0606020202030204" pitchFamily="34" charset="0"/>
              </a:rPr>
              <a:t>qo’llanadi</a:t>
            </a:r>
            <a:r>
              <a:rPr lang="en-US" sz="2000" dirty="0">
                <a:latin typeface="Arial Narrow" panose="020B0606020202030204" pitchFamily="34" charset="0"/>
              </a:rPr>
              <a:t>, </a:t>
            </a:r>
            <a:r>
              <a:rPr lang="en-US" sz="2000" dirty="0" err="1">
                <a:latin typeface="Arial Narrow" panose="020B0606020202030204" pitchFamily="34" charset="0"/>
              </a:rPr>
              <a:t>aksincha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o’zini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nazarda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 smtClean="0">
                <a:latin typeface="Arial Narrow" panose="020B0606020202030204" pitchFamily="34" charset="0"/>
              </a:rPr>
              <a:t>tutib</a:t>
            </a:r>
            <a:r>
              <a:rPr lang="en-US" sz="2000" dirty="0" smtClean="0">
                <a:latin typeface="Arial Narrow" panose="020B0606020202030204" pitchFamily="34" charset="0"/>
              </a:rPr>
              <a:t> </a:t>
            </a:r>
            <a:r>
              <a:rPr lang="en-US" sz="2000" dirty="0" err="1" smtClean="0">
                <a:latin typeface="Arial Narrow" panose="020B0606020202030204" pitchFamily="34" charset="0"/>
              </a:rPr>
              <a:t>yoki</a:t>
            </a:r>
            <a:r>
              <a:rPr lang="en-US" sz="2000" dirty="0" smtClean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dushmanlik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ko’zi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bilan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 smtClean="0">
                <a:latin typeface="Arial Narrow" panose="020B0606020202030204" pitchFamily="34" charset="0"/>
              </a:rPr>
              <a:t>qaraydigan</a:t>
            </a:r>
            <a:r>
              <a:rPr lang="en-US" sz="2000" dirty="0">
                <a:latin typeface="Arial Narrow" panose="020B0606020202030204" pitchFamily="34" charset="0"/>
              </a:rPr>
              <a:t>   </a:t>
            </a:r>
            <a:r>
              <a:rPr lang="en-US" sz="2000" dirty="0" err="1">
                <a:latin typeface="Arial Narrow" panose="020B0606020202030204" pitchFamily="34" charset="0"/>
              </a:rPr>
              <a:t>kishiga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nisbatan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qo’llanilmaydi</a:t>
            </a:r>
            <a:r>
              <a:rPr lang="en-US" sz="2000" dirty="0">
                <a:latin typeface="Arial Narrow" panose="020B0606020202030204" pitchFamily="34" charset="0"/>
              </a:rPr>
              <a:t>. </a:t>
            </a:r>
            <a:r>
              <a:rPr lang="en-US" sz="2000" dirty="0" err="1">
                <a:latin typeface="Arial Narrow" panose="020B0606020202030204" pitchFamily="34" charset="0"/>
              </a:rPr>
              <a:t>Sababi</a:t>
            </a:r>
            <a:r>
              <a:rPr lang="en-US" sz="2000" dirty="0">
                <a:latin typeface="Arial Narrow" panose="020B0606020202030204" pitchFamily="34" charset="0"/>
              </a:rPr>
              <a:t>, </a:t>
            </a:r>
            <a:r>
              <a:rPr lang="en-US" sz="2000" dirty="0" err="1">
                <a:latin typeface="Arial Narrow" panose="020B0606020202030204" pitchFamily="34" charset="0"/>
              </a:rPr>
              <a:t>ular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jiddiy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hurmat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ma’nosini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o’zida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mujassamlashtirgandir</a:t>
            </a:r>
            <a:r>
              <a:rPr lang="en-US" sz="2000" dirty="0">
                <a:latin typeface="Arial Narrow" panose="020B0606020202030204" pitchFamily="34" charset="0"/>
              </a:rPr>
              <a:t>. Shu </a:t>
            </a:r>
            <a:r>
              <a:rPr lang="en-US" sz="2000" dirty="0" err="1">
                <a:latin typeface="Arial Narrow" panose="020B0606020202030204" pitchFamily="34" charset="0"/>
              </a:rPr>
              <a:t>sababdan</a:t>
            </a:r>
            <a:r>
              <a:rPr lang="en-US" sz="2000" dirty="0">
                <a:latin typeface="Arial Narrow" panose="020B0606020202030204" pitchFamily="34" charset="0"/>
              </a:rPr>
              <a:t>, </a:t>
            </a:r>
            <a:r>
              <a:rPr lang="en-US" sz="2000" dirty="0" err="1">
                <a:latin typeface="Arial Narrow" panose="020B0606020202030204" pitchFamily="34" charset="0"/>
              </a:rPr>
              <a:t>bunday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turdagi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evfemizmlarni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hurmat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ifodalovchi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so’zlar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sifatida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qaraymiz</a:t>
            </a:r>
            <a:r>
              <a:rPr lang="en-US" sz="2000" dirty="0">
                <a:latin typeface="Arial Narrow" panose="020B0606020202030204" pitchFamily="34" charset="0"/>
              </a:rPr>
              <a:t>. </a:t>
            </a:r>
            <a:r>
              <a:rPr lang="en-US" sz="2000" dirty="0" smtClean="0">
                <a:latin typeface="Arial Narrow" panose="020B0606020202030204" pitchFamily="34" charset="0"/>
              </a:rPr>
              <a:t>			</a:t>
            </a:r>
          </a:p>
          <a:p>
            <a:pPr algn="just"/>
            <a:r>
              <a:rPr lang="en-US" sz="2000" dirty="0">
                <a:latin typeface="Arial Narrow" panose="020B0606020202030204" pitchFamily="34" charset="0"/>
              </a:rPr>
              <a:t>	</a:t>
            </a:r>
            <a:r>
              <a:rPr lang="en-US" sz="2000" dirty="0" err="1" smtClean="0">
                <a:latin typeface="Arial Narrow" panose="020B0606020202030204" pitchFamily="34" charset="0"/>
              </a:rPr>
              <a:t>O’zinio’zi</a:t>
            </a:r>
            <a:r>
              <a:rPr lang="en-US" sz="2000" dirty="0" smtClean="0">
                <a:latin typeface="Arial Narrow" panose="020B0606020202030204" pitchFamily="34" charset="0"/>
              </a:rPr>
              <a:t> </a:t>
            </a:r>
            <a:r>
              <a:rPr lang="en-US" sz="2000" dirty="0">
                <a:latin typeface="Arial Narrow" panose="020B0606020202030204" pitchFamily="34" charset="0"/>
              </a:rPr>
              <a:t>“</a:t>
            </a:r>
            <a:r>
              <a:rPr lang="en-US" sz="2000" dirty="0" err="1">
                <a:latin typeface="Arial Narrow" panose="020B0606020202030204" pitchFamily="34" charset="0"/>
              </a:rPr>
              <a:t>o’lishi</a:t>
            </a:r>
            <a:r>
              <a:rPr lang="en-US" sz="2000" dirty="0">
                <a:latin typeface="Arial Narrow" panose="020B0606020202030204" pitchFamily="34" charset="0"/>
              </a:rPr>
              <a:t>” </a:t>
            </a:r>
            <a:r>
              <a:rPr lang="en-US" sz="2000" dirty="0" err="1">
                <a:latin typeface="Arial Narrow" panose="020B0606020202030204" pitchFamily="34" charset="0"/>
              </a:rPr>
              <a:t>haqida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aytganda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yumshoqlik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bilan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>
                <a:solidFill>
                  <a:schemeClr val="accent5"/>
                </a:solidFill>
                <a:latin typeface="Arial Narrow" panose="020B0606020202030204" pitchFamily="34" charset="0"/>
              </a:rPr>
              <a:t>“</a:t>
            </a:r>
            <a:r>
              <a:rPr lang="zh-CN" altLang="en-US" sz="2000" dirty="0">
                <a:solidFill>
                  <a:schemeClr val="accent5"/>
                </a:solidFill>
                <a:latin typeface="Arial Narrow" panose="020B0606020202030204" pitchFamily="34" charset="0"/>
              </a:rPr>
              <a:t>完蛋”</a:t>
            </a:r>
            <a:r>
              <a:rPr lang="en-US" altLang="zh-CN" sz="2000" dirty="0">
                <a:solidFill>
                  <a:schemeClr val="accent5"/>
                </a:solidFill>
                <a:latin typeface="Arial Narrow" panose="020B0606020202030204" pitchFamily="34" charset="0"/>
              </a:rPr>
              <a:t>-</a:t>
            </a:r>
            <a:r>
              <a:rPr lang="en-US" sz="2000" dirty="0" err="1">
                <a:solidFill>
                  <a:schemeClr val="accent5"/>
                </a:solidFill>
                <a:latin typeface="Arial Narrow" panose="020B0606020202030204" pitchFamily="34" charset="0"/>
              </a:rPr>
              <a:t>wandan</a:t>
            </a:r>
            <a:r>
              <a:rPr lang="en-US" sz="2000" dirty="0">
                <a:latin typeface="Arial Narrow" panose="020B0606020202030204" pitchFamily="34" charset="0"/>
              </a:rPr>
              <a:t>, </a:t>
            </a:r>
            <a:r>
              <a:rPr lang="en-US" sz="2000" dirty="0">
                <a:solidFill>
                  <a:schemeClr val="accent5"/>
                </a:solidFill>
                <a:latin typeface="Arial Narrow" panose="020B0606020202030204" pitchFamily="34" charset="0"/>
              </a:rPr>
              <a:t>“</a:t>
            </a:r>
            <a:r>
              <a:rPr lang="zh-CN" altLang="en-US" sz="2000" dirty="0">
                <a:solidFill>
                  <a:schemeClr val="accent5"/>
                </a:solidFill>
                <a:latin typeface="Arial Narrow" panose="020B0606020202030204" pitchFamily="34" charset="0"/>
              </a:rPr>
              <a:t>上四天”</a:t>
            </a:r>
            <a:r>
              <a:rPr lang="en-US" altLang="zh-CN" sz="2000" dirty="0">
                <a:solidFill>
                  <a:schemeClr val="accent5"/>
                </a:solidFill>
                <a:latin typeface="Arial Narrow" panose="020B0606020202030204" pitchFamily="34" charset="0"/>
              </a:rPr>
              <a:t>-</a:t>
            </a:r>
            <a:r>
              <a:rPr lang="en-US" sz="2000" dirty="0" err="1">
                <a:solidFill>
                  <a:schemeClr val="accent5"/>
                </a:solidFill>
                <a:latin typeface="Arial Narrow" panose="020B0606020202030204" pitchFamily="34" charset="0"/>
              </a:rPr>
              <a:t>shangsitian</a:t>
            </a:r>
            <a:r>
              <a:rPr lang="en-US" sz="2000" dirty="0">
                <a:latin typeface="Arial Narrow" panose="020B0606020202030204" pitchFamily="34" charset="0"/>
              </a:rPr>
              <a:t>, “</a:t>
            </a:r>
            <a:r>
              <a:rPr lang="zh-CN" altLang="en-US" sz="2000" dirty="0">
                <a:solidFill>
                  <a:schemeClr val="accent5"/>
                </a:solidFill>
                <a:latin typeface="Arial Narrow" panose="020B0606020202030204" pitchFamily="34" charset="0"/>
              </a:rPr>
              <a:t>见阎王”</a:t>
            </a:r>
            <a:r>
              <a:rPr lang="en-US" altLang="zh-CN" sz="2000" dirty="0">
                <a:solidFill>
                  <a:schemeClr val="accent5"/>
                </a:solidFill>
                <a:latin typeface="Arial Narrow" panose="020B0606020202030204" pitchFamily="34" charset="0"/>
              </a:rPr>
              <a:t>-</a:t>
            </a:r>
            <a:r>
              <a:rPr lang="en-US" sz="2000" dirty="0" err="1">
                <a:solidFill>
                  <a:schemeClr val="accent5"/>
                </a:solidFill>
                <a:latin typeface="Arial Narrow" panose="020B0606020202030204" pitchFamily="34" charset="0"/>
              </a:rPr>
              <a:t>jian</a:t>
            </a:r>
            <a:r>
              <a:rPr lang="en-US" sz="2000" dirty="0">
                <a:solidFill>
                  <a:schemeClr val="accent5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latin typeface="Arial Narrow" panose="020B0606020202030204" pitchFamily="34" charset="0"/>
              </a:rPr>
              <a:t>Yanwang</a:t>
            </a:r>
            <a:r>
              <a:rPr lang="en-US" sz="2000" dirty="0">
                <a:solidFill>
                  <a:schemeClr val="accent5"/>
                </a:solidFill>
                <a:latin typeface="Arial Narrow" panose="020B0606020202030204" pitchFamily="34" charset="0"/>
              </a:rPr>
              <a:t>, “</a:t>
            </a:r>
            <a:r>
              <a:rPr lang="zh-CN" altLang="en-US" sz="2000" dirty="0">
                <a:solidFill>
                  <a:schemeClr val="accent5"/>
                </a:solidFill>
                <a:latin typeface="Arial Narrow" panose="020B0606020202030204" pitchFamily="34" charset="0"/>
              </a:rPr>
              <a:t>命呜呼”</a:t>
            </a:r>
            <a:r>
              <a:rPr lang="en-US" altLang="zh-CN" sz="2000" dirty="0">
                <a:solidFill>
                  <a:schemeClr val="accent5"/>
                </a:solidFill>
                <a:latin typeface="Arial Narrow" panose="020B0606020202030204" pitchFamily="34" charset="0"/>
              </a:rPr>
              <a:t>- </a:t>
            </a:r>
            <a:r>
              <a:rPr lang="en-US" sz="2000" dirty="0" err="1">
                <a:solidFill>
                  <a:schemeClr val="accent5"/>
                </a:solidFill>
                <a:latin typeface="Arial Narrow" panose="020B0606020202030204" pitchFamily="34" charset="0"/>
              </a:rPr>
              <a:t>mingwuhu</a:t>
            </a:r>
            <a:r>
              <a:rPr lang="en-US" sz="2000" dirty="0">
                <a:solidFill>
                  <a:schemeClr val="accent5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kabi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so’zlarni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qo’llashimiz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mumkin</a:t>
            </a:r>
            <a:r>
              <a:rPr lang="en-US" sz="2000" dirty="0">
                <a:latin typeface="Arial Narrow" panose="020B0606020202030204" pitchFamily="34" charset="0"/>
              </a:rPr>
              <a:t>. </a:t>
            </a:r>
            <a:endParaRPr lang="en-US" sz="2000" dirty="0" smtClean="0">
              <a:latin typeface="Arial Narrow" panose="020B0606020202030204" pitchFamily="34" charset="0"/>
            </a:endParaRPr>
          </a:p>
          <a:p>
            <a:pPr algn="just"/>
            <a:r>
              <a:rPr lang="en-US" sz="2000" dirty="0">
                <a:latin typeface="Arial Narrow" panose="020B0606020202030204" pitchFamily="34" charset="0"/>
              </a:rPr>
              <a:t>	</a:t>
            </a:r>
            <a:r>
              <a:rPr lang="en-US" sz="2000" dirty="0" err="1" smtClean="0">
                <a:latin typeface="Arial Narrow" panose="020B0606020202030204" pitchFamily="34" charset="0"/>
              </a:rPr>
              <a:t>Bunday</a:t>
            </a:r>
            <a:r>
              <a:rPr lang="en-US" sz="2000" dirty="0" smtClean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evfemizmlar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o’zida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salbiy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ma’noni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saqlagan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bo’ladi</a:t>
            </a:r>
            <a:r>
              <a:rPr lang="en-US" sz="2000" dirty="0">
                <a:latin typeface="Arial Narrow" panose="020B0606020202030204" pitchFamily="34" charset="0"/>
              </a:rPr>
              <a:t>, </a:t>
            </a:r>
            <a:r>
              <a:rPr lang="en-US" sz="2000" dirty="0" err="1">
                <a:latin typeface="Arial Narrow" panose="020B0606020202030204" pitchFamily="34" charset="0"/>
              </a:rPr>
              <a:t>kishi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o’zini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kamtar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tutayotganini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ifodalab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keladi</a:t>
            </a:r>
            <a:r>
              <a:rPr lang="en-US" sz="2000" dirty="0">
                <a:latin typeface="Arial Narrow" panose="020B0606020202030204" pitchFamily="34" charset="0"/>
              </a:rPr>
              <a:t>, </a:t>
            </a:r>
            <a:r>
              <a:rPr lang="en-US" sz="2000" dirty="0" err="1">
                <a:latin typeface="Arial Narrow" panose="020B0606020202030204" pitchFamily="34" charset="0"/>
              </a:rPr>
              <a:t>bularni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kamtarlik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so’zlari</a:t>
            </a:r>
            <a:r>
              <a:rPr lang="en-US" sz="2000" dirty="0">
                <a:latin typeface="Arial Narrow" panose="020B0606020202030204" pitchFamily="34" charset="0"/>
              </a:rPr>
              <a:t> deb </a:t>
            </a:r>
            <a:r>
              <a:rPr lang="en-US" sz="2000" dirty="0" err="1">
                <a:latin typeface="Arial Narrow" panose="020B0606020202030204" pitchFamily="34" charset="0"/>
              </a:rPr>
              <a:t>atasak</a:t>
            </a:r>
            <a:r>
              <a:rPr lang="en-US" sz="2000" dirty="0">
                <a:latin typeface="Arial Narrow" panose="020B0606020202030204" pitchFamily="34" charset="0"/>
              </a:rPr>
              <a:t> ham </a:t>
            </a:r>
            <a:r>
              <a:rPr lang="en-US" sz="2000" dirty="0" err="1">
                <a:latin typeface="Arial Narrow" panose="020B0606020202030204" pitchFamily="34" charset="0"/>
              </a:rPr>
              <a:t>bo’ladi</a:t>
            </a:r>
            <a:r>
              <a:rPr lang="en-US" sz="2000" dirty="0">
                <a:latin typeface="Arial Narrow" panose="020B0606020202030204" pitchFamily="34" charset="0"/>
              </a:rPr>
              <a:t>. </a:t>
            </a:r>
            <a:endParaRPr lang="en-US" sz="2000" dirty="0" smtClean="0">
              <a:latin typeface="Arial Narrow" panose="020B0606020202030204" pitchFamily="34" charset="0"/>
            </a:endParaRPr>
          </a:p>
          <a:p>
            <a:pPr algn="just"/>
            <a:r>
              <a:rPr lang="en-US" sz="2000" dirty="0">
                <a:latin typeface="Arial Narrow" panose="020B0606020202030204" pitchFamily="34" charset="0"/>
              </a:rPr>
              <a:t>	</a:t>
            </a:r>
            <a:r>
              <a:rPr lang="en-US" sz="2000" dirty="0" smtClean="0">
                <a:latin typeface="Arial Narrow" panose="020B0606020202030204" pitchFamily="34" charset="0"/>
              </a:rPr>
              <a:t>Yana </a:t>
            </a:r>
            <a:r>
              <a:rPr lang="en-US" sz="2000" dirty="0" err="1">
                <a:latin typeface="Arial Narrow" panose="020B0606020202030204" pitchFamily="34" charset="0"/>
              </a:rPr>
              <a:t>bir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xil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evfemizmlar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bo’lib</a:t>
            </a:r>
            <a:r>
              <a:rPr lang="en-US" sz="2000" dirty="0">
                <a:latin typeface="Arial Narrow" panose="020B0606020202030204" pitchFamily="34" charset="0"/>
              </a:rPr>
              <a:t>, </a:t>
            </a:r>
            <a:r>
              <a:rPr lang="en-US" sz="2000" dirty="0" err="1">
                <a:latin typeface="Arial Narrow" panose="020B0606020202030204" pitchFamily="34" charset="0"/>
              </a:rPr>
              <a:t>ular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hurmat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so’zlariga</a:t>
            </a:r>
            <a:r>
              <a:rPr lang="en-US" sz="2000" dirty="0">
                <a:latin typeface="Arial Narrow" panose="020B0606020202030204" pitchFamily="34" charset="0"/>
              </a:rPr>
              <a:t> ham, </a:t>
            </a:r>
            <a:r>
              <a:rPr lang="en-US" sz="2000" dirty="0" err="1">
                <a:latin typeface="Arial Narrow" panose="020B0606020202030204" pitchFamily="34" charset="0"/>
              </a:rPr>
              <a:t>kamtarlik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so’zlariga</a:t>
            </a:r>
            <a:r>
              <a:rPr lang="en-US" sz="2000" dirty="0">
                <a:latin typeface="Arial Narrow" panose="020B0606020202030204" pitchFamily="34" charset="0"/>
              </a:rPr>
              <a:t> ham </a:t>
            </a:r>
            <a:r>
              <a:rPr lang="en-US" sz="2000" dirty="0" err="1">
                <a:latin typeface="Arial Narrow" panose="020B0606020202030204" pitchFamily="34" charset="0"/>
              </a:rPr>
              <a:t>tegishli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emas</a:t>
            </a:r>
            <a:r>
              <a:rPr lang="en-US" sz="2000" dirty="0">
                <a:latin typeface="Arial Narrow" panose="020B0606020202030204" pitchFamily="34" charset="0"/>
              </a:rPr>
              <a:t>, “</a:t>
            </a:r>
            <a:r>
              <a:rPr lang="zh-CN" altLang="en-US" sz="2000" dirty="0">
                <a:solidFill>
                  <a:schemeClr val="accent4"/>
                </a:solidFill>
                <a:latin typeface="Arial Narrow" panose="020B0606020202030204" pitchFamily="34" charset="0"/>
              </a:rPr>
              <a:t>死</a:t>
            </a:r>
            <a:r>
              <a:rPr lang="zh-CN" altLang="en-US" sz="2000" dirty="0">
                <a:latin typeface="Arial Narrow" panose="020B0606020202030204" pitchFamily="34" charset="0"/>
              </a:rPr>
              <a:t>” </a:t>
            </a:r>
            <a:r>
              <a:rPr lang="en-US" sz="2000" dirty="0" err="1">
                <a:latin typeface="Arial Narrow" panose="020B0606020202030204" pitchFamily="34" charset="0"/>
              </a:rPr>
              <a:t>ya’ni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o’limning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evfemizmlariga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misol</a:t>
            </a:r>
            <a:r>
              <a:rPr lang="en-US" sz="2000" dirty="0">
                <a:latin typeface="Arial Narrow" panose="020B0606020202030204" pitchFamily="34" charset="0"/>
              </a:rPr>
              <a:t>: </a:t>
            </a:r>
            <a:r>
              <a:rPr lang="en-US" sz="2000" dirty="0">
                <a:solidFill>
                  <a:schemeClr val="accent4"/>
                </a:solidFill>
                <a:latin typeface="Arial Narrow" panose="020B0606020202030204" pitchFamily="34" charset="0"/>
              </a:rPr>
              <a:t>“</a:t>
            </a:r>
            <a:r>
              <a:rPr lang="zh-CN" altLang="en-US" sz="2000" dirty="0">
                <a:solidFill>
                  <a:schemeClr val="accent4"/>
                </a:solidFill>
                <a:latin typeface="Arial Narrow" panose="020B0606020202030204" pitchFamily="34" charset="0"/>
              </a:rPr>
              <a:t>老了”</a:t>
            </a:r>
            <a:r>
              <a:rPr lang="en-US" altLang="zh-CN" sz="2000" dirty="0">
                <a:solidFill>
                  <a:schemeClr val="accent4"/>
                </a:solidFill>
                <a:latin typeface="Arial Narrow" panose="020B0606020202030204" pitchFamily="34" charset="0"/>
              </a:rPr>
              <a:t>-</a:t>
            </a:r>
            <a:r>
              <a:rPr lang="en-US" sz="2000" dirty="0" err="1">
                <a:solidFill>
                  <a:schemeClr val="accent4"/>
                </a:solidFill>
                <a:latin typeface="Arial Narrow" panose="020B0606020202030204" pitchFamily="34" charset="0"/>
              </a:rPr>
              <a:t>laole</a:t>
            </a:r>
            <a:r>
              <a:rPr lang="en-US" sz="2000" dirty="0">
                <a:solidFill>
                  <a:schemeClr val="accent4"/>
                </a:solidFill>
                <a:latin typeface="Arial Narrow" panose="020B0606020202030204" pitchFamily="34" charset="0"/>
              </a:rPr>
              <a:t>, “</a:t>
            </a:r>
            <a:r>
              <a:rPr lang="zh-CN" altLang="en-US" sz="2000" dirty="0">
                <a:solidFill>
                  <a:schemeClr val="accent4"/>
                </a:solidFill>
                <a:latin typeface="Arial Narrow" panose="020B0606020202030204" pitchFamily="34" charset="0"/>
              </a:rPr>
              <a:t>不在了 ”</a:t>
            </a:r>
            <a:r>
              <a:rPr lang="en-US" altLang="zh-CN" sz="2000" dirty="0">
                <a:solidFill>
                  <a:schemeClr val="accent4"/>
                </a:solidFill>
                <a:latin typeface="Arial Narrow" panose="020B0606020202030204" pitchFamily="34" charset="0"/>
              </a:rPr>
              <a:t>-</a:t>
            </a:r>
            <a:r>
              <a:rPr lang="en-US" sz="2000" dirty="0" err="1">
                <a:solidFill>
                  <a:schemeClr val="accent4"/>
                </a:solidFill>
                <a:latin typeface="Arial Narrow" panose="020B0606020202030204" pitchFamily="34" charset="0"/>
              </a:rPr>
              <a:t>buzaile</a:t>
            </a:r>
            <a:r>
              <a:rPr lang="en-US" sz="2000" dirty="0">
                <a:solidFill>
                  <a:schemeClr val="accent4"/>
                </a:solidFill>
                <a:latin typeface="Arial Narrow" panose="020B0606020202030204" pitchFamily="34" charset="0"/>
              </a:rPr>
              <a:t>, “</a:t>
            </a:r>
            <a:r>
              <a:rPr lang="zh-CN" altLang="en-US" sz="2000" dirty="0">
                <a:solidFill>
                  <a:schemeClr val="accent4"/>
                </a:solidFill>
                <a:latin typeface="Arial Narrow" panose="020B0606020202030204" pitchFamily="34" charset="0"/>
              </a:rPr>
              <a:t>过去了”</a:t>
            </a:r>
            <a:r>
              <a:rPr lang="en-US" altLang="zh-CN" sz="2000" dirty="0">
                <a:solidFill>
                  <a:schemeClr val="accent4"/>
                </a:solidFill>
                <a:latin typeface="Arial Narrow" panose="020B0606020202030204" pitchFamily="34" charset="0"/>
              </a:rPr>
              <a:t>-</a:t>
            </a:r>
            <a:r>
              <a:rPr lang="en-US" sz="2000" dirty="0" err="1">
                <a:solidFill>
                  <a:schemeClr val="accent4"/>
                </a:solidFill>
                <a:latin typeface="Arial Narrow" panose="020B0606020202030204" pitchFamily="34" charset="0"/>
              </a:rPr>
              <a:t>guoqule</a:t>
            </a:r>
            <a:r>
              <a:rPr lang="en-US" sz="2000" dirty="0">
                <a:solidFill>
                  <a:schemeClr val="accent4"/>
                </a:solidFill>
                <a:latin typeface="Arial Narrow" panose="020B0606020202030204" pitchFamily="34" charset="0"/>
              </a:rPr>
              <a:t>, “</a:t>
            </a:r>
            <a:r>
              <a:rPr lang="zh-CN" altLang="en-US" sz="2000" dirty="0">
                <a:solidFill>
                  <a:schemeClr val="accent4"/>
                </a:solidFill>
                <a:latin typeface="Arial Narrow" panose="020B0606020202030204" pitchFamily="34" charset="0"/>
              </a:rPr>
              <a:t>过世”</a:t>
            </a:r>
            <a:r>
              <a:rPr lang="en-US" altLang="zh-CN" sz="2000" dirty="0">
                <a:solidFill>
                  <a:schemeClr val="accent4"/>
                </a:solidFill>
                <a:latin typeface="Arial Narrow" panose="020B0606020202030204" pitchFamily="34" charset="0"/>
              </a:rPr>
              <a:t>-</a:t>
            </a:r>
            <a:r>
              <a:rPr lang="en-US" sz="2000" dirty="0" err="1">
                <a:solidFill>
                  <a:schemeClr val="accent4"/>
                </a:solidFill>
                <a:latin typeface="Arial Narrow" panose="020B0606020202030204" pitchFamily="34" charset="0"/>
              </a:rPr>
              <a:t>guoshi</a:t>
            </a:r>
            <a:r>
              <a:rPr lang="en-US" sz="2000" dirty="0">
                <a:latin typeface="Arial Narrow" panose="020B0606020202030204" pitchFamily="34" charset="0"/>
              </a:rPr>
              <a:t>, </a:t>
            </a:r>
            <a:r>
              <a:rPr lang="en-US" sz="2000" dirty="0" err="1">
                <a:latin typeface="Arial Narrow" panose="020B0606020202030204" pitchFamily="34" charset="0"/>
              </a:rPr>
              <a:t>dunyodan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o’tdi</a:t>
            </a:r>
            <a:r>
              <a:rPr lang="en-US" sz="2000" dirty="0">
                <a:latin typeface="Arial Narrow" panose="020B0606020202030204" pitchFamily="34" charset="0"/>
              </a:rPr>
              <a:t>, </a:t>
            </a:r>
            <a:r>
              <a:rPr lang="en-US" sz="2000" dirty="0" err="1">
                <a:latin typeface="Arial Narrow" panose="020B0606020202030204" pitchFamily="34" charset="0"/>
              </a:rPr>
              <a:t>o’tib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qoldi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>
                <a:solidFill>
                  <a:schemeClr val="accent4"/>
                </a:solidFill>
                <a:latin typeface="Arial Narrow" panose="020B0606020202030204" pitchFamily="34" charset="0"/>
              </a:rPr>
              <a:t>“</a:t>
            </a:r>
            <a:r>
              <a:rPr lang="zh-CN" altLang="en-US" sz="2000" dirty="0">
                <a:solidFill>
                  <a:schemeClr val="accent4"/>
                </a:solidFill>
                <a:latin typeface="Arial Narrow" panose="020B0606020202030204" pitchFamily="34" charset="0"/>
              </a:rPr>
              <a:t>谢世”</a:t>
            </a:r>
            <a:r>
              <a:rPr lang="en-US" altLang="zh-CN" sz="2000" dirty="0">
                <a:solidFill>
                  <a:schemeClr val="accent4"/>
                </a:solidFill>
                <a:latin typeface="Arial Narrow" panose="020B0606020202030204" pitchFamily="34" charset="0"/>
              </a:rPr>
              <a:t>-</a:t>
            </a:r>
            <a:r>
              <a:rPr lang="en-US" sz="2000" dirty="0" err="1">
                <a:solidFill>
                  <a:schemeClr val="accent4"/>
                </a:solidFill>
                <a:latin typeface="Arial Narrow" panose="020B0606020202030204" pitchFamily="34" charset="0"/>
              </a:rPr>
              <a:t>xieshi</a:t>
            </a:r>
            <a:r>
              <a:rPr lang="en-US" sz="2000" dirty="0">
                <a:latin typeface="Arial Narrow" panose="020B0606020202030204" pitchFamily="34" charset="0"/>
              </a:rPr>
              <a:t>, </a:t>
            </a:r>
            <a:r>
              <a:rPr lang="en-US" sz="2000" dirty="0" err="1">
                <a:latin typeface="Arial Narrow" panose="020B0606020202030204" pitchFamily="34" charset="0"/>
              </a:rPr>
              <a:t>yaxshi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dunyodan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ketdi</a:t>
            </a:r>
            <a:r>
              <a:rPr lang="en-US" sz="2000" dirty="0">
                <a:latin typeface="Arial Narrow" panose="020B0606020202030204" pitchFamily="34" charset="0"/>
              </a:rPr>
              <a:t> “</a:t>
            </a:r>
            <a:r>
              <a:rPr lang="zh-CN" altLang="en-US" sz="2000" dirty="0">
                <a:solidFill>
                  <a:schemeClr val="accent4"/>
                </a:solidFill>
                <a:latin typeface="Arial Narrow" panose="020B0606020202030204" pitchFamily="34" charset="0"/>
              </a:rPr>
              <a:t>作古</a:t>
            </a:r>
            <a:r>
              <a:rPr lang="zh-CN" altLang="en-US" sz="2000" dirty="0">
                <a:latin typeface="Arial Narrow" panose="020B0606020202030204" pitchFamily="34" charset="0"/>
              </a:rPr>
              <a:t>”</a:t>
            </a:r>
            <a:r>
              <a:rPr lang="en-US" altLang="zh-CN" sz="2000" dirty="0">
                <a:latin typeface="Arial Narrow" panose="020B0606020202030204" pitchFamily="34" charset="0"/>
              </a:rPr>
              <a:t>-</a:t>
            </a:r>
            <a:r>
              <a:rPr lang="en-US" sz="2000" dirty="0" err="1">
                <a:latin typeface="Arial Narrow" panose="020B0606020202030204" pitchFamily="34" charset="0"/>
              </a:rPr>
              <a:t>boshqa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dunyoga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ko’chib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ketdi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kabilar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tilda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odatiy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qo’llaniluvchi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so’zlar</a:t>
            </a:r>
            <a:r>
              <a:rPr lang="en-US" sz="2000" dirty="0">
                <a:latin typeface="Arial Narrow" panose="020B0606020202030204" pitchFamily="34" charset="0"/>
              </a:rPr>
              <a:t>, </a:t>
            </a:r>
            <a:r>
              <a:rPr lang="en-US" sz="2000" dirty="0" err="1">
                <a:latin typeface="Arial Narrow" panose="020B0606020202030204" pitchFamily="34" charset="0"/>
              </a:rPr>
              <a:t>hurmat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so’zlariga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tegishli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emas</a:t>
            </a:r>
            <a:r>
              <a:rPr lang="en-US" sz="2000" dirty="0">
                <a:latin typeface="Arial Narrow" panose="020B0606020202030204" pitchFamily="34" charset="0"/>
              </a:rPr>
              <a:t>. </a:t>
            </a:r>
            <a:endParaRPr lang="ru-RU" sz="2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3612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55223" y="1195814"/>
            <a:ext cx="859100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/>
              <a:t>	</a:t>
            </a:r>
            <a:r>
              <a:rPr lang="en-US" sz="2400" dirty="0" err="1" smtClean="0"/>
              <a:t>Ko’pgina</a:t>
            </a:r>
            <a:r>
              <a:rPr lang="en-US" sz="2400" dirty="0" smtClean="0"/>
              <a:t> </a:t>
            </a:r>
            <a:r>
              <a:rPr lang="en-US" sz="2400" dirty="0" err="1"/>
              <a:t>so’zlar</a:t>
            </a:r>
            <a:r>
              <a:rPr lang="en-US" sz="2400" dirty="0"/>
              <a:t> </a:t>
            </a:r>
            <a:r>
              <a:rPr lang="en-US" sz="2400" dirty="0" err="1"/>
              <a:t>xitoy</a:t>
            </a:r>
            <a:r>
              <a:rPr lang="en-US" sz="2400" dirty="0"/>
              <a:t> </a:t>
            </a:r>
            <a:r>
              <a:rPr lang="en-US" sz="2400" dirty="0" err="1"/>
              <a:t>tilida</a:t>
            </a:r>
            <a:r>
              <a:rPr lang="en-US" sz="2400" dirty="0"/>
              <a:t> </a:t>
            </a:r>
            <a:r>
              <a:rPr lang="en-US" sz="2400" dirty="0" err="1" smtClean="0"/>
              <a:t>to’ymarosimlari</a:t>
            </a:r>
            <a:r>
              <a:rPr lang="en-US" sz="2400" dirty="0" smtClean="0"/>
              <a:t> </a:t>
            </a:r>
            <a:r>
              <a:rPr lang="en-US" sz="2400" dirty="0" err="1"/>
              <a:t>bilan</a:t>
            </a:r>
            <a:r>
              <a:rPr lang="en-US" sz="2400" dirty="0"/>
              <a:t> </a:t>
            </a:r>
            <a:r>
              <a:rPr lang="en-US" sz="2400" dirty="0" err="1"/>
              <a:t>bog’liq</a:t>
            </a:r>
            <a:r>
              <a:rPr lang="en-US" sz="2400" dirty="0"/>
              <a:t> </a:t>
            </a:r>
            <a:r>
              <a:rPr lang="en-US" sz="2400" dirty="0" err="1" smtClean="0"/>
              <a:t>bo’lgan</a:t>
            </a:r>
            <a:r>
              <a:rPr lang="en-US" sz="2400" dirty="0" smtClean="0"/>
              <a:t> </a:t>
            </a:r>
            <a:r>
              <a:rPr lang="en-US" sz="2400" dirty="0" err="1" smtClean="0"/>
              <a:t>evfemizmlardan</a:t>
            </a:r>
            <a:r>
              <a:rPr lang="en-US" sz="2400" dirty="0" smtClean="0"/>
              <a:t> </a:t>
            </a:r>
            <a:r>
              <a:rPr lang="en-US" sz="2400" dirty="0" err="1"/>
              <a:t>iborat</a:t>
            </a:r>
            <a:r>
              <a:rPr lang="en-US" sz="2400" dirty="0"/>
              <a:t>. “</a:t>
            </a:r>
            <a:r>
              <a:rPr lang="zh-CN" altLang="en-US" sz="2400" dirty="0"/>
              <a:t>出嫁”</a:t>
            </a:r>
            <a:r>
              <a:rPr lang="en-US" altLang="zh-CN" sz="2400" dirty="0"/>
              <a:t>- </a:t>
            </a:r>
            <a:r>
              <a:rPr lang="en-US" sz="2400" dirty="0" err="1" smtClean="0"/>
              <a:t>chujia</a:t>
            </a:r>
            <a:r>
              <a:rPr lang="en-US" sz="2400" dirty="0" smtClean="0"/>
              <a:t>, </a:t>
            </a:r>
            <a:r>
              <a:rPr lang="en-US" sz="2400" dirty="0" err="1" smtClean="0"/>
              <a:t>turmushga</a:t>
            </a:r>
            <a:r>
              <a:rPr lang="en-US" sz="2400" dirty="0" smtClean="0"/>
              <a:t> </a:t>
            </a:r>
            <a:r>
              <a:rPr lang="en-US" sz="2400" dirty="0" err="1"/>
              <a:t>chiqmoq</a:t>
            </a:r>
            <a:r>
              <a:rPr lang="en-US" sz="2400" dirty="0"/>
              <a:t> </a:t>
            </a:r>
            <a:r>
              <a:rPr lang="en-US" sz="2400" dirty="0" err="1"/>
              <a:t>o’rniga</a:t>
            </a:r>
            <a:r>
              <a:rPr lang="en-US" sz="2400" dirty="0"/>
              <a:t> “</a:t>
            </a:r>
            <a:r>
              <a:rPr lang="zh-CN" altLang="en-US" sz="2400" dirty="0"/>
              <a:t>出门</a:t>
            </a:r>
            <a:r>
              <a:rPr lang="zh-CN" altLang="en-US" sz="2400" dirty="0" smtClean="0"/>
              <a:t>”</a:t>
            </a:r>
            <a:r>
              <a:rPr lang="en-US" sz="2400" dirty="0" err="1" smtClean="0"/>
              <a:t>chumen</a:t>
            </a:r>
            <a:r>
              <a:rPr lang="en-US" sz="2400" dirty="0"/>
              <a:t>, “</a:t>
            </a:r>
            <a:r>
              <a:rPr lang="zh-CN" altLang="en-US" sz="2400" dirty="0"/>
              <a:t>结婚”</a:t>
            </a:r>
            <a:r>
              <a:rPr lang="en-US" altLang="zh-CN" sz="2400" dirty="0"/>
              <a:t>-</a:t>
            </a:r>
            <a:r>
              <a:rPr lang="en-US" sz="2400" dirty="0" err="1"/>
              <a:t>jiehun</a:t>
            </a:r>
            <a:r>
              <a:rPr lang="en-US" sz="2400" dirty="0"/>
              <a:t>, </a:t>
            </a:r>
            <a:r>
              <a:rPr lang="en-US" sz="2400" dirty="0" err="1"/>
              <a:t>turmush</a:t>
            </a:r>
            <a:r>
              <a:rPr lang="en-US" sz="2400" dirty="0"/>
              <a:t> </a:t>
            </a:r>
            <a:r>
              <a:rPr lang="en-US" sz="2400" dirty="0" err="1" smtClean="0"/>
              <a:t>qurmoq</a:t>
            </a:r>
            <a:r>
              <a:rPr lang="en-US" sz="2400" dirty="0" smtClean="0"/>
              <a:t> </a:t>
            </a:r>
            <a:r>
              <a:rPr lang="en-US" sz="2400" dirty="0" err="1" smtClean="0"/>
              <a:t>o’rniga</a:t>
            </a:r>
            <a:r>
              <a:rPr lang="en-US" sz="2400" dirty="0"/>
              <a:t>, “</a:t>
            </a:r>
            <a:r>
              <a:rPr lang="zh-CN" altLang="en-US" sz="2400" dirty="0"/>
              <a:t>终身大事”</a:t>
            </a:r>
            <a:r>
              <a:rPr lang="en-US" altLang="zh-CN" sz="2400" dirty="0"/>
              <a:t>-</a:t>
            </a:r>
            <a:r>
              <a:rPr lang="en-US" sz="2400" dirty="0" err="1"/>
              <a:t>zhongshendashi</a:t>
            </a:r>
            <a:r>
              <a:rPr lang="en-US" sz="2400" dirty="0"/>
              <a:t>, </a:t>
            </a:r>
            <a:r>
              <a:rPr lang="en-US" sz="2400" dirty="0" err="1" smtClean="0"/>
              <a:t>hayot</a:t>
            </a:r>
            <a:r>
              <a:rPr lang="en-US" sz="2400" dirty="0" smtClean="0"/>
              <a:t> </a:t>
            </a:r>
            <a:r>
              <a:rPr lang="en-US" sz="2400" dirty="0" err="1" smtClean="0"/>
              <a:t>davomidagi</a:t>
            </a:r>
            <a:r>
              <a:rPr lang="en-US" sz="2400" dirty="0" smtClean="0"/>
              <a:t> </a:t>
            </a:r>
            <a:r>
              <a:rPr lang="en-US" sz="2400" dirty="0" err="1"/>
              <a:t>buyuk</a:t>
            </a:r>
            <a:r>
              <a:rPr lang="en-US" sz="2400" dirty="0"/>
              <a:t> </a:t>
            </a:r>
            <a:r>
              <a:rPr lang="en-US" sz="2400" dirty="0" err="1"/>
              <a:t>ish</a:t>
            </a:r>
            <a:r>
              <a:rPr lang="en-US" sz="2400" dirty="0"/>
              <a:t> </a:t>
            </a:r>
            <a:r>
              <a:rPr lang="en-US" sz="2400" dirty="0" err="1"/>
              <a:t>so’z</a:t>
            </a:r>
            <a:r>
              <a:rPr lang="en-US" sz="2400" dirty="0"/>
              <a:t> </a:t>
            </a:r>
            <a:r>
              <a:rPr lang="en-US" sz="2400" dirty="0" err="1" smtClean="0"/>
              <a:t>birikmalari</a:t>
            </a:r>
            <a:r>
              <a:rPr lang="en-US" sz="2400" dirty="0" smtClean="0"/>
              <a:t> </a:t>
            </a:r>
            <a:r>
              <a:rPr lang="en-US" sz="2400" dirty="0" err="1" smtClean="0"/>
              <a:t>ishlatiladi</a:t>
            </a:r>
            <a:r>
              <a:rPr lang="en-US" sz="2400" dirty="0"/>
              <a:t>. Bu </a:t>
            </a:r>
            <a:r>
              <a:rPr lang="en-US" sz="2400" dirty="0" err="1"/>
              <a:t>kabi</a:t>
            </a:r>
            <a:r>
              <a:rPr lang="en-US" sz="2400" dirty="0"/>
              <a:t> </a:t>
            </a:r>
            <a:r>
              <a:rPr lang="en-US" sz="2400" dirty="0" err="1"/>
              <a:t>evfemizmlar</a:t>
            </a:r>
            <a:r>
              <a:rPr lang="en-US" sz="2400" dirty="0"/>
              <a:t>, </a:t>
            </a:r>
            <a:r>
              <a:rPr lang="en-US" sz="2400" dirty="0" err="1" smtClean="0"/>
              <a:t>albatta</a:t>
            </a:r>
            <a:r>
              <a:rPr lang="en-US" sz="2400" dirty="0" smtClean="0"/>
              <a:t>, </a:t>
            </a:r>
            <a:r>
              <a:rPr lang="en-US" sz="2400" dirty="0" err="1" smtClean="0"/>
              <a:t>xitoy</a:t>
            </a:r>
            <a:r>
              <a:rPr lang="en-US" sz="2400" dirty="0" smtClean="0"/>
              <a:t> </a:t>
            </a:r>
            <a:r>
              <a:rPr lang="en-US" sz="2400" dirty="0" err="1"/>
              <a:t>xalqining</a:t>
            </a:r>
            <a:r>
              <a:rPr lang="en-US" sz="2400" dirty="0"/>
              <a:t> </a:t>
            </a:r>
            <a:r>
              <a:rPr lang="en-US" sz="2400" dirty="0" err="1"/>
              <a:t>mentaliteti</a:t>
            </a:r>
            <a:r>
              <a:rPr lang="en-US" sz="2400" dirty="0"/>
              <a:t>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psixologiyasidan</a:t>
            </a:r>
            <a:r>
              <a:rPr lang="en-US" sz="2400" dirty="0"/>
              <a:t> </a:t>
            </a:r>
            <a:r>
              <a:rPr lang="en-US" sz="2400" dirty="0" err="1"/>
              <a:t>kelib</a:t>
            </a:r>
            <a:r>
              <a:rPr lang="en-US" sz="2400" dirty="0"/>
              <a:t> </a:t>
            </a:r>
            <a:r>
              <a:rPr lang="en-US" sz="2400" dirty="0" err="1"/>
              <a:t>chiqqan</a:t>
            </a:r>
            <a:r>
              <a:rPr lang="en-US" sz="2400" dirty="0"/>
              <a:t> </a:t>
            </a:r>
            <a:r>
              <a:rPr lang="en-US" sz="2400" dirty="0" err="1" smtClean="0"/>
              <a:t>holda</a:t>
            </a:r>
            <a:r>
              <a:rPr lang="en-US" sz="2400" dirty="0" smtClean="0"/>
              <a:t> </a:t>
            </a:r>
            <a:r>
              <a:rPr lang="en-US" sz="2400" dirty="0" err="1" smtClean="0"/>
              <a:t>sipolik</a:t>
            </a:r>
            <a:r>
              <a:rPr lang="en-US" sz="2400" dirty="0"/>
              <a:t>, </a:t>
            </a:r>
            <a:r>
              <a:rPr lang="en-US" sz="2400" dirty="0" err="1"/>
              <a:t>sirlilik</a:t>
            </a:r>
            <a:r>
              <a:rPr lang="en-US" sz="2400" dirty="0"/>
              <a:t>, </a:t>
            </a:r>
            <a:r>
              <a:rPr lang="en-US" sz="2400" dirty="0" err="1"/>
              <a:t>ichki</a:t>
            </a:r>
            <a:r>
              <a:rPr lang="en-US" sz="2400" dirty="0"/>
              <a:t> </a:t>
            </a:r>
            <a:r>
              <a:rPr lang="en-US" sz="2400" dirty="0" err="1" smtClean="0"/>
              <a:t>ishonuvchanlikni</a:t>
            </a:r>
            <a:r>
              <a:rPr lang="en-US" sz="2400" dirty="0" smtClean="0"/>
              <a:t> </a:t>
            </a:r>
            <a:r>
              <a:rPr lang="en-US" sz="2400" dirty="0" err="1" smtClean="0"/>
              <a:t>anglatadi</a:t>
            </a:r>
            <a:r>
              <a:rPr lang="en-US" sz="2400" dirty="0"/>
              <a:t>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12963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89165" y="438167"/>
            <a:ext cx="9757953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/>
              <a:t>	</a:t>
            </a:r>
            <a:r>
              <a:rPr lang="en-US" sz="2000" dirty="0" err="1" smtClean="0"/>
              <a:t>Ko’pgina</a:t>
            </a:r>
            <a:r>
              <a:rPr lang="en-US" sz="2000" dirty="0" smtClean="0"/>
              <a:t> </a:t>
            </a:r>
            <a:r>
              <a:rPr lang="en-US" sz="2000" dirty="0" err="1"/>
              <a:t>so’zlar</a:t>
            </a:r>
            <a:r>
              <a:rPr lang="en-US" sz="2000" dirty="0"/>
              <a:t> </a:t>
            </a:r>
            <a:r>
              <a:rPr lang="en-US" sz="2000" dirty="0" err="1"/>
              <a:t>xitoy</a:t>
            </a:r>
            <a:r>
              <a:rPr lang="en-US" sz="2000" dirty="0"/>
              <a:t> </a:t>
            </a:r>
            <a:r>
              <a:rPr lang="en-US" sz="2000" dirty="0" err="1"/>
              <a:t>tilida</a:t>
            </a:r>
            <a:r>
              <a:rPr lang="en-US" sz="2000" dirty="0"/>
              <a:t> </a:t>
            </a:r>
            <a:r>
              <a:rPr lang="en-US" sz="2000" dirty="0" err="1" smtClean="0"/>
              <a:t>to’y</a:t>
            </a:r>
            <a:r>
              <a:rPr lang="en-US" sz="2000" dirty="0" smtClean="0"/>
              <a:t> </a:t>
            </a:r>
            <a:r>
              <a:rPr lang="en-US" sz="2000" dirty="0" err="1" smtClean="0"/>
              <a:t>marosimlari</a:t>
            </a:r>
            <a:r>
              <a:rPr lang="en-US" sz="2000" dirty="0" smtClean="0"/>
              <a:t> </a:t>
            </a:r>
            <a:r>
              <a:rPr lang="en-US" sz="2000" dirty="0" err="1"/>
              <a:t>bilan</a:t>
            </a:r>
            <a:r>
              <a:rPr lang="en-US" sz="2000" dirty="0"/>
              <a:t> </a:t>
            </a:r>
            <a:r>
              <a:rPr lang="en-US" sz="2000" dirty="0" err="1"/>
              <a:t>bog’liq</a:t>
            </a:r>
            <a:r>
              <a:rPr lang="en-US" sz="2000" dirty="0"/>
              <a:t> </a:t>
            </a:r>
            <a:r>
              <a:rPr lang="en-US" sz="2000" dirty="0" err="1" smtClean="0"/>
              <a:t>bo’lgan</a:t>
            </a:r>
            <a:r>
              <a:rPr lang="en-US" sz="2000" dirty="0" smtClean="0"/>
              <a:t> </a:t>
            </a:r>
            <a:r>
              <a:rPr lang="en-US" sz="2000" dirty="0" err="1" smtClean="0"/>
              <a:t>evfemizmlardan</a:t>
            </a:r>
            <a:r>
              <a:rPr lang="en-US" sz="2000" dirty="0" smtClean="0"/>
              <a:t> </a:t>
            </a:r>
            <a:r>
              <a:rPr lang="en-US" sz="2000" dirty="0" err="1"/>
              <a:t>iborat</a:t>
            </a:r>
            <a:r>
              <a:rPr lang="en-US" sz="2000" dirty="0"/>
              <a:t>. “</a:t>
            </a:r>
            <a:r>
              <a:rPr lang="zh-CN" altLang="en-US" sz="2000" dirty="0"/>
              <a:t>出嫁”</a:t>
            </a:r>
            <a:r>
              <a:rPr lang="en-US" altLang="zh-CN" sz="2000" dirty="0"/>
              <a:t>- </a:t>
            </a:r>
            <a:r>
              <a:rPr lang="en-US" sz="2000" dirty="0" err="1" smtClean="0"/>
              <a:t>chujia</a:t>
            </a:r>
            <a:r>
              <a:rPr lang="en-US" sz="2000" dirty="0" smtClean="0"/>
              <a:t>, </a:t>
            </a:r>
            <a:r>
              <a:rPr lang="en-US" sz="2000" dirty="0" err="1" smtClean="0"/>
              <a:t>turmushga</a:t>
            </a:r>
            <a:r>
              <a:rPr lang="en-US" sz="2000" dirty="0" smtClean="0"/>
              <a:t> </a:t>
            </a:r>
            <a:r>
              <a:rPr lang="en-US" sz="2000" dirty="0" err="1"/>
              <a:t>chiqmoq</a:t>
            </a:r>
            <a:r>
              <a:rPr lang="en-US" sz="2000" dirty="0"/>
              <a:t> </a:t>
            </a:r>
            <a:r>
              <a:rPr lang="en-US" sz="2000" dirty="0" err="1"/>
              <a:t>o’rniga</a:t>
            </a:r>
            <a:r>
              <a:rPr lang="en-US" sz="2000" dirty="0"/>
              <a:t> “</a:t>
            </a:r>
            <a:r>
              <a:rPr lang="zh-CN" altLang="en-US" sz="2000" dirty="0"/>
              <a:t>出门”</a:t>
            </a:r>
            <a:r>
              <a:rPr lang="en-US" altLang="zh-CN" sz="2000" dirty="0" smtClean="0"/>
              <a:t>- </a:t>
            </a:r>
            <a:r>
              <a:rPr lang="en-US" sz="2000" dirty="0" err="1" smtClean="0"/>
              <a:t>ochumen</a:t>
            </a:r>
            <a:r>
              <a:rPr lang="en-US" sz="2000" dirty="0"/>
              <a:t>, “</a:t>
            </a:r>
            <a:r>
              <a:rPr lang="zh-CN" altLang="en-US" sz="2000" dirty="0"/>
              <a:t>结婚”</a:t>
            </a:r>
            <a:r>
              <a:rPr lang="en-US" altLang="zh-CN" sz="2000" dirty="0"/>
              <a:t>-</a:t>
            </a:r>
            <a:r>
              <a:rPr lang="en-US" sz="2000" dirty="0" err="1"/>
              <a:t>jiehun</a:t>
            </a:r>
            <a:r>
              <a:rPr lang="en-US" sz="2000" dirty="0"/>
              <a:t>, </a:t>
            </a:r>
            <a:r>
              <a:rPr lang="en-US" sz="2000" dirty="0" err="1"/>
              <a:t>turmush</a:t>
            </a:r>
            <a:r>
              <a:rPr lang="en-US" sz="2000" dirty="0"/>
              <a:t> </a:t>
            </a:r>
            <a:r>
              <a:rPr lang="en-US" sz="2000" dirty="0" err="1" smtClean="0"/>
              <a:t>qurmoq’rniga</a:t>
            </a:r>
            <a:r>
              <a:rPr lang="en-US" sz="2000" dirty="0"/>
              <a:t>, “</a:t>
            </a:r>
            <a:r>
              <a:rPr lang="zh-CN" altLang="en-US" sz="2000" dirty="0"/>
              <a:t>终身大事”</a:t>
            </a:r>
            <a:r>
              <a:rPr lang="en-US" altLang="zh-CN" sz="2000" dirty="0"/>
              <a:t>-</a:t>
            </a:r>
            <a:r>
              <a:rPr lang="en-US" sz="2000" dirty="0" err="1"/>
              <a:t>zhongshendashi</a:t>
            </a:r>
            <a:r>
              <a:rPr lang="en-US" sz="2000" dirty="0"/>
              <a:t>, </a:t>
            </a:r>
            <a:r>
              <a:rPr lang="en-US" sz="2000" dirty="0" err="1" smtClean="0"/>
              <a:t>hayot</a:t>
            </a:r>
            <a:r>
              <a:rPr lang="en-US" sz="2000" dirty="0" smtClean="0"/>
              <a:t> </a:t>
            </a:r>
            <a:r>
              <a:rPr lang="en-US" sz="2000" dirty="0" err="1" smtClean="0"/>
              <a:t>davomidagi</a:t>
            </a:r>
            <a:r>
              <a:rPr lang="en-US" sz="2000" dirty="0" smtClean="0"/>
              <a:t> </a:t>
            </a:r>
            <a:r>
              <a:rPr lang="en-US" sz="2000" dirty="0" err="1"/>
              <a:t>buyuk</a:t>
            </a:r>
            <a:r>
              <a:rPr lang="en-US" sz="2000" dirty="0"/>
              <a:t> </a:t>
            </a:r>
            <a:r>
              <a:rPr lang="en-US" sz="2000" dirty="0" err="1"/>
              <a:t>ish</a:t>
            </a:r>
            <a:r>
              <a:rPr lang="en-US" sz="2000" dirty="0"/>
              <a:t> </a:t>
            </a:r>
            <a:r>
              <a:rPr lang="en-US" sz="2000" dirty="0" err="1"/>
              <a:t>so’z</a:t>
            </a:r>
            <a:r>
              <a:rPr lang="en-US" sz="2000" dirty="0"/>
              <a:t> </a:t>
            </a:r>
            <a:r>
              <a:rPr lang="en-US" sz="2000" dirty="0" err="1"/>
              <a:t>birikmalari</a:t>
            </a:r>
            <a:endParaRPr lang="en-US" sz="2000" dirty="0"/>
          </a:p>
          <a:p>
            <a:pPr algn="just"/>
            <a:r>
              <a:rPr lang="en-US" sz="2000" dirty="0" err="1"/>
              <a:t>ishlatiladi</a:t>
            </a:r>
            <a:r>
              <a:rPr lang="en-US" sz="2000" dirty="0"/>
              <a:t>. Bu </a:t>
            </a:r>
            <a:r>
              <a:rPr lang="en-US" sz="2000" dirty="0" err="1"/>
              <a:t>kabi</a:t>
            </a:r>
            <a:r>
              <a:rPr lang="en-US" sz="2000" dirty="0"/>
              <a:t> </a:t>
            </a:r>
            <a:r>
              <a:rPr lang="en-US" sz="2000" dirty="0" err="1"/>
              <a:t>evfemizmlar</a:t>
            </a:r>
            <a:r>
              <a:rPr lang="en-US" sz="2000" dirty="0"/>
              <a:t>, </a:t>
            </a:r>
            <a:r>
              <a:rPr lang="en-US" sz="2000" dirty="0" err="1" smtClean="0"/>
              <a:t>albatta</a:t>
            </a:r>
            <a:r>
              <a:rPr lang="en-US" sz="2000" dirty="0" smtClean="0"/>
              <a:t>, </a:t>
            </a:r>
            <a:r>
              <a:rPr lang="en-US" sz="2000" dirty="0" err="1" smtClean="0"/>
              <a:t>xitoy</a:t>
            </a:r>
            <a:r>
              <a:rPr lang="en-US" sz="2000" dirty="0" smtClean="0"/>
              <a:t> </a:t>
            </a:r>
            <a:r>
              <a:rPr lang="en-US" sz="2000" dirty="0" err="1"/>
              <a:t>xalqining</a:t>
            </a:r>
            <a:r>
              <a:rPr lang="en-US" sz="2000" dirty="0"/>
              <a:t> </a:t>
            </a:r>
            <a:r>
              <a:rPr lang="en-US" sz="2000" dirty="0" err="1"/>
              <a:t>mentaliteti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 </a:t>
            </a:r>
            <a:r>
              <a:rPr lang="en-US" sz="2000" dirty="0" err="1"/>
              <a:t>psixologiyasidan</a:t>
            </a:r>
            <a:r>
              <a:rPr lang="en-US" sz="2000" dirty="0"/>
              <a:t> </a:t>
            </a:r>
            <a:r>
              <a:rPr lang="en-US" sz="2000" dirty="0" err="1"/>
              <a:t>kelib</a:t>
            </a:r>
            <a:r>
              <a:rPr lang="en-US" sz="2000" dirty="0"/>
              <a:t> </a:t>
            </a:r>
            <a:r>
              <a:rPr lang="en-US" sz="2000" dirty="0" err="1"/>
              <a:t>chiqqan</a:t>
            </a:r>
            <a:r>
              <a:rPr lang="en-US" sz="2000" dirty="0"/>
              <a:t> </a:t>
            </a:r>
            <a:r>
              <a:rPr lang="en-US" sz="2000" dirty="0" err="1"/>
              <a:t>holda</a:t>
            </a:r>
            <a:r>
              <a:rPr lang="en-US" sz="2000" dirty="0"/>
              <a:t> </a:t>
            </a:r>
            <a:r>
              <a:rPr lang="en-US" sz="2000" dirty="0" err="1"/>
              <a:t>sipolik</a:t>
            </a:r>
            <a:r>
              <a:rPr lang="en-US" sz="2000" dirty="0"/>
              <a:t>, </a:t>
            </a:r>
            <a:r>
              <a:rPr lang="en-US" sz="2000" dirty="0" err="1"/>
              <a:t>sirlilik</a:t>
            </a:r>
            <a:r>
              <a:rPr lang="en-US" sz="2000" dirty="0"/>
              <a:t>, </a:t>
            </a:r>
            <a:r>
              <a:rPr lang="en-US" sz="2000" dirty="0" err="1"/>
              <a:t>ichki</a:t>
            </a:r>
            <a:r>
              <a:rPr lang="en-US" sz="2000" dirty="0"/>
              <a:t> </a:t>
            </a:r>
            <a:r>
              <a:rPr lang="en-US" sz="2000" dirty="0" err="1"/>
              <a:t>ishonuvchanlikni</a:t>
            </a:r>
            <a:r>
              <a:rPr lang="en-US" sz="2000" dirty="0"/>
              <a:t> </a:t>
            </a:r>
            <a:r>
              <a:rPr lang="en-US" sz="2000" dirty="0" err="1"/>
              <a:t>anglatadi</a:t>
            </a:r>
            <a:r>
              <a:rPr lang="en-US" sz="2000" dirty="0"/>
              <a:t>. </a:t>
            </a:r>
            <a:r>
              <a:rPr lang="en-US" sz="2000" dirty="0" err="1"/>
              <a:t>Qadimdan</a:t>
            </a:r>
            <a:r>
              <a:rPr lang="en-US" sz="2000" dirty="0"/>
              <a:t> </a:t>
            </a:r>
            <a:r>
              <a:rPr lang="en-US" sz="2000" dirty="0" err="1"/>
              <a:t>xitoy</a:t>
            </a:r>
            <a:r>
              <a:rPr lang="en-US" sz="2000" dirty="0"/>
              <a:t> </a:t>
            </a:r>
            <a:r>
              <a:rPr lang="en-US" sz="2000" dirty="0" err="1"/>
              <a:t>tilida</a:t>
            </a:r>
            <a:r>
              <a:rPr lang="en-US" sz="2000" dirty="0"/>
              <a:t> </a:t>
            </a:r>
            <a:r>
              <a:rPr lang="en-US" sz="2000" dirty="0" err="1"/>
              <a:t>muloqot</a:t>
            </a:r>
            <a:r>
              <a:rPr lang="en-US" sz="2000" dirty="0"/>
              <a:t> </a:t>
            </a:r>
            <a:r>
              <a:rPr lang="en-US" sz="2000" dirty="0" err="1"/>
              <a:t>olib</a:t>
            </a:r>
            <a:r>
              <a:rPr lang="en-US" sz="2000" dirty="0"/>
              <a:t> boorish </a:t>
            </a:r>
            <a:r>
              <a:rPr lang="en-US" sz="2000" dirty="0" err="1"/>
              <a:t>jarayonida</a:t>
            </a:r>
            <a:r>
              <a:rPr lang="en-US" sz="2000" dirty="0"/>
              <a:t> </a:t>
            </a:r>
            <a:r>
              <a:rPr lang="en-US" sz="2000" dirty="0" err="1"/>
              <a:t>o’zi</a:t>
            </a:r>
            <a:r>
              <a:rPr lang="en-US" sz="2000" dirty="0"/>
              <a:t> </a:t>
            </a:r>
            <a:r>
              <a:rPr lang="en-US" sz="2000" dirty="0" err="1"/>
              <a:t>bilan</a:t>
            </a:r>
            <a:r>
              <a:rPr lang="en-US" sz="2000" dirty="0"/>
              <a:t> </a:t>
            </a:r>
            <a:r>
              <a:rPr lang="en-US" sz="2000" dirty="0" err="1"/>
              <a:t>bog’liq</a:t>
            </a:r>
            <a:r>
              <a:rPr lang="en-US" sz="2000" dirty="0"/>
              <a:t> </a:t>
            </a:r>
            <a:r>
              <a:rPr lang="en-US" sz="2000" dirty="0" err="1"/>
              <a:t>odam</a:t>
            </a:r>
            <a:r>
              <a:rPr lang="en-US" sz="2000" dirty="0"/>
              <a:t> </a:t>
            </a:r>
            <a:r>
              <a:rPr lang="en-US" sz="2000" dirty="0" err="1"/>
              <a:t>yoki</a:t>
            </a:r>
            <a:r>
              <a:rPr lang="en-US" sz="2000" dirty="0"/>
              <a:t> </a:t>
            </a:r>
            <a:r>
              <a:rPr lang="en-US" sz="2000" dirty="0" err="1"/>
              <a:t>narsa-hodisani</a:t>
            </a:r>
            <a:r>
              <a:rPr lang="en-US" sz="2000" dirty="0"/>
              <a:t> </a:t>
            </a:r>
            <a:r>
              <a:rPr lang="en-US" sz="2000" dirty="0" err="1"/>
              <a:t>nomini</a:t>
            </a:r>
            <a:r>
              <a:rPr lang="en-US" sz="2000" dirty="0"/>
              <a:t> </a:t>
            </a:r>
            <a:r>
              <a:rPr lang="en-US" sz="2000" dirty="0" err="1"/>
              <a:t>aytishda</a:t>
            </a:r>
            <a:r>
              <a:rPr lang="en-US" sz="2000" dirty="0"/>
              <a:t> </a:t>
            </a:r>
            <a:r>
              <a:rPr lang="en-US" sz="2000" dirty="0" err="1"/>
              <a:t>kamtarlik</a:t>
            </a:r>
            <a:r>
              <a:rPr lang="en-US" sz="2000" dirty="0"/>
              <a:t> </a:t>
            </a:r>
            <a:r>
              <a:rPr lang="en-US" sz="2000" dirty="0" err="1"/>
              <a:t>usulidagi</a:t>
            </a:r>
            <a:r>
              <a:rPr lang="en-US" sz="2000" dirty="0"/>
              <a:t> </a:t>
            </a:r>
            <a:r>
              <a:rPr lang="en-US" sz="2000" dirty="0" err="1"/>
              <a:t>so’zlardan</a:t>
            </a:r>
            <a:r>
              <a:rPr lang="en-US" sz="2000" dirty="0"/>
              <a:t> </a:t>
            </a:r>
            <a:r>
              <a:rPr lang="en-US" sz="2000" dirty="0" err="1"/>
              <a:t>foydalanilgan</a:t>
            </a:r>
            <a:r>
              <a:rPr lang="en-US" sz="2000" dirty="0"/>
              <a:t>, </a:t>
            </a:r>
            <a:r>
              <a:rPr lang="en-US" sz="2000" dirty="0" err="1"/>
              <a:t>masalan</a:t>
            </a:r>
            <a:r>
              <a:rPr lang="en-US" sz="2000" dirty="0"/>
              <a:t> </a:t>
            </a:r>
            <a:r>
              <a:rPr lang="en-US" sz="2000" dirty="0" err="1"/>
              <a:t>o’zini</a:t>
            </a:r>
            <a:r>
              <a:rPr lang="en-US" sz="2000" dirty="0"/>
              <a:t> “</a:t>
            </a:r>
            <a:r>
              <a:rPr lang="zh-CN" altLang="en-US" sz="2000" dirty="0"/>
              <a:t>仆”</a:t>
            </a:r>
            <a:r>
              <a:rPr lang="en-US" altLang="zh-CN" sz="2000" dirty="0"/>
              <a:t>-</a:t>
            </a:r>
            <a:r>
              <a:rPr lang="en-US" sz="2000" dirty="0" err="1"/>
              <a:t>pu</a:t>
            </a:r>
            <a:r>
              <a:rPr lang="en-US" sz="2000" dirty="0"/>
              <a:t>, </a:t>
            </a:r>
            <a:r>
              <a:rPr lang="en-US" sz="2000" dirty="0" err="1"/>
              <a:t>cho’ri</a:t>
            </a:r>
            <a:r>
              <a:rPr lang="en-US" sz="2000" dirty="0"/>
              <a:t> “</a:t>
            </a:r>
            <a:r>
              <a:rPr lang="zh-CN" altLang="en-US" sz="2000" dirty="0"/>
              <a:t>鄙人”</a:t>
            </a:r>
            <a:r>
              <a:rPr lang="en-US" altLang="zh-CN" sz="2000" dirty="0"/>
              <a:t>-</a:t>
            </a:r>
            <a:r>
              <a:rPr lang="en-US" sz="2000" dirty="0" err="1"/>
              <a:t>biren</a:t>
            </a:r>
            <a:r>
              <a:rPr lang="en-US" sz="2000" dirty="0"/>
              <a:t>, </a:t>
            </a:r>
            <a:r>
              <a:rPr lang="en-US" sz="2000" dirty="0" err="1"/>
              <a:t>sodiq</a:t>
            </a:r>
            <a:r>
              <a:rPr lang="en-US" sz="2000" dirty="0"/>
              <a:t> </a:t>
            </a:r>
            <a:r>
              <a:rPr lang="en-US" sz="2000" dirty="0" err="1"/>
              <a:t>qulingiz</a:t>
            </a:r>
            <a:r>
              <a:rPr lang="en-US" sz="2000" dirty="0"/>
              <a:t>; </a:t>
            </a:r>
            <a:r>
              <a:rPr lang="en-US" sz="2000" dirty="0" err="1"/>
              <a:t>xotiniga</a:t>
            </a:r>
            <a:r>
              <a:rPr lang="en-US" sz="2000" dirty="0"/>
              <a:t> </a:t>
            </a:r>
            <a:r>
              <a:rPr lang="en-US" sz="2000" dirty="0" err="1"/>
              <a:t>nisbatan</a:t>
            </a:r>
            <a:r>
              <a:rPr lang="en-US" sz="2000" dirty="0"/>
              <a:t> “</a:t>
            </a:r>
            <a:r>
              <a:rPr lang="zh-CN" altLang="en-US" sz="2000" dirty="0"/>
              <a:t>内子”</a:t>
            </a:r>
            <a:r>
              <a:rPr lang="en-US" altLang="zh-CN" sz="2000" dirty="0"/>
              <a:t>- </a:t>
            </a:r>
            <a:r>
              <a:rPr lang="en-US" sz="2000" dirty="0" err="1"/>
              <a:t>neizi</a:t>
            </a:r>
            <a:r>
              <a:rPr lang="en-US" sz="2000" dirty="0"/>
              <a:t>, “</a:t>
            </a:r>
            <a:r>
              <a:rPr lang="zh-CN" altLang="en-US" sz="2000" dirty="0"/>
              <a:t>内人”</a:t>
            </a:r>
            <a:r>
              <a:rPr lang="en-US" altLang="zh-CN" sz="2000" dirty="0"/>
              <a:t>-</a:t>
            </a:r>
            <a:r>
              <a:rPr lang="en-US" sz="2000" dirty="0" err="1"/>
              <a:t>neiren</a:t>
            </a:r>
            <a:r>
              <a:rPr lang="en-US" sz="2000" dirty="0"/>
              <a:t>, “</a:t>
            </a:r>
            <a:r>
              <a:rPr lang="zh-CN" altLang="en-US" sz="2000" dirty="0"/>
              <a:t>拙荆 ”</a:t>
            </a:r>
            <a:r>
              <a:rPr lang="en-US" altLang="zh-CN" sz="2000" dirty="0"/>
              <a:t>-</a:t>
            </a:r>
            <a:r>
              <a:rPr lang="en-US" sz="2000" dirty="0" err="1"/>
              <a:t>zhuojing</a:t>
            </a:r>
            <a:r>
              <a:rPr lang="en-US" sz="2000" dirty="0"/>
              <a:t>; </a:t>
            </a:r>
            <a:r>
              <a:rPr lang="en-US" sz="2000" dirty="0" err="1"/>
              <a:t>o’g’liga</a:t>
            </a:r>
            <a:r>
              <a:rPr lang="en-US" sz="2000" dirty="0"/>
              <a:t> </a:t>
            </a:r>
            <a:r>
              <a:rPr lang="en-US" sz="2000" dirty="0" err="1"/>
              <a:t>nisbatan</a:t>
            </a:r>
            <a:r>
              <a:rPr lang="en-US" sz="2000" dirty="0"/>
              <a:t> ”</a:t>
            </a:r>
            <a:r>
              <a:rPr lang="zh-CN" altLang="en-US" sz="2000" dirty="0"/>
              <a:t>犬子”</a:t>
            </a:r>
            <a:r>
              <a:rPr lang="en-US" altLang="zh-CN" sz="2000" dirty="0"/>
              <a:t>-</a:t>
            </a:r>
            <a:r>
              <a:rPr lang="en-US" sz="2000" dirty="0" err="1"/>
              <a:t>quanzi</a:t>
            </a:r>
            <a:r>
              <a:rPr lang="en-US" sz="2000" dirty="0"/>
              <a:t>, it, </a:t>
            </a:r>
            <a:r>
              <a:rPr lang="en-US" sz="2000" dirty="0" err="1"/>
              <a:t>kuchuk</a:t>
            </a:r>
            <a:r>
              <a:rPr lang="en-US" sz="2000" dirty="0"/>
              <a:t>; ammo </a:t>
            </a:r>
            <a:r>
              <a:rPr lang="en-US" sz="2000" dirty="0" err="1"/>
              <a:t>boshqa</a:t>
            </a:r>
            <a:r>
              <a:rPr lang="en-US" sz="2000" dirty="0"/>
              <a:t> </a:t>
            </a:r>
            <a:r>
              <a:rPr lang="en-US" sz="2000" dirty="0" err="1"/>
              <a:t>kishi</a:t>
            </a:r>
            <a:r>
              <a:rPr lang="en-US" sz="2000" dirty="0"/>
              <a:t> </a:t>
            </a:r>
            <a:r>
              <a:rPr lang="en-US" sz="2000" dirty="0" err="1"/>
              <a:t>bilan</a:t>
            </a:r>
            <a:r>
              <a:rPr lang="en-US" sz="2000" dirty="0"/>
              <a:t> </a:t>
            </a:r>
            <a:r>
              <a:rPr lang="en-US" sz="2000" dirty="0" err="1"/>
              <a:t>bog’liq</a:t>
            </a:r>
            <a:r>
              <a:rPr lang="en-US" sz="2000" dirty="0"/>
              <a:t> </a:t>
            </a:r>
            <a:r>
              <a:rPr lang="en-US" sz="2000" dirty="0" err="1"/>
              <a:t>bo’lgan</a:t>
            </a:r>
            <a:r>
              <a:rPr lang="en-US" sz="2000" dirty="0"/>
              <a:t> </a:t>
            </a:r>
            <a:r>
              <a:rPr lang="en-US" sz="2000" dirty="0" err="1"/>
              <a:t>odam</a:t>
            </a:r>
            <a:r>
              <a:rPr lang="en-US" sz="2000" dirty="0"/>
              <a:t> </a:t>
            </a:r>
            <a:r>
              <a:rPr lang="en-US" sz="2000" dirty="0" err="1"/>
              <a:t>yoki</a:t>
            </a:r>
            <a:r>
              <a:rPr lang="en-US" sz="2000" dirty="0"/>
              <a:t> </a:t>
            </a:r>
            <a:r>
              <a:rPr lang="en-US" sz="2000" dirty="0" err="1"/>
              <a:t>narsa-hodisalarning</a:t>
            </a:r>
            <a:r>
              <a:rPr lang="en-US" sz="2000" dirty="0"/>
              <a:t> </a:t>
            </a:r>
            <a:r>
              <a:rPr lang="en-US" sz="2000" dirty="0" err="1"/>
              <a:t>hammasida</a:t>
            </a:r>
            <a:r>
              <a:rPr lang="en-US" sz="2000" dirty="0"/>
              <a:t> </a:t>
            </a:r>
            <a:r>
              <a:rPr lang="en-US" sz="2000" dirty="0" err="1"/>
              <a:t>hurmat</a:t>
            </a:r>
            <a:r>
              <a:rPr lang="en-US" sz="2000" dirty="0"/>
              <a:t> </a:t>
            </a:r>
            <a:r>
              <a:rPr lang="en-US" sz="2000" dirty="0" err="1"/>
              <a:t>so’zlari</a:t>
            </a:r>
            <a:r>
              <a:rPr lang="en-US" sz="2000" dirty="0"/>
              <a:t> </a:t>
            </a:r>
            <a:r>
              <a:rPr lang="en-US" sz="2000" dirty="0" err="1"/>
              <a:t>qo’llaniladi</a:t>
            </a:r>
            <a:r>
              <a:rPr lang="en-US" sz="2000" dirty="0"/>
              <a:t>. </a:t>
            </a:r>
            <a:r>
              <a:rPr lang="en-US" sz="2000" dirty="0" err="1"/>
              <a:t>Boshqa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kishining</a:t>
            </a:r>
            <a:r>
              <a:rPr lang="en-US" sz="2000" dirty="0"/>
              <a:t> </a:t>
            </a:r>
            <a:r>
              <a:rPr lang="en-US" sz="2000" dirty="0" err="1"/>
              <a:t>xotini</a:t>
            </a:r>
            <a:r>
              <a:rPr lang="en-US" sz="2000" dirty="0"/>
              <a:t> </a:t>
            </a:r>
            <a:r>
              <a:rPr lang="en-US" sz="2000" dirty="0" err="1"/>
              <a:t>chaqirilganda</a:t>
            </a:r>
            <a:r>
              <a:rPr lang="en-US" sz="2000" dirty="0"/>
              <a:t> “”-</a:t>
            </a:r>
            <a:r>
              <a:rPr lang="en-US" sz="2000" dirty="0" err="1"/>
              <a:t>furen</a:t>
            </a:r>
            <a:r>
              <a:rPr lang="en-US" sz="2000" dirty="0"/>
              <a:t>, </a:t>
            </a:r>
            <a:r>
              <a:rPr lang="en-US" sz="2000" dirty="0" err="1"/>
              <a:t>qadimda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knyazning</a:t>
            </a:r>
            <a:r>
              <a:rPr lang="en-US" sz="2000" dirty="0"/>
              <a:t> </a:t>
            </a:r>
            <a:r>
              <a:rPr lang="en-US" sz="2000" dirty="0" err="1"/>
              <a:t>ayolining</a:t>
            </a:r>
            <a:r>
              <a:rPr lang="en-US" sz="2000" dirty="0"/>
              <a:t> </a:t>
            </a:r>
            <a:r>
              <a:rPr lang="en-US" sz="2000" dirty="0" err="1"/>
              <a:t>nomi</a:t>
            </a:r>
            <a:r>
              <a:rPr lang="en-US" sz="2000" dirty="0"/>
              <a:t>, </a:t>
            </a:r>
            <a:r>
              <a:rPr lang="en-US" sz="2000" dirty="0" err="1"/>
              <a:t>keyinchalik</a:t>
            </a:r>
            <a:r>
              <a:rPr lang="en-US" sz="2000" dirty="0"/>
              <a:t> </a:t>
            </a:r>
            <a:r>
              <a:rPr lang="en-US" sz="2000" dirty="0" err="1"/>
              <a:t>hurmatni</a:t>
            </a:r>
            <a:r>
              <a:rPr lang="en-US" sz="2000" dirty="0"/>
              <a:t> </a:t>
            </a:r>
            <a:r>
              <a:rPr lang="en-US" sz="2000" dirty="0" err="1"/>
              <a:t>ifodalash</a:t>
            </a:r>
            <a:r>
              <a:rPr lang="en-US" sz="2000" dirty="0"/>
              <a:t> </a:t>
            </a:r>
            <a:r>
              <a:rPr lang="en-US" sz="2000" dirty="0" err="1"/>
              <a:t>ma’nosida</a:t>
            </a:r>
            <a:r>
              <a:rPr lang="en-US" sz="2000" dirty="0"/>
              <a:t> </a:t>
            </a:r>
            <a:r>
              <a:rPr lang="en-US" sz="2000" dirty="0" err="1"/>
              <a:t>biror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kishining</a:t>
            </a:r>
            <a:r>
              <a:rPr lang="en-US" sz="2000" dirty="0"/>
              <a:t> </a:t>
            </a:r>
            <a:r>
              <a:rPr lang="en-US" sz="2000" dirty="0" err="1"/>
              <a:t>ayoliga</a:t>
            </a:r>
            <a:r>
              <a:rPr lang="en-US" sz="2000" dirty="0"/>
              <a:t> </a:t>
            </a:r>
            <a:r>
              <a:rPr lang="en-US" sz="2000" dirty="0" err="1"/>
              <a:t>nisbatan</a:t>
            </a:r>
            <a:r>
              <a:rPr lang="en-US" sz="2000" dirty="0"/>
              <a:t> </a:t>
            </a:r>
            <a:r>
              <a:rPr lang="en-US" sz="2000" dirty="0" err="1"/>
              <a:t>qo’llanilgan</a:t>
            </a:r>
            <a:r>
              <a:rPr lang="en-US" sz="2000" dirty="0"/>
              <a:t>. “</a:t>
            </a:r>
            <a:r>
              <a:rPr lang="zh-CN" altLang="en-US" sz="2000" dirty="0"/>
              <a:t>太太”</a:t>
            </a:r>
            <a:r>
              <a:rPr lang="en-US" altLang="zh-CN" sz="2000" dirty="0"/>
              <a:t>-</a:t>
            </a:r>
            <a:r>
              <a:rPr lang="en-US" sz="2000" dirty="0" err="1"/>
              <a:t>taitai</a:t>
            </a:r>
            <a:r>
              <a:rPr lang="en-US" sz="2000" dirty="0"/>
              <a:t>, </a:t>
            </a:r>
            <a:r>
              <a:rPr lang="en-US" sz="2000" dirty="0" err="1"/>
              <a:t>qadimda</a:t>
            </a:r>
            <a:r>
              <a:rPr lang="en-US" sz="2000" dirty="0"/>
              <a:t> </a:t>
            </a:r>
            <a:r>
              <a:rPr lang="en-US" sz="2000" dirty="0" err="1"/>
              <a:t>katta</a:t>
            </a:r>
            <a:r>
              <a:rPr lang="en-US" sz="2000" dirty="0"/>
              <a:t> </a:t>
            </a:r>
            <a:r>
              <a:rPr lang="en-US" sz="2000" dirty="0" err="1"/>
              <a:t>mansabdagi</a:t>
            </a:r>
            <a:r>
              <a:rPr lang="en-US" sz="2000" dirty="0"/>
              <a:t> </a:t>
            </a:r>
            <a:r>
              <a:rPr lang="en-US" sz="2000" dirty="0" err="1"/>
              <a:t>kishining</a:t>
            </a:r>
            <a:r>
              <a:rPr lang="en-US" sz="2000" dirty="0"/>
              <a:t> </a:t>
            </a:r>
            <a:r>
              <a:rPr lang="en-US" sz="2000" dirty="0" err="1"/>
              <a:t>ayolini</a:t>
            </a:r>
            <a:r>
              <a:rPr lang="en-US" sz="2000" dirty="0"/>
              <a:t> </a:t>
            </a:r>
            <a:r>
              <a:rPr lang="en-US" sz="2000" dirty="0" err="1"/>
              <a:t>cho’rilar</a:t>
            </a:r>
            <a:r>
              <a:rPr lang="en-US" sz="2000" dirty="0"/>
              <a:t> </a:t>
            </a:r>
            <a:r>
              <a:rPr lang="en-US" sz="2000" dirty="0" err="1"/>
              <a:t>tomonidan</a:t>
            </a:r>
            <a:r>
              <a:rPr lang="en-US" sz="2000" dirty="0"/>
              <a:t> </a:t>
            </a:r>
            <a:r>
              <a:rPr lang="en-US" sz="2000" dirty="0" err="1"/>
              <a:t>atalishi</a:t>
            </a:r>
            <a:r>
              <a:rPr lang="en-US" sz="2000" dirty="0"/>
              <a:t>; </a:t>
            </a:r>
            <a:r>
              <a:rPr lang="en-US" sz="2000" dirty="0" err="1"/>
              <a:t>boshqa</a:t>
            </a:r>
            <a:r>
              <a:rPr lang="en-US" sz="2000" dirty="0"/>
              <a:t> </a:t>
            </a:r>
            <a:r>
              <a:rPr lang="en-US" sz="2000" dirty="0" err="1"/>
              <a:t>kishining</a:t>
            </a:r>
            <a:r>
              <a:rPr lang="en-US" sz="2000" dirty="0"/>
              <a:t> </a:t>
            </a:r>
            <a:r>
              <a:rPr lang="en-US" sz="2000" dirty="0" err="1"/>
              <a:t>o’g’il-qizini</a:t>
            </a:r>
            <a:r>
              <a:rPr lang="en-US" sz="2000" dirty="0"/>
              <a:t> “</a:t>
            </a:r>
            <a:r>
              <a:rPr lang="zh-CN" altLang="en-US" sz="2000" dirty="0"/>
              <a:t>令郎”</a:t>
            </a:r>
            <a:r>
              <a:rPr lang="en-US" altLang="zh-CN" sz="2000" dirty="0"/>
              <a:t>-</a:t>
            </a:r>
            <a:r>
              <a:rPr lang="en-US" sz="2000" dirty="0" err="1"/>
              <a:t>linglang</a:t>
            </a:r>
            <a:r>
              <a:rPr lang="en-US" sz="2000" dirty="0"/>
              <a:t>, “</a:t>
            </a:r>
            <a:r>
              <a:rPr lang="zh-CN" altLang="en-US" sz="2000" dirty="0"/>
              <a:t>令媛 ”</a:t>
            </a:r>
            <a:r>
              <a:rPr lang="en-US" altLang="zh-CN" sz="2000" dirty="0"/>
              <a:t>-</a:t>
            </a:r>
            <a:r>
              <a:rPr lang="en-US" sz="2000" dirty="0" err="1"/>
              <a:t>lingyuan</a:t>
            </a:r>
            <a:r>
              <a:rPr lang="en-US" sz="2000" dirty="0"/>
              <a:t>; </a:t>
            </a:r>
            <a:r>
              <a:rPr lang="en-US" sz="2000" dirty="0" err="1"/>
              <a:t>boshqa</a:t>
            </a:r>
            <a:r>
              <a:rPr lang="en-US" sz="2000" dirty="0"/>
              <a:t> </a:t>
            </a:r>
            <a:r>
              <a:rPr lang="en-US" sz="2000" dirty="0" err="1"/>
              <a:t>kishini</a:t>
            </a:r>
            <a:r>
              <a:rPr lang="en-US" sz="2000" dirty="0"/>
              <a:t> </a:t>
            </a:r>
            <a:r>
              <a:rPr lang="en-US" sz="2000" dirty="0" err="1"/>
              <a:t>uyini</a:t>
            </a:r>
            <a:r>
              <a:rPr lang="en-US" sz="2000" dirty="0"/>
              <a:t> “</a:t>
            </a:r>
            <a:r>
              <a:rPr lang="zh-CN" altLang="en-US" sz="2000" dirty="0"/>
              <a:t>府上”</a:t>
            </a:r>
            <a:r>
              <a:rPr lang="en-US" altLang="zh-CN" sz="2000" dirty="0"/>
              <a:t>- </a:t>
            </a:r>
            <a:r>
              <a:rPr lang="en-US" sz="2000" dirty="0" err="1"/>
              <a:t>fushang</a:t>
            </a:r>
            <a:r>
              <a:rPr lang="en-US" sz="2000" dirty="0"/>
              <a:t>, qasr deb </a:t>
            </a:r>
            <a:r>
              <a:rPr lang="en-US" sz="2000" dirty="0" err="1"/>
              <a:t>atashgan</a:t>
            </a:r>
            <a:r>
              <a:rPr lang="en-US" sz="2000" dirty="0"/>
              <a:t>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590948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33599" y="1524897"/>
            <a:ext cx="8669383" cy="304698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en-US" altLang="zh-CN" dirty="0" smtClean="0"/>
              <a:t>	</a:t>
            </a:r>
            <a:r>
              <a:rPr lang="zh-CN" altLang="en-US" sz="2400" dirty="0" smtClean="0"/>
              <a:t>“</a:t>
            </a:r>
            <a:r>
              <a:rPr lang="zh-CN" altLang="en-US" sz="2400" dirty="0"/>
              <a:t>为人”</a:t>
            </a:r>
            <a:r>
              <a:rPr lang="en-US" sz="2400" dirty="0" err="1"/>
              <a:t>weiren</a:t>
            </a:r>
            <a:r>
              <a:rPr lang="en-US" sz="2400" dirty="0"/>
              <a:t> </a:t>
            </a:r>
            <a:r>
              <a:rPr lang="en-US" sz="2400" dirty="0" err="1"/>
              <a:t>so’zi</a:t>
            </a:r>
            <a:r>
              <a:rPr lang="en-US" sz="2400" dirty="0"/>
              <a:t> “</a:t>
            </a:r>
            <a:r>
              <a:rPr lang="en-US" sz="2400" dirty="0" err="1"/>
              <a:t>ikki</a:t>
            </a:r>
            <a:r>
              <a:rPr lang="en-US" sz="2400" dirty="0"/>
              <a:t> </a:t>
            </a:r>
            <a:r>
              <a:rPr lang="en-US" sz="2400" dirty="0" err="1"/>
              <a:t>xil</a:t>
            </a:r>
            <a:r>
              <a:rPr lang="en-US" sz="2400" dirty="0"/>
              <a:t> </a:t>
            </a:r>
            <a:r>
              <a:rPr lang="en-US" sz="2400" dirty="0" err="1" smtClean="0"/>
              <a:t>aloqa</a:t>
            </a:r>
            <a:r>
              <a:rPr lang="en-US" sz="2400" dirty="0" smtClean="0"/>
              <a:t> </a:t>
            </a:r>
            <a:r>
              <a:rPr lang="en-US" sz="2400" dirty="0" err="1" smtClean="0"/>
              <a:t>bog’lanishli</a:t>
            </a:r>
            <a:r>
              <a:rPr lang="en-US" sz="2400" dirty="0"/>
              <a:t>” </a:t>
            </a:r>
            <a:r>
              <a:rPr lang="en-US" sz="2400" dirty="0" err="1"/>
              <a:t>evfemistik</a:t>
            </a:r>
            <a:r>
              <a:rPr lang="en-US" sz="2400" dirty="0"/>
              <a:t> </a:t>
            </a:r>
            <a:r>
              <a:rPr lang="en-US" sz="2400" dirty="0" err="1"/>
              <a:t>versiyadir</a:t>
            </a:r>
            <a:r>
              <a:rPr lang="en-US" sz="2400" dirty="0"/>
              <a:t>, </a:t>
            </a:r>
            <a:r>
              <a:rPr lang="en-US" sz="2400" dirty="0" err="1" smtClean="0"/>
              <a:t>tabu</a:t>
            </a:r>
            <a:r>
              <a:rPr lang="en-US" sz="2400" dirty="0" smtClean="0"/>
              <a:t> </a:t>
            </a:r>
            <a:r>
              <a:rPr lang="en-US" sz="2400" dirty="0" err="1" smtClean="0"/>
              <a:t>qo’pol-beadab</a:t>
            </a:r>
            <a:r>
              <a:rPr lang="en-US" sz="2400" dirty="0"/>
              <a:t>, </a:t>
            </a:r>
            <a:r>
              <a:rPr lang="en-US" sz="2400" dirty="0" err="1"/>
              <a:t>madaniyatsiz</a:t>
            </a:r>
            <a:r>
              <a:rPr lang="en-US" sz="2400" dirty="0"/>
              <a:t> </a:t>
            </a:r>
            <a:r>
              <a:rPr lang="en-US" sz="2400" dirty="0" err="1" smtClean="0"/>
              <a:t>hodisalardan</a:t>
            </a:r>
            <a:r>
              <a:rPr lang="en-US" sz="2400" dirty="0" smtClean="0"/>
              <a:t> </a:t>
            </a:r>
            <a:r>
              <a:rPr lang="en-US" sz="2400" dirty="0" err="1" smtClean="0"/>
              <a:t>qochish</a:t>
            </a:r>
            <a:r>
              <a:rPr lang="en-US" sz="2400" dirty="0" smtClean="0"/>
              <a:t> </a:t>
            </a:r>
            <a:r>
              <a:rPr lang="en-US" sz="2400" dirty="0" err="1"/>
              <a:t>uchun</a:t>
            </a:r>
            <a:r>
              <a:rPr lang="en-US" sz="2400" dirty="0"/>
              <a:t>; “</a:t>
            </a:r>
            <a:r>
              <a:rPr lang="zh-CN" altLang="en-US" sz="2400" dirty="0"/>
              <a:t>山陵崩” </a:t>
            </a:r>
            <a:r>
              <a:rPr lang="en-US" sz="2400" dirty="0" err="1"/>
              <a:t>shanlingbeng</a:t>
            </a:r>
            <a:r>
              <a:rPr lang="en-US" sz="2400" dirty="0"/>
              <a:t> </a:t>
            </a:r>
            <a:r>
              <a:rPr lang="en-US" sz="2400" dirty="0" err="1" smtClean="0"/>
              <a:t>so’zi</a:t>
            </a:r>
            <a:r>
              <a:rPr lang="en-US" sz="2400" dirty="0" smtClean="0"/>
              <a:t> </a:t>
            </a:r>
            <a:r>
              <a:rPr lang="en-US" sz="2400" dirty="0" err="1" smtClean="0"/>
              <a:t>bu</a:t>
            </a:r>
            <a:r>
              <a:rPr lang="en-US" sz="2400" dirty="0" smtClean="0"/>
              <a:t> </a:t>
            </a:r>
            <a:r>
              <a:rPr lang="en-US" sz="2400" dirty="0"/>
              <a:t>“</a:t>
            </a:r>
            <a:r>
              <a:rPr lang="zh-CN" altLang="en-US" sz="2400" dirty="0"/>
              <a:t>死”</a:t>
            </a:r>
            <a:r>
              <a:rPr lang="en-US" sz="2400" dirty="0" err="1"/>
              <a:t>si</a:t>
            </a:r>
            <a:r>
              <a:rPr lang="en-US" sz="2400" dirty="0"/>
              <a:t> </a:t>
            </a:r>
            <a:r>
              <a:rPr lang="en-US" sz="2400" dirty="0" err="1"/>
              <a:t>so’zining</a:t>
            </a:r>
            <a:r>
              <a:rPr lang="en-US" sz="2400" dirty="0"/>
              <a:t> </a:t>
            </a:r>
            <a:r>
              <a:rPr lang="en-US" sz="2400" dirty="0" err="1"/>
              <a:t>evfemistik</a:t>
            </a:r>
            <a:r>
              <a:rPr lang="en-US" sz="2400" dirty="0"/>
              <a:t> </a:t>
            </a:r>
            <a:r>
              <a:rPr lang="en-US" sz="2400" dirty="0" err="1" smtClean="0"/>
              <a:t>versiyasi</a:t>
            </a:r>
            <a:r>
              <a:rPr lang="en-US" sz="2400" dirty="0" smtClean="0"/>
              <a:t> </a:t>
            </a:r>
            <a:r>
              <a:rPr lang="en-US" sz="2400" dirty="0" err="1" smtClean="0"/>
              <a:t>bo’lib</a:t>
            </a:r>
            <a:r>
              <a:rPr lang="en-US" sz="2400" dirty="0"/>
              <a:t>, </a:t>
            </a:r>
            <a:r>
              <a:rPr lang="en-US" sz="2400" dirty="0" err="1"/>
              <a:t>bu</a:t>
            </a:r>
            <a:r>
              <a:rPr lang="en-US" sz="2400" dirty="0"/>
              <a:t> </a:t>
            </a:r>
            <a:r>
              <a:rPr lang="en-US" sz="2400" dirty="0" err="1"/>
              <a:t>tabu</a:t>
            </a:r>
            <a:r>
              <a:rPr lang="en-US" sz="2400" dirty="0"/>
              <a:t> </a:t>
            </a:r>
            <a:r>
              <a:rPr lang="en-US" sz="2400" dirty="0" err="1"/>
              <a:t>baxtsizlik</a:t>
            </a:r>
            <a:r>
              <a:rPr lang="en-US" sz="2400" dirty="0"/>
              <a:t> </a:t>
            </a:r>
            <a:r>
              <a:rPr lang="en-US" sz="2400" dirty="0" err="1"/>
              <a:t>olib</a:t>
            </a:r>
            <a:r>
              <a:rPr lang="en-US" sz="2400" dirty="0"/>
              <a:t> </a:t>
            </a:r>
            <a:r>
              <a:rPr lang="en-US" sz="2400" dirty="0" err="1" smtClean="0"/>
              <a:t>keluvchi</a:t>
            </a:r>
            <a:r>
              <a:rPr lang="en-US" sz="2400" dirty="0" smtClean="0"/>
              <a:t> </a:t>
            </a:r>
            <a:r>
              <a:rPr lang="en-US" sz="2400" dirty="0" err="1" smtClean="0"/>
              <a:t>so’zini</a:t>
            </a:r>
            <a:r>
              <a:rPr lang="en-US" sz="2400" dirty="0" smtClean="0"/>
              <a:t> </a:t>
            </a:r>
            <a:r>
              <a:rPr lang="en-US" sz="2400" dirty="0" err="1"/>
              <a:t>aytishdan</a:t>
            </a:r>
            <a:r>
              <a:rPr lang="en-US" sz="2400" dirty="0"/>
              <a:t> </a:t>
            </a:r>
            <a:r>
              <a:rPr lang="en-US" sz="2400" dirty="0" err="1"/>
              <a:t>qochish</a:t>
            </a:r>
            <a:r>
              <a:rPr lang="en-US" sz="2400" dirty="0"/>
              <a:t> </a:t>
            </a:r>
            <a:r>
              <a:rPr lang="en-US" sz="2400" dirty="0" err="1"/>
              <a:t>uchundir</a:t>
            </a:r>
            <a:r>
              <a:rPr lang="en-US" sz="2400" dirty="0"/>
              <a:t>. </a:t>
            </a:r>
            <a:r>
              <a:rPr lang="en-US" sz="2400" dirty="0" err="1" smtClean="0"/>
              <a:t>Boshqa</a:t>
            </a:r>
            <a:r>
              <a:rPr lang="en-US" sz="2400" dirty="0" smtClean="0"/>
              <a:t> </a:t>
            </a:r>
            <a:r>
              <a:rPr lang="en-US" sz="2400" dirty="0" err="1" smtClean="0"/>
              <a:t>odamni</a:t>
            </a:r>
            <a:r>
              <a:rPr lang="en-US" sz="2400" dirty="0" smtClean="0"/>
              <a:t> </a:t>
            </a:r>
            <a:r>
              <a:rPr lang="en-US" sz="2400" dirty="0"/>
              <a:t>“</a:t>
            </a:r>
            <a:r>
              <a:rPr lang="zh-CN" altLang="en-US" sz="2400" dirty="0"/>
              <a:t>执事</a:t>
            </a:r>
            <a:r>
              <a:rPr lang="en-US" altLang="zh-CN" sz="2400" dirty="0"/>
              <a:t>-</a:t>
            </a:r>
            <a:r>
              <a:rPr lang="en-US" sz="2400" dirty="0" err="1"/>
              <a:t>zhishi</a:t>
            </a:r>
            <a:r>
              <a:rPr lang="en-US" sz="2400" dirty="0"/>
              <a:t>, </a:t>
            </a:r>
            <a:r>
              <a:rPr lang="zh-CN" altLang="en-US" sz="2400" dirty="0"/>
              <a:t>足下</a:t>
            </a:r>
            <a:r>
              <a:rPr lang="en-US" altLang="zh-CN" sz="2400" dirty="0"/>
              <a:t>-</a:t>
            </a:r>
            <a:r>
              <a:rPr lang="en-US" sz="2400" dirty="0" err="1"/>
              <a:t>zuxia</a:t>
            </a:r>
            <a:r>
              <a:rPr lang="en-US" sz="2400" dirty="0"/>
              <a:t>, </a:t>
            </a:r>
            <a:r>
              <a:rPr lang="zh-CN" altLang="en-US" sz="2400" dirty="0"/>
              <a:t>左右</a:t>
            </a:r>
            <a:r>
              <a:rPr lang="en-US" sz="2400" dirty="0" err="1"/>
              <a:t>zuoyou</a:t>
            </a:r>
            <a:r>
              <a:rPr lang="en-US" sz="2400" dirty="0"/>
              <a:t>”, </a:t>
            </a:r>
            <a:r>
              <a:rPr lang="en-US" sz="2400" dirty="0" err="1"/>
              <a:t>o’zini</a:t>
            </a:r>
            <a:r>
              <a:rPr lang="en-US" sz="2400" dirty="0"/>
              <a:t> </a:t>
            </a:r>
            <a:r>
              <a:rPr lang="en-US" sz="2400" dirty="0" err="1"/>
              <a:t>bo’lsa</a:t>
            </a:r>
            <a:r>
              <a:rPr lang="en-US" sz="2400" dirty="0"/>
              <a:t> “</a:t>
            </a:r>
            <a:r>
              <a:rPr lang="zh-CN" altLang="en-US" sz="2400" dirty="0"/>
              <a:t>牛马走</a:t>
            </a:r>
            <a:r>
              <a:rPr lang="en-US" altLang="zh-CN" sz="2400" dirty="0"/>
              <a:t>-</a:t>
            </a:r>
            <a:r>
              <a:rPr lang="en-US" sz="2400" dirty="0" err="1"/>
              <a:t>niumazou</a:t>
            </a:r>
            <a:r>
              <a:rPr lang="en-US" sz="2400" dirty="0"/>
              <a:t>, </a:t>
            </a:r>
            <a:r>
              <a:rPr lang="zh-CN" altLang="en-US" sz="2400" dirty="0" smtClean="0"/>
              <a:t>仆 </a:t>
            </a:r>
            <a:r>
              <a:rPr lang="en-US" altLang="zh-CN" sz="2400" dirty="0" smtClean="0"/>
              <a:t>-</a:t>
            </a:r>
            <a:r>
              <a:rPr lang="en-US" sz="2400" dirty="0" err="1"/>
              <a:t>pu</a:t>
            </a:r>
            <a:r>
              <a:rPr lang="en-US" sz="2400" dirty="0"/>
              <a:t>, </a:t>
            </a:r>
            <a:r>
              <a:rPr lang="zh-CN" altLang="en-US" sz="2400" dirty="0"/>
              <a:t>竖子</a:t>
            </a:r>
            <a:r>
              <a:rPr lang="en-US" altLang="zh-CN" sz="2400" dirty="0"/>
              <a:t>-</a:t>
            </a:r>
            <a:r>
              <a:rPr lang="en-US" sz="2400" dirty="0" err="1"/>
              <a:t>shuzi</a:t>
            </a:r>
            <a:r>
              <a:rPr lang="en-US" sz="2400" dirty="0"/>
              <a:t>” deb </a:t>
            </a:r>
            <a:r>
              <a:rPr lang="en-US" sz="2400" dirty="0" err="1"/>
              <a:t>atashning</a:t>
            </a:r>
            <a:r>
              <a:rPr lang="en-US" sz="2400" dirty="0"/>
              <a:t> </a:t>
            </a:r>
            <a:r>
              <a:rPr lang="en-US" sz="2400" dirty="0" err="1" smtClean="0"/>
              <a:t>sababi</a:t>
            </a:r>
            <a:r>
              <a:rPr lang="en-US" sz="2400" dirty="0" smtClean="0"/>
              <a:t> </a:t>
            </a:r>
            <a:r>
              <a:rPr lang="en-US" sz="2400" dirty="0" err="1" smtClean="0"/>
              <a:t>boshqalar</a:t>
            </a:r>
            <a:r>
              <a:rPr lang="en-US" sz="2400" dirty="0" smtClean="0"/>
              <a:t> </a:t>
            </a:r>
            <a:r>
              <a:rPr lang="en-US" sz="2400" dirty="0" err="1"/>
              <a:t>uni</a:t>
            </a:r>
            <a:r>
              <a:rPr lang="en-US" sz="2400" dirty="0"/>
              <a:t> </a:t>
            </a:r>
            <a:r>
              <a:rPr lang="en-US" sz="2400" dirty="0" err="1"/>
              <a:t>haqorat</a:t>
            </a:r>
            <a:r>
              <a:rPr lang="en-US" sz="2400" dirty="0"/>
              <a:t> </a:t>
            </a:r>
            <a:r>
              <a:rPr lang="en-US" sz="2400" dirty="0" err="1"/>
              <a:t>qilib</a:t>
            </a:r>
            <a:r>
              <a:rPr lang="en-US" sz="2400" dirty="0"/>
              <a:t> </a:t>
            </a:r>
            <a:r>
              <a:rPr lang="en-US" sz="2400" dirty="0" err="1" smtClean="0"/>
              <a:t>qo’yishdan</a:t>
            </a:r>
            <a:r>
              <a:rPr lang="en-US" sz="2400" dirty="0" smtClean="0"/>
              <a:t> </a:t>
            </a:r>
            <a:r>
              <a:rPr lang="en-US" sz="2400" dirty="0" err="1" smtClean="0"/>
              <a:t>saqlanishdir</a:t>
            </a:r>
            <a:r>
              <a:rPr lang="en-US" sz="2400" dirty="0"/>
              <a:t>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5753864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TM10001114[[fn=Галерея]]</Template>
  <TotalTime>118</TotalTime>
  <Words>262</Words>
  <Application>Microsoft Office PowerPoint</Application>
  <PresentationFormat>Широкоэкранный</PresentationFormat>
  <Paragraphs>26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Algerian</vt:lpstr>
      <vt:lpstr>Arial</vt:lpstr>
      <vt:lpstr>Arial Narrow</vt:lpstr>
      <vt:lpstr>Palatino Linotype</vt:lpstr>
      <vt:lpstr>等线</vt:lpstr>
      <vt:lpstr>Gallery</vt:lpstr>
      <vt:lpstr>XITOY TILIDA EVFIMIZIMLAR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XITOY TILIDA EVFIMIZIMLAR</dc:title>
  <dc:creator>Пользователь Windows</dc:creator>
  <cp:lastModifiedBy>Пользователь</cp:lastModifiedBy>
  <cp:revision>10</cp:revision>
  <dcterms:created xsi:type="dcterms:W3CDTF">2023-04-18T10:15:47Z</dcterms:created>
  <dcterms:modified xsi:type="dcterms:W3CDTF">2024-11-03T12:18:35Z</dcterms:modified>
</cp:coreProperties>
</file>