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82B00D-5ED7-4A3D-8E34-1E3AB81D77D7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819941-6436-4F31-A35E-890BE035F1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35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19941-6436-4F31-A35E-890BE035F1C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90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5839-8F85-4C92-AAE9-CA6D7B9F72FC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9FD32-C1F0-479F-9D59-E4C18387B3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5839-8F85-4C92-AAE9-CA6D7B9F72FC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9FD32-C1F0-479F-9D59-E4C18387B3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5839-8F85-4C92-AAE9-CA6D7B9F72FC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9FD32-C1F0-479F-9D59-E4C18387B3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5839-8F85-4C92-AAE9-CA6D7B9F72FC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9FD32-C1F0-479F-9D59-E4C18387B3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5839-8F85-4C92-AAE9-CA6D7B9F72FC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9FD32-C1F0-479F-9D59-E4C18387B3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5839-8F85-4C92-AAE9-CA6D7B9F72FC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9FD32-C1F0-479F-9D59-E4C18387B3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5839-8F85-4C92-AAE9-CA6D7B9F72FC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9FD32-C1F0-479F-9D59-E4C18387B3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5839-8F85-4C92-AAE9-CA6D7B9F72FC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9FD32-C1F0-479F-9D59-E4C18387B3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5839-8F85-4C92-AAE9-CA6D7B9F72FC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9FD32-C1F0-479F-9D59-E4C18387B3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5839-8F85-4C92-AAE9-CA6D7B9F72FC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9FD32-C1F0-479F-9D59-E4C18387B3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5839-8F85-4C92-AAE9-CA6D7B9F72FC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9FD32-C1F0-479F-9D59-E4C18387B3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95839-8F85-4C92-AAE9-CA6D7B9F72FC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FD32-C1F0-479F-9D59-E4C18387B38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 err="1" smtClean="0"/>
              <a:t>Sharq</a:t>
            </a:r>
            <a:r>
              <a:rPr lang="en-US" b="1" i="1" dirty="0" smtClean="0"/>
              <a:t> </a:t>
            </a:r>
            <a:r>
              <a:rPr lang="en-US" b="1" i="1" dirty="0" err="1" smtClean="0"/>
              <a:t>lingvomadaniyatida</a:t>
            </a:r>
            <a:r>
              <a:rPr lang="en-US" b="1" i="1" dirty="0" smtClean="0"/>
              <a:t> </a:t>
            </a:r>
            <a:r>
              <a:rPr lang="en-US" b="1" i="1" dirty="0" err="1" smtClean="0"/>
              <a:t>evfemizmlarning</a:t>
            </a:r>
            <a:r>
              <a:rPr lang="en-US" b="1" i="1" dirty="0" smtClean="0"/>
              <a:t> </a:t>
            </a:r>
            <a:r>
              <a:rPr lang="en-US" b="1" i="1" dirty="0" err="1" smtClean="0"/>
              <a:t>ifodalanishi</a:t>
            </a:r>
            <a:r>
              <a:rPr lang="en-US" b="1" i="1" dirty="0" smtClean="0"/>
              <a:t> </a:t>
            </a:r>
            <a:endParaRPr lang="ru-RU" b="1" i="1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Plain">
              <a:avLst/>
            </a:prstTxWarp>
          </a:bodyPr>
          <a:lstStyle/>
          <a:p>
            <a:r>
              <a:rPr lang="en-US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Evfemizm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r>
              <a:rPr lang="en-US" b="1" dirty="0" err="1"/>
              <a:t>Evfemizmlar</a:t>
            </a:r>
            <a:r>
              <a:rPr lang="en-US" b="1" dirty="0"/>
              <a:t> </a:t>
            </a:r>
            <a:r>
              <a:rPr lang="en-US" b="1" dirty="0" err="1"/>
              <a:t>madaniy</a:t>
            </a:r>
            <a:r>
              <a:rPr lang="en-US" b="1" dirty="0"/>
              <a:t> </a:t>
            </a:r>
            <a:r>
              <a:rPr lang="en-US" b="1" dirty="0" err="1"/>
              <a:t>hodisa</a:t>
            </a:r>
            <a:r>
              <a:rPr lang="en-US" b="1" dirty="0"/>
              <a:t> </a:t>
            </a:r>
            <a:r>
              <a:rPr lang="en-US" b="1" dirty="0" err="1"/>
              <a:t>sifatida</a:t>
            </a:r>
            <a:r>
              <a:rPr lang="en-US" b="1" dirty="0"/>
              <a:t> </a:t>
            </a:r>
            <a:r>
              <a:rPr lang="en-US" b="1" dirty="0" err="1"/>
              <a:t>madaniyat</a:t>
            </a:r>
            <a:r>
              <a:rPr lang="en-US" b="1" dirty="0"/>
              <a:t> </a:t>
            </a:r>
            <a:r>
              <a:rPr lang="en-US" b="1" dirty="0" err="1"/>
              <a:t>taraqqiyotida</a:t>
            </a:r>
            <a:r>
              <a:rPr lang="en-US" b="1" dirty="0"/>
              <a:t> </a:t>
            </a:r>
            <a:r>
              <a:rPr lang="en-US" b="1" dirty="0" err="1"/>
              <a:t>o‘ziga</a:t>
            </a:r>
            <a:r>
              <a:rPr lang="en-US" b="1" dirty="0"/>
              <a:t> </a:t>
            </a:r>
            <a:r>
              <a:rPr lang="en-US" b="1" dirty="0" err="1"/>
              <a:t>xos</a:t>
            </a:r>
            <a:r>
              <a:rPr lang="en-US" b="1" dirty="0"/>
              <a:t> </a:t>
            </a:r>
            <a:r>
              <a:rPr lang="en-US" b="1" dirty="0" err="1"/>
              <a:t>o‘rin</a:t>
            </a:r>
            <a:r>
              <a:rPr lang="en-US" b="1" dirty="0"/>
              <a:t> </a:t>
            </a:r>
            <a:r>
              <a:rPr lang="en-US" b="1" dirty="0" err="1"/>
              <a:t>tutadi</a:t>
            </a:r>
            <a:r>
              <a:rPr lang="en-US" b="1" dirty="0"/>
              <a:t>. </a:t>
            </a:r>
            <a:r>
              <a:rPr lang="en-US" b="1" dirty="0" err="1"/>
              <a:t>Turli</a:t>
            </a:r>
            <a:r>
              <a:rPr lang="en-US" b="1" dirty="0"/>
              <a:t> </a:t>
            </a:r>
            <a:r>
              <a:rPr lang="en-US" b="1" dirty="0" err="1"/>
              <a:t>xalqlar</a:t>
            </a:r>
            <a:r>
              <a:rPr lang="en-US" b="1" dirty="0"/>
              <a:t> </a:t>
            </a:r>
            <a:r>
              <a:rPr lang="en-US" b="1" dirty="0" err="1"/>
              <a:t>evfemizmlaridagi</a:t>
            </a:r>
            <a:r>
              <a:rPr lang="en-US" b="1" dirty="0"/>
              <a:t> </a:t>
            </a:r>
            <a:r>
              <a:rPr lang="en-US" b="1" dirty="0" err="1"/>
              <a:t>madaniy</a:t>
            </a:r>
            <a:r>
              <a:rPr lang="en-US" b="1" dirty="0"/>
              <a:t> </a:t>
            </a:r>
            <a:r>
              <a:rPr lang="en-US" b="1" dirty="0" err="1"/>
              <a:t>o‘xshashliklar</a:t>
            </a:r>
            <a:r>
              <a:rPr lang="en-US" b="1" dirty="0"/>
              <a:t> </a:t>
            </a:r>
            <a:r>
              <a:rPr lang="en-US" b="1" dirty="0" err="1"/>
              <a:t>ularga</a:t>
            </a:r>
            <a:r>
              <a:rPr lang="en-US" b="1" dirty="0"/>
              <a:t> </a:t>
            </a:r>
            <a:r>
              <a:rPr lang="en-US" b="1" dirty="0" err="1"/>
              <a:t>yuklangan</a:t>
            </a:r>
            <a:r>
              <a:rPr lang="en-US" b="1" dirty="0"/>
              <a:t> </a:t>
            </a:r>
            <a:r>
              <a:rPr lang="en-US" b="1" dirty="0" err="1"/>
              <a:t>vazifalarning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xilligidan</a:t>
            </a:r>
            <a:r>
              <a:rPr lang="en-US" b="1" dirty="0"/>
              <a:t>  </a:t>
            </a:r>
            <a:r>
              <a:rPr lang="en-US" b="1" dirty="0" err="1"/>
              <a:t>kelib</a:t>
            </a:r>
            <a:r>
              <a:rPr lang="en-US" b="1" dirty="0"/>
              <a:t> </a:t>
            </a:r>
            <a:r>
              <a:rPr lang="en-US" b="1" dirty="0" err="1"/>
              <a:t>chiqadi</a:t>
            </a:r>
            <a:r>
              <a:rPr lang="en-US" b="1" dirty="0"/>
              <a:t>. </a:t>
            </a:r>
            <a:r>
              <a:rPr lang="en-US" b="1" dirty="0" err="1"/>
              <a:t>Evfemizmlarni</a:t>
            </a:r>
            <a:r>
              <a:rPr lang="en-US" b="1" dirty="0"/>
              <a:t> </a:t>
            </a:r>
            <a:r>
              <a:rPr lang="en-US" b="1" dirty="0" err="1"/>
              <a:t>vazifalariga</a:t>
            </a:r>
            <a:r>
              <a:rPr lang="en-US" b="1" dirty="0"/>
              <a:t> </a:t>
            </a:r>
            <a:r>
              <a:rPr lang="en-US" b="1" dirty="0" err="1"/>
              <a:t>ko‘ra</a:t>
            </a:r>
            <a:r>
              <a:rPr lang="en-US" b="1" dirty="0"/>
              <a:t>: </a:t>
            </a:r>
            <a:r>
              <a:rPr lang="en-US" b="1" dirty="0" err="1"/>
              <a:t>tabu-taqiq</a:t>
            </a:r>
            <a:r>
              <a:rPr lang="en-US" b="1" dirty="0"/>
              <a:t> </a:t>
            </a:r>
            <a:r>
              <a:rPr lang="en-US" b="1" dirty="0" err="1"/>
              <a:t>ifodalovchi</a:t>
            </a:r>
            <a:r>
              <a:rPr lang="en-US" b="1" dirty="0"/>
              <a:t> </a:t>
            </a:r>
            <a:r>
              <a:rPr lang="en-US" b="1" dirty="0" err="1"/>
              <a:t>evfemizmlar</a:t>
            </a:r>
            <a:r>
              <a:rPr lang="en-US" b="1" dirty="0"/>
              <a:t> </a:t>
            </a:r>
            <a:r>
              <a:rPr lang="en-US" b="1" dirty="0" err="1"/>
              <a:t>va</a:t>
            </a:r>
            <a:r>
              <a:rPr lang="en-US" b="1" dirty="0"/>
              <a:t> </a:t>
            </a:r>
            <a:r>
              <a:rPr lang="en-US" b="1" dirty="0" err="1"/>
              <a:t>xushmuomalalik</a:t>
            </a:r>
            <a:r>
              <a:rPr lang="en-US" b="1" dirty="0"/>
              <a:t> </a:t>
            </a:r>
            <a:r>
              <a:rPr lang="en-US" b="1" dirty="0" err="1"/>
              <a:t>ifodalovchi</a:t>
            </a:r>
            <a:r>
              <a:rPr lang="en-US" b="1" dirty="0"/>
              <a:t> </a:t>
            </a:r>
            <a:r>
              <a:rPr lang="en-US" b="1" dirty="0" err="1"/>
              <a:t>evfemizmlarga</a:t>
            </a:r>
            <a:r>
              <a:rPr lang="en-US" b="1" dirty="0"/>
              <a:t> </a:t>
            </a:r>
            <a:r>
              <a:rPr lang="en-US" b="1" dirty="0" err="1"/>
              <a:t>ajratish</a:t>
            </a:r>
            <a:r>
              <a:rPr lang="en-US" b="1" dirty="0"/>
              <a:t> </a:t>
            </a:r>
            <a:r>
              <a:rPr lang="en-US" b="1" dirty="0" err="1"/>
              <a:t>mumkin</a:t>
            </a:r>
            <a:r>
              <a:rPr lang="en-US" b="1" dirty="0"/>
              <a:t>. </a:t>
            </a:r>
            <a:endParaRPr lang="ru-RU" b="1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77500" lnSpcReduction="20000"/>
          </a:bodyPr>
          <a:lstStyle/>
          <a:p>
            <a:r>
              <a:rPr lang="en-US" sz="3400" b="1" i="1" dirty="0" err="1">
                <a:solidFill>
                  <a:srgbClr val="00B0F0"/>
                </a:solidFill>
              </a:rPr>
              <a:t>Tabu-taqiq</a:t>
            </a:r>
            <a:r>
              <a:rPr lang="en-US" sz="3400" b="1" i="1" dirty="0">
                <a:solidFill>
                  <a:srgbClr val="00B0F0"/>
                </a:solidFill>
              </a:rPr>
              <a:t> </a:t>
            </a:r>
            <a:r>
              <a:rPr lang="en-US" sz="3400" b="1" i="1" dirty="0" err="1">
                <a:solidFill>
                  <a:srgbClr val="00B0F0"/>
                </a:solidFill>
              </a:rPr>
              <a:t>ifodalovchi</a:t>
            </a:r>
            <a:r>
              <a:rPr lang="en-US" sz="3400" b="1" i="1" dirty="0">
                <a:solidFill>
                  <a:srgbClr val="00B0F0"/>
                </a:solidFill>
              </a:rPr>
              <a:t> </a:t>
            </a:r>
            <a:r>
              <a:rPr lang="en-US" sz="3400" b="1" i="1" dirty="0" err="1">
                <a:solidFill>
                  <a:srgbClr val="00B0F0"/>
                </a:solidFill>
              </a:rPr>
              <a:t>evfemizmlari</a:t>
            </a:r>
            <a:r>
              <a:rPr lang="en-US" sz="3400" b="1" i="1" dirty="0"/>
              <a:t>. </a:t>
            </a:r>
            <a:r>
              <a:rPr lang="en-US" sz="3400" b="1" dirty="0" err="1"/>
              <a:t>Mavjud</a:t>
            </a:r>
            <a:r>
              <a:rPr lang="en-US" sz="3400" b="1" dirty="0"/>
              <a:t> </a:t>
            </a:r>
            <a:r>
              <a:rPr lang="en-US" sz="3400" b="1" dirty="0" err="1"/>
              <a:t>so‘zga</a:t>
            </a:r>
            <a:r>
              <a:rPr lang="en-US" sz="3400" b="1" dirty="0"/>
              <a:t> </a:t>
            </a:r>
            <a:r>
              <a:rPr lang="en-US" sz="3400" b="1" dirty="0" err="1"/>
              <a:t>evfemistik</a:t>
            </a:r>
            <a:r>
              <a:rPr lang="en-US" sz="3400" b="1" dirty="0"/>
              <a:t> </a:t>
            </a:r>
            <a:r>
              <a:rPr lang="en-US" sz="3400" b="1" dirty="0" err="1"/>
              <a:t>ma’no</a:t>
            </a:r>
            <a:r>
              <a:rPr lang="en-US" sz="3400" b="1" dirty="0"/>
              <a:t> </a:t>
            </a:r>
            <a:r>
              <a:rPr lang="en-US" sz="3400" b="1" dirty="0" err="1"/>
              <a:t>yuklanar</a:t>
            </a:r>
            <a:r>
              <a:rPr lang="en-US" sz="3400" b="1" dirty="0"/>
              <a:t> </a:t>
            </a:r>
            <a:r>
              <a:rPr lang="en-US" sz="3400" b="1" dirty="0" err="1"/>
              <a:t>ekan</a:t>
            </a:r>
            <a:r>
              <a:rPr lang="en-US" sz="3400" b="1" dirty="0"/>
              <a:t>, </a:t>
            </a:r>
            <a:r>
              <a:rPr lang="en-US" sz="3400" b="1" dirty="0" err="1"/>
              <a:t>bu</a:t>
            </a:r>
            <a:r>
              <a:rPr lang="en-US" sz="3400" b="1" dirty="0"/>
              <a:t> </a:t>
            </a:r>
            <a:r>
              <a:rPr lang="en-US" sz="3400" b="1" dirty="0" err="1"/>
              <a:t>ma’no</a:t>
            </a:r>
            <a:r>
              <a:rPr lang="en-US" sz="3400" b="1" dirty="0"/>
              <a:t> </a:t>
            </a:r>
            <a:r>
              <a:rPr lang="en-US" sz="3400" b="1" dirty="0" err="1"/>
              <a:t>so‘zning</a:t>
            </a:r>
            <a:r>
              <a:rPr lang="en-US" sz="3400" b="1" dirty="0"/>
              <a:t> </a:t>
            </a:r>
            <a:r>
              <a:rPr lang="en-US" sz="3400" b="1" dirty="0" err="1"/>
              <a:t>qo‘llanmay</a:t>
            </a:r>
            <a:r>
              <a:rPr lang="en-US" sz="3400" b="1" dirty="0"/>
              <a:t> </a:t>
            </a:r>
            <a:r>
              <a:rPr lang="en-US" sz="3400" b="1" dirty="0" err="1"/>
              <a:t>qolgan</a:t>
            </a:r>
            <a:r>
              <a:rPr lang="en-US" sz="3400" b="1" dirty="0"/>
              <a:t> </a:t>
            </a:r>
            <a:r>
              <a:rPr lang="en-US" sz="3400" b="1" dirty="0" err="1"/>
              <a:t>ma’nosi</a:t>
            </a:r>
            <a:r>
              <a:rPr lang="en-US" sz="3400" b="1" dirty="0"/>
              <a:t> </a:t>
            </a:r>
            <a:r>
              <a:rPr lang="en-US" sz="3400" b="1" dirty="0" err="1"/>
              <a:t>bo‘ladi</a:t>
            </a:r>
            <a:r>
              <a:rPr lang="en-US" sz="3400" b="1" dirty="0"/>
              <a:t>. </a:t>
            </a:r>
            <a:r>
              <a:rPr lang="en-US" sz="3400" b="1" dirty="0" err="1"/>
              <a:t>Ya’ni</a:t>
            </a:r>
            <a:r>
              <a:rPr lang="en-US" sz="3400" b="1" dirty="0"/>
              <a:t> u </a:t>
            </a:r>
            <a:r>
              <a:rPr lang="en-US" sz="3400" b="1" dirty="0" err="1"/>
              <a:t>leksik</a:t>
            </a:r>
            <a:r>
              <a:rPr lang="en-US" sz="3400" b="1" dirty="0"/>
              <a:t> </a:t>
            </a:r>
            <a:r>
              <a:rPr lang="en-US" sz="3400" b="1" dirty="0" err="1"/>
              <a:t>sathga</a:t>
            </a:r>
            <a:r>
              <a:rPr lang="en-US" sz="3400" b="1" dirty="0"/>
              <a:t> </a:t>
            </a:r>
            <a:r>
              <a:rPr lang="en-US" sz="3400" b="1" dirty="0" err="1"/>
              <a:t>mansub</a:t>
            </a:r>
            <a:r>
              <a:rPr lang="en-US" sz="3400" b="1" dirty="0"/>
              <a:t> </a:t>
            </a:r>
            <a:r>
              <a:rPr lang="en-US" sz="3400" b="1" dirty="0" err="1"/>
              <a:t>hisoblanadi</a:t>
            </a:r>
            <a:r>
              <a:rPr lang="en-US" sz="3400" b="1" dirty="0"/>
              <a:t>. </a:t>
            </a:r>
            <a:r>
              <a:rPr lang="en-US" sz="3400" b="1" dirty="0" err="1"/>
              <a:t>Uni</a:t>
            </a:r>
            <a:r>
              <a:rPr lang="en-US" sz="3400" b="1" dirty="0"/>
              <a:t> </a:t>
            </a:r>
            <a:r>
              <a:rPr lang="en-US" sz="3400" b="1" dirty="0" err="1"/>
              <a:t>asosan</a:t>
            </a:r>
            <a:r>
              <a:rPr lang="en-US" sz="3400" b="1" dirty="0"/>
              <a:t> </a:t>
            </a:r>
            <a:r>
              <a:rPr lang="en-US" sz="3400" b="1" dirty="0" err="1"/>
              <a:t>tabu</a:t>
            </a:r>
            <a:r>
              <a:rPr lang="en-US" sz="3400" b="1" dirty="0"/>
              <a:t> </a:t>
            </a:r>
            <a:r>
              <a:rPr lang="en-US" sz="3400" b="1" dirty="0" err="1"/>
              <a:t>bilan</a:t>
            </a:r>
            <a:r>
              <a:rPr lang="en-US" sz="3400" b="1" dirty="0"/>
              <a:t> </a:t>
            </a:r>
            <a:r>
              <a:rPr lang="en-US" sz="3400" b="1" dirty="0" err="1"/>
              <a:t>bog‘laydilar</a:t>
            </a:r>
            <a:r>
              <a:rPr lang="en-US" sz="3400" b="1" dirty="0"/>
              <a:t>. </a:t>
            </a:r>
            <a:r>
              <a:rPr lang="en-US" sz="3400" b="1" dirty="0" err="1"/>
              <a:t>Tabuga</a:t>
            </a:r>
            <a:r>
              <a:rPr lang="en-US" sz="3400" b="1" dirty="0"/>
              <a:t> </a:t>
            </a:r>
            <a:r>
              <a:rPr lang="en-US" sz="3400" b="1" dirty="0" err="1"/>
              <a:t>uchragan</a:t>
            </a:r>
            <a:r>
              <a:rPr lang="en-US" sz="3400" b="1" dirty="0"/>
              <a:t> </a:t>
            </a:r>
            <a:r>
              <a:rPr lang="en-US" sz="3400" b="1" dirty="0" err="1"/>
              <a:t>so‘z</a:t>
            </a:r>
            <a:r>
              <a:rPr lang="en-US" sz="3400" b="1" dirty="0"/>
              <a:t> </a:t>
            </a:r>
            <a:r>
              <a:rPr lang="en-US" sz="3400" b="1" dirty="0" err="1"/>
              <a:t>yoki</a:t>
            </a:r>
            <a:r>
              <a:rPr lang="en-US" sz="3400" b="1" dirty="0"/>
              <a:t> </a:t>
            </a:r>
            <a:r>
              <a:rPr lang="en-US" sz="3400" b="1" dirty="0" err="1"/>
              <a:t>ibora</a:t>
            </a:r>
            <a:r>
              <a:rPr lang="en-US" sz="3400" b="1" dirty="0"/>
              <a:t> </a:t>
            </a:r>
            <a:r>
              <a:rPr lang="en-US" sz="3400" b="1" dirty="0" err="1"/>
              <a:t>o‘rnida</a:t>
            </a:r>
            <a:r>
              <a:rPr lang="en-US" sz="3400" b="1" dirty="0"/>
              <a:t> </a:t>
            </a:r>
            <a:r>
              <a:rPr lang="en-US" sz="3400" b="1" dirty="0" err="1"/>
              <a:t>to‘g‘ridan-to‘g‘ri</a:t>
            </a:r>
            <a:r>
              <a:rPr lang="en-US" sz="3400" b="1" dirty="0"/>
              <a:t> </a:t>
            </a:r>
            <a:r>
              <a:rPr lang="en-US" sz="3400" b="1" dirty="0" err="1"/>
              <a:t>evfemizm</a:t>
            </a:r>
            <a:r>
              <a:rPr lang="en-US" sz="3400" b="1" dirty="0"/>
              <a:t> </a:t>
            </a:r>
            <a:r>
              <a:rPr lang="en-US" sz="3400" b="1" dirty="0" err="1"/>
              <a:t>qo‘llanadi</a:t>
            </a:r>
            <a:r>
              <a:rPr lang="en-US" sz="3400" b="1" dirty="0"/>
              <a:t>, </a:t>
            </a:r>
            <a:r>
              <a:rPr lang="en-US" sz="3400" b="1" dirty="0" err="1"/>
              <a:t>ya’ni</a:t>
            </a:r>
            <a:r>
              <a:rPr lang="en-US" sz="3400" b="1" dirty="0"/>
              <a:t> </a:t>
            </a:r>
            <a:r>
              <a:rPr lang="en-US" sz="3400" b="1" dirty="0" err="1"/>
              <a:t>ma’lum</a:t>
            </a:r>
            <a:r>
              <a:rPr lang="en-US" sz="3400" b="1" dirty="0"/>
              <a:t> </a:t>
            </a:r>
            <a:r>
              <a:rPr lang="en-US" sz="3400" b="1" dirty="0" err="1"/>
              <a:t>so‘zga</a:t>
            </a:r>
            <a:r>
              <a:rPr lang="en-US" sz="3400" b="1" dirty="0"/>
              <a:t> </a:t>
            </a:r>
            <a:r>
              <a:rPr lang="en-US" sz="3400" b="1" dirty="0" err="1"/>
              <a:t>tabuga</a:t>
            </a:r>
            <a:r>
              <a:rPr lang="en-US" sz="3400" b="1" dirty="0"/>
              <a:t> </a:t>
            </a:r>
            <a:r>
              <a:rPr lang="en-US" sz="3400" b="1" dirty="0" err="1"/>
              <a:t>uchragan</a:t>
            </a:r>
            <a:r>
              <a:rPr lang="en-US" sz="3400" b="1" dirty="0"/>
              <a:t> </a:t>
            </a:r>
            <a:r>
              <a:rPr lang="en-US" sz="3400" b="1" dirty="0" err="1"/>
              <a:t>lug‘aviy</a:t>
            </a:r>
            <a:r>
              <a:rPr lang="en-US" sz="3400" b="1" dirty="0"/>
              <a:t> </a:t>
            </a:r>
            <a:r>
              <a:rPr lang="en-US" sz="3400" b="1" dirty="0" err="1"/>
              <a:t>birlikning</a:t>
            </a:r>
            <a:r>
              <a:rPr lang="en-US" sz="3400" b="1" dirty="0"/>
              <a:t> </a:t>
            </a:r>
            <a:r>
              <a:rPr lang="en-US" sz="3400" b="1" dirty="0" err="1"/>
              <a:t>ma’nosi</a:t>
            </a:r>
            <a:r>
              <a:rPr lang="en-US" sz="3400" b="1" dirty="0"/>
              <a:t> </a:t>
            </a:r>
            <a:r>
              <a:rPr lang="en-US" sz="3400" b="1" dirty="0" err="1"/>
              <a:t>yuklanadi</a:t>
            </a:r>
            <a:r>
              <a:rPr lang="en-US" sz="3400" b="1" dirty="0"/>
              <a:t>, u </a:t>
            </a:r>
            <a:r>
              <a:rPr lang="en-US" sz="3400" b="1" dirty="0" err="1"/>
              <a:t>evfemistik</a:t>
            </a:r>
            <a:r>
              <a:rPr lang="en-US" sz="3400" b="1" dirty="0"/>
              <a:t> </a:t>
            </a:r>
            <a:r>
              <a:rPr lang="en-US" sz="3400" b="1" dirty="0" err="1"/>
              <a:t>ma’no</a:t>
            </a:r>
            <a:r>
              <a:rPr lang="en-US" sz="3400" b="1" dirty="0"/>
              <a:t> </a:t>
            </a:r>
            <a:r>
              <a:rPr lang="en-US" sz="3400" b="1" dirty="0" err="1"/>
              <a:t>bo‘lib</a:t>
            </a:r>
            <a:r>
              <a:rPr lang="en-US" sz="3400" b="1" dirty="0"/>
              <a:t> </a:t>
            </a:r>
            <a:r>
              <a:rPr lang="en-US" sz="3400" b="1" dirty="0" err="1"/>
              <a:t>qoladi</a:t>
            </a:r>
            <a:r>
              <a:rPr lang="en-US" sz="3400" b="1" dirty="0"/>
              <a:t>.</a:t>
            </a:r>
            <a:endParaRPr lang="ru-RU" sz="3400" b="1" dirty="0"/>
          </a:p>
          <a:p>
            <a:r>
              <a:rPr lang="en-US" sz="3400" b="1" i="1" dirty="0" err="1"/>
              <a:t>Tabu</a:t>
            </a:r>
            <a:r>
              <a:rPr lang="en-US" sz="3400" b="1" dirty="0"/>
              <a:t> </a:t>
            </a:r>
            <a:r>
              <a:rPr lang="en-US" sz="3400" b="1" dirty="0" err="1"/>
              <a:t>so‘zini</a:t>
            </a:r>
            <a:r>
              <a:rPr lang="en-US" sz="3400" b="1" dirty="0"/>
              <a:t> </a:t>
            </a:r>
            <a:r>
              <a:rPr lang="en-US" sz="3400" b="1" dirty="0" err="1"/>
              <a:t>birinchi</a:t>
            </a:r>
            <a:r>
              <a:rPr lang="en-US" sz="3400" b="1" dirty="0"/>
              <a:t> </a:t>
            </a:r>
            <a:r>
              <a:rPr lang="en-US" sz="3400" b="1" dirty="0" err="1"/>
              <a:t>marta</a:t>
            </a:r>
            <a:r>
              <a:rPr lang="en-US" sz="3400" b="1" dirty="0"/>
              <a:t> </a:t>
            </a:r>
            <a:r>
              <a:rPr lang="en-US" sz="3400" b="1" dirty="0" err="1"/>
              <a:t>ingliz</a:t>
            </a:r>
            <a:r>
              <a:rPr lang="en-US" sz="3400" b="1" dirty="0"/>
              <a:t> </a:t>
            </a:r>
            <a:r>
              <a:rPr lang="en-US" sz="3400" b="1" dirty="0" err="1"/>
              <a:t>kapitani</a:t>
            </a:r>
            <a:r>
              <a:rPr lang="en-US" sz="3400" b="1" dirty="0"/>
              <a:t> J. Kook 1777-yilda </a:t>
            </a:r>
            <a:r>
              <a:rPr lang="en-US" sz="3400" b="1" dirty="0" err="1"/>
              <a:t>Polineziyadagi</a:t>
            </a:r>
            <a:r>
              <a:rPr lang="en-US" sz="3400" b="1" dirty="0"/>
              <a:t> Tonga </a:t>
            </a:r>
            <a:r>
              <a:rPr lang="en-US" sz="3400" b="1" dirty="0" err="1"/>
              <a:t>orolida</a:t>
            </a:r>
            <a:r>
              <a:rPr lang="en-US" sz="3400" b="1" dirty="0"/>
              <a:t> </a:t>
            </a:r>
            <a:r>
              <a:rPr lang="en-US" sz="3400" b="1" dirty="0" err="1"/>
              <a:t>aniqlagan</a:t>
            </a:r>
            <a:r>
              <a:rPr lang="en-US" sz="3400" b="1" dirty="0"/>
              <a:t>.  </a:t>
            </a:r>
            <a:r>
              <a:rPr lang="en-US" sz="3400" b="1" i="1" dirty="0" err="1"/>
              <a:t>Tabu</a:t>
            </a:r>
            <a:r>
              <a:rPr lang="en-US" sz="3400" b="1" dirty="0"/>
              <a:t> </a:t>
            </a:r>
            <a:r>
              <a:rPr lang="en-US" sz="3400" b="1" dirty="0" err="1"/>
              <a:t>so‘zi</a:t>
            </a:r>
            <a:r>
              <a:rPr lang="en-US" sz="3400" b="1" dirty="0"/>
              <a:t> </a:t>
            </a:r>
            <a:r>
              <a:rPr lang="en-US" sz="3400" b="1" dirty="0" err="1"/>
              <a:t>tonga</a:t>
            </a:r>
            <a:r>
              <a:rPr lang="en-US" sz="3400" b="1" dirty="0"/>
              <a:t> </a:t>
            </a:r>
            <a:r>
              <a:rPr lang="en-US" sz="3400" b="1" dirty="0" err="1"/>
              <a:t>tilidagi</a:t>
            </a:r>
            <a:r>
              <a:rPr lang="en-US" sz="3400" b="1" dirty="0"/>
              <a:t> &lt; </a:t>
            </a:r>
            <a:r>
              <a:rPr lang="en-US" sz="3400" b="1" i="1" dirty="0" err="1"/>
              <a:t>tapu</a:t>
            </a:r>
            <a:r>
              <a:rPr lang="en-US" sz="3400" b="1" dirty="0"/>
              <a:t> &lt; </a:t>
            </a:r>
            <a:r>
              <a:rPr lang="en-US" sz="3400" b="1" i="1" dirty="0" err="1"/>
              <a:t>ta</a:t>
            </a:r>
            <a:r>
              <a:rPr lang="en-US" sz="3400" b="1" dirty="0"/>
              <a:t> – “</a:t>
            </a:r>
            <a:r>
              <a:rPr lang="en-US" sz="3400" b="1" dirty="0" err="1"/>
              <a:t>belgilamoq</a:t>
            </a:r>
            <a:r>
              <a:rPr lang="en-US" sz="3400" b="1" dirty="0"/>
              <a:t>”,  “</a:t>
            </a:r>
            <a:r>
              <a:rPr lang="en-US" sz="3400" b="1" dirty="0" err="1"/>
              <a:t>ajratmoq</a:t>
            </a:r>
            <a:r>
              <a:rPr lang="en-US" sz="3400" b="1" dirty="0"/>
              <a:t>” </a:t>
            </a:r>
            <a:r>
              <a:rPr lang="en-US" sz="3400" b="1" dirty="0" err="1"/>
              <a:t>va</a:t>
            </a:r>
            <a:r>
              <a:rPr lang="en-US" sz="3400" b="1" dirty="0"/>
              <a:t>  </a:t>
            </a:r>
            <a:r>
              <a:rPr lang="en-US" sz="3400" b="1" i="1" dirty="0" err="1"/>
              <a:t>pu</a:t>
            </a:r>
            <a:r>
              <a:rPr lang="en-US" sz="3400" b="1" dirty="0"/>
              <a:t> – “</a:t>
            </a:r>
            <a:r>
              <a:rPr lang="en-US" sz="3400" b="1" dirty="0" err="1"/>
              <a:t>butunlay</a:t>
            </a:r>
            <a:r>
              <a:rPr lang="en-US" sz="3400" b="1" dirty="0"/>
              <a:t>” </a:t>
            </a:r>
            <a:r>
              <a:rPr lang="en-US" sz="3400" b="1" dirty="0" err="1"/>
              <a:t>o‘zlaridan</a:t>
            </a:r>
            <a:r>
              <a:rPr lang="en-US" sz="3400" b="1" dirty="0"/>
              <a:t> </a:t>
            </a:r>
            <a:r>
              <a:rPr lang="en-US" sz="3400" b="1" dirty="0" err="1"/>
              <a:t>kelib</a:t>
            </a:r>
            <a:r>
              <a:rPr lang="en-US" sz="3400" b="1" dirty="0"/>
              <a:t> </a:t>
            </a:r>
            <a:r>
              <a:rPr lang="en-US" sz="3400" b="1" dirty="0" err="1"/>
              <a:t>chiqqan</a:t>
            </a:r>
            <a:r>
              <a:rPr lang="en-US" sz="3400" b="1" dirty="0"/>
              <a:t> </a:t>
            </a:r>
            <a:r>
              <a:rPr lang="en-US" sz="3400" b="1" dirty="0" err="1"/>
              <a:t>bo‘lib</a:t>
            </a:r>
            <a:r>
              <a:rPr lang="en-US" sz="3400" b="1" dirty="0"/>
              <a:t>, “</a:t>
            </a:r>
            <a:r>
              <a:rPr lang="en-US" sz="3400" b="1" dirty="0" err="1"/>
              <a:t>butunlay</a:t>
            </a:r>
            <a:r>
              <a:rPr lang="en-US" sz="3400" b="1" dirty="0"/>
              <a:t> </a:t>
            </a:r>
            <a:r>
              <a:rPr lang="en-US" sz="3400" b="1" dirty="0" err="1"/>
              <a:t>ajratilgan</a:t>
            </a:r>
            <a:r>
              <a:rPr lang="en-US" sz="3400" b="1" dirty="0"/>
              <a:t>”, “</a:t>
            </a:r>
            <a:r>
              <a:rPr lang="en-US" sz="3400" b="1" dirty="0" err="1"/>
              <a:t>alohida</a:t>
            </a:r>
            <a:r>
              <a:rPr lang="en-US" sz="3400" b="1" dirty="0"/>
              <a:t> </a:t>
            </a:r>
            <a:r>
              <a:rPr lang="en-US" sz="3400" b="1" dirty="0" err="1"/>
              <a:t>belgilangan</a:t>
            </a:r>
            <a:r>
              <a:rPr lang="en-US" sz="3400" b="1" dirty="0"/>
              <a:t>”, </a:t>
            </a:r>
            <a:r>
              <a:rPr lang="en-US" sz="3400" b="1" dirty="0" err="1"/>
              <a:t>ya’ni</a:t>
            </a:r>
            <a:r>
              <a:rPr lang="en-US" sz="3400" b="1" dirty="0"/>
              <a:t> “man </a:t>
            </a:r>
            <a:r>
              <a:rPr lang="en-US" sz="3400" b="1" dirty="0" err="1"/>
              <a:t>etmoq</a:t>
            </a:r>
            <a:r>
              <a:rPr lang="en-US" sz="3400" b="1" dirty="0"/>
              <a:t>, </a:t>
            </a:r>
            <a:r>
              <a:rPr lang="en-US" sz="3400" b="1" dirty="0" err="1"/>
              <a:t>taqiqlamoq</a:t>
            </a:r>
            <a:r>
              <a:rPr lang="en-US" sz="3400" b="1" dirty="0"/>
              <a:t>” </a:t>
            </a:r>
            <a:r>
              <a:rPr lang="en-US" sz="3400" b="1" dirty="0" err="1"/>
              <a:t>ma’nosini</a:t>
            </a:r>
            <a:r>
              <a:rPr lang="en-US" sz="3400" b="1" dirty="0"/>
              <a:t> </a:t>
            </a:r>
            <a:r>
              <a:rPr lang="en-US" sz="3400" b="1" dirty="0" err="1"/>
              <a:t>anglatadi</a:t>
            </a:r>
            <a:r>
              <a:rPr lang="en-US" sz="3400" b="1" dirty="0"/>
              <a:t>. </a:t>
            </a:r>
            <a:r>
              <a:rPr lang="en-US" sz="3400" b="1" dirty="0" err="1"/>
              <a:t>Tabu</a:t>
            </a:r>
            <a:r>
              <a:rPr lang="en-US" sz="3400" b="1" dirty="0"/>
              <a:t> </a:t>
            </a:r>
            <a:r>
              <a:rPr lang="en-US" sz="3400" b="1" dirty="0" err="1"/>
              <a:t>aksariyat</a:t>
            </a:r>
            <a:r>
              <a:rPr lang="en-US" sz="3400" b="1" dirty="0"/>
              <a:t> </a:t>
            </a:r>
            <a:r>
              <a:rPr lang="en-US" sz="3400" b="1" dirty="0" err="1"/>
              <a:t>xalqlarning</a:t>
            </a:r>
            <a:r>
              <a:rPr lang="en-US" sz="3400" b="1" dirty="0"/>
              <a:t> </a:t>
            </a:r>
            <a:r>
              <a:rPr lang="en-US" sz="3400" b="1" dirty="0" err="1"/>
              <a:t>mifologik</a:t>
            </a:r>
            <a:r>
              <a:rPr lang="en-US" sz="3400" b="1" dirty="0"/>
              <a:t> </a:t>
            </a:r>
            <a:r>
              <a:rPr lang="en-US" sz="3400" b="1" dirty="0" err="1"/>
              <a:t>inonchlari</a:t>
            </a:r>
            <a:r>
              <a:rPr lang="en-US" sz="3400" b="1" dirty="0"/>
              <a:t> </a:t>
            </a:r>
            <a:r>
              <a:rPr lang="en-US" sz="3400" b="1" dirty="0" err="1"/>
              <a:t>asosida</a:t>
            </a:r>
            <a:r>
              <a:rPr lang="en-US" sz="3400" b="1" dirty="0"/>
              <a:t> </a:t>
            </a:r>
            <a:r>
              <a:rPr lang="en-US" sz="3400" b="1" dirty="0" err="1"/>
              <a:t>vujudga</a:t>
            </a:r>
            <a:r>
              <a:rPr lang="en-US" sz="3400" b="1" dirty="0"/>
              <a:t> </a:t>
            </a:r>
            <a:r>
              <a:rPr lang="en-US" sz="3400" b="1" dirty="0" err="1"/>
              <a:t>keladi</a:t>
            </a:r>
            <a:r>
              <a:rPr lang="en-US" sz="3400" b="1" dirty="0"/>
              <a:t>. </a:t>
            </a:r>
            <a:endParaRPr lang="ru-RU" sz="3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57290" y="5367338"/>
            <a:ext cx="6572296" cy="804862"/>
          </a:xfrm>
        </p:spPr>
        <p:txBody>
          <a:bodyPr>
            <a:normAutofit lnSpcReduction="10000"/>
          </a:bodyPr>
          <a:lstStyle/>
          <a:p>
            <a:r>
              <a:rPr lang="en-US" sz="2400" b="1" dirty="0"/>
              <a:t>Tabular </a:t>
            </a:r>
            <a:r>
              <a:rPr lang="en-US" sz="2400" b="1" dirty="0" err="1"/>
              <a:t>qo‘llanishiga</a:t>
            </a:r>
            <a:r>
              <a:rPr lang="en-US" sz="2400" b="1" dirty="0"/>
              <a:t> </a:t>
            </a:r>
            <a:r>
              <a:rPr lang="en-US" sz="2400" b="1" dirty="0" err="1"/>
              <a:t>ko‘ra</a:t>
            </a:r>
            <a:r>
              <a:rPr lang="en-US" sz="2400" b="1" dirty="0"/>
              <a:t>, </a:t>
            </a:r>
            <a:r>
              <a:rPr lang="en-US" sz="2400" b="1" dirty="0" err="1"/>
              <a:t>etnografik</a:t>
            </a:r>
            <a:r>
              <a:rPr lang="en-US" sz="2400" b="1" dirty="0"/>
              <a:t> tabular </a:t>
            </a:r>
            <a:r>
              <a:rPr lang="en-US" sz="2400" b="1" dirty="0" err="1"/>
              <a:t>va</a:t>
            </a:r>
            <a:r>
              <a:rPr lang="en-US" sz="2400" b="1" dirty="0"/>
              <a:t> </a:t>
            </a:r>
            <a:r>
              <a:rPr lang="en-US" sz="2400" b="1" dirty="0" err="1"/>
              <a:t>lingvistik</a:t>
            </a:r>
            <a:r>
              <a:rPr lang="en-US" sz="2400" b="1" dirty="0"/>
              <a:t> </a:t>
            </a:r>
            <a:r>
              <a:rPr lang="en-US" sz="2400" b="1" dirty="0" err="1"/>
              <a:t>tabularga</a:t>
            </a:r>
            <a:r>
              <a:rPr lang="en-US" sz="2400" b="1" dirty="0"/>
              <a:t> </a:t>
            </a:r>
            <a:r>
              <a:rPr lang="en-US" sz="2400" b="1" dirty="0" err="1"/>
              <a:t>ajraladi</a:t>
            </a:r>
            <a:r>
              <a:rPr lang="en-US" sz="2400" b="1" dirty="0"/>
              <a:t>. </a:t>
            </a:r>
            <a:endParaRPr lang="ru-RU" sz="2400" b="1" dirty="0"/>
          </a:p>
          <a:p>
            <a:endParaRPr lang="ru-RU" b="1" dirty="0"/>
          </a:p>
        </p:txBody>
      </p:sp>
      <p:pic>
        <p:nvPicPr>
          <p:cNvPr id="1026" name="Схема 1"/>
          <p:cNvPicPr>
            <a:picLocks noGrp="1" noChangeArrowheads="1"/>
          </p:cNvPicPr>
          <p:nvPr>
            <p:ph type="pic" idx="1"/>
          </p:nvPr>
        </p:nvPicPr>
        <p:blipFill>
          <a:blip r:embed="rId3"/>
          <a:srcRect t="9168" b="9168"/>
          <a:stretch>
            <a:fillRect/>
          </a:stretch>
        </p:blipFill>
        <p:spPr bwMode="auto">
          <a:xfrm>
            <a:off x="1142976" y="428604"/>
            <a:ext cx="7143800" cy="4329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>
                <a:solidFill>
                  <a:srgbClr val="00B0F0"/>
                </a:solidFill>
              </a:rPr>
              <a:t>Etnografik</a:t>
            </a:r>
            <a:r>
              <a:rPr lang="en-US" b="1" i="1" dirty="0">
                <a:solidFill>
                  <a:srgbClr val="00B0F0"/>
                </a:solidFill>
              </a:rPr>
              <a:t> tabular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/>
              <a:t>Inson</a:t>
            </a:r>
            <a:r>
              <a:rPr lang="en-US" b="1" dirty="0"/>
              <a:t> </a:t>
            </a:r>
            <a:r>
              <a:rPr lang="en-US" b="1" dirty="0" err="1"/>
              <a:t>hamisha</a:t>
            </a:r>
            <a:r>
              <a:rPr lang="en-US" b="1" dirty="0"/>
              <a:t> </a:t>
            </a:r>
            <a:r>
              <a:rPr lang="en-US" b="1" dirty="0" err="1"/>
              <a:t>har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hodisadan</a:t>
            </a:r>
            <a:r>
              <a:rPr lang="en-US" b="1" dirty="0"/>
              <a:t> </a:t>
            </a:r>
            <a:r>
              <a:rPr lang="en-US" b="1" dirty="0" err="1"/>
              <a:t>o‘ziga</a:t>
            </a:r>
            <a:r>
              <a:rPr lang="en-US" b="1" dirty="0"/>
              <a:t> </a:t>
            </a:r>
            <a:r>
              <a:rPr lang="en-US" b="1" dirty="0" err="1"/>
              <a:t>manfaatli</a:t>
            </a:r>
            <a:r>
              <a:rPr lang="en-US" b="1" dirty="0"/>
              <a:t> </a:t>
            </a:r>
            <a:r>
              <a:rPr lang="en-US" b="1" dirty="0" err="1"/>
              <a:t>jihatlarini</a:t>
            </a:r>
            <a:r>
              <a:rPr lang="en-US" b="1" dirty="0"/>
              <a:t> </a:t>
            </a:r>
            <a:r>
              <a:rPr lang="en-US" b="1" dirty="0" err="1"/>
              <a:t>topishga</a:t>
            </a:r>
            <a:r>
              <a:rPr lang="en-US" b="1" dirty="0"/>
              <a:t> </a:t>
            </a:r>
            <a:r>
              <a:rPr lang="en-US" b="1" dirty="0" err="1"/>
              <a:t>urinadi</a:t>
            </a:r>
            <a:r>
              <a:rPr lang="en-US" b="1" dirty="0"/>
              <a:t>. </a:t>
            </a:r>
            <a:r>
              <a:rPr lang="en-US" b="1" dirty="0" err="1"/>
              <a:t>Xayolan</a:t>
            </a:r>
            <a:r>
              <a:rPr lang="en-US" b="1" dirty="0"/>
              <a:t> </a:t>
            </a:r>
            <a:r>
              <a:rPr lang="en-US" b="1" dirty="0" err="1"/>
              <a:t>bu</a:t>
            </a:r>
            <a:r>
              <a:rPr lang="en-US" b="1" dirty="0"/>
              <a:t> </a:t>
            </a:r>
            <a:r>
              <a:rPr lang="en-US" b="1" dirty="0" err="1"/>
              <a:t>manfaatlarni</a:t>
            </a:r>
            <a:r>
              <a:rPr lang="en-US" b="1" dirty="0"/>
              <a:t> </a:t>
            </a:r>
            <a:r>
              <a:rPr lang="en-US" b="1" dirty="0" err="1"/>
              <a:t>asoslashga</a:t>
            </a:r>
            <a:r>
              <a:rPr lang="en-US" b="1" dirty="0"/>
              <a:t> </a:t>
            </a:r>
            <a:r>
              <a:rPr lang="en-US" b="1" dirty="0" err="1"/>
              <a:t>sabablar</a:t>
            </a:r>
            <a:r>
              <a:rPr lang="en-US" b="1" dirty="0"/>
              <a:t> </a:t>
            </a:r>
            <a:r>
              <a:rPr lang="en-US" b="1" dirty="0" err="1"/>
              <a:t>axtaradi</a:t>
            </a:r>
            <a:r>
              <a:rPr lang="en-US" b="1" dirty="0"/>
              <a:t>. </a:t>
            </a:r>
            <a:r>
              <a:rPr lang="en-US" b="1" dirty="0" err="1"/>
              <a:t>Zamonlar</a:t>
            </a:r>
            <a:r>
              <a:rPr lang="en-US" b="1" dirty="0"/>
              <a:t> </a:t>
            </a:r>
            <a:r>
              <a:rPr lang="en-US" b="1" dirty="0" err="1"/>
              <a:t>o‘tgani</a:t>
            </a:r>
            <a:r>
              <a:rPr lang="en-US" b="1" dirty="0"/>
              <a:t> sari </a:t>
            </a:r>
            <a:r>
              <a:rPr lang="en-US" b="1" dirty="0" err="1"/>
              <a:t>turmush</a:t>
            </a:r>
            <a:r>
              <a:rPr lang="en-US" b="1" dirty="0"/>
              <a:t> </a:t>
            </a:r>
            <a:r>
              <a:rPr lang="en-US" b="1" dirty="0" err="1"/>
              <a:t>tajribasi</a:t>
            </a:r>
            <a:r>
              <a:rPr lang="en-US" b="1" dirty="0"/>
              <a:t> </a:t>
            </a:r>
            <a:r>
              <a:rPr lang="en-US" b="1" dirty="0" err="1"/>
              <a:t>mazkur</a:t>
            </a:r>
            <a:r>
              <a:rPr lang="en-US" b="1" dirty="0"/>
              <a:t> </a:t>
            </a:r>
            <a:r>
              <a:rPr lang="en-US" b="1" dirty="0" err="1"/>
              <a:t>hodisalarni</a:t>
            </a:r>
            <a:r>
              <a:rPr lang="en-US" b="1" dirty="0"/>
              <a:t> </a:t>
            </a:r>
            <a:r>
              <a:rPr lang="en-US" b="1" dirty="0" err="1"/>
              <a:t>turlarga</a:t>
            </a:r>
            <a:r>
              <a:rPr lang="en-US" b="1" dirty="0"/>
              <a:t> </a:t>
            </a:r>
            <a:r>
              <a:rPr lang="en-US" b="1" dirty="0" err="1"/>
              <a:t>bo‘lish</a:t>
            </a:r>
            <a:r>
              <a:rPr lang="en-US" b="1" dirty="0"/>
              <a:t>, </a:t>
            </a:r>
            <a:r>
              <a:rPr lang="en-US" b="1" dirty="0" err="1"/>
              <a:t>ulardan</a:t>
            </a:r>
            <a:r>
              <a:rPr lang="en-US" b="1" dirty="0"/>
              <a:t> </a:t>
            </a:r>
            <a:r>
              <a:rPr lang="en-US" b="1" dirty="0" err="1"/>
              <a:t>foydali</a:t>
            </a:r>
            <a:r>
              <a:rPr lang="en-US" b="1" dirty="0"/>
              <a:t> </a:t>
            </a:r>
            <a:r>
              <a:rPr lang="en-US" b="1" dirty="0" err="1"/>
              <a:t>va</a:t>
            </a:r>
            <a:r>
              <a:rPr lang="en-US" b="1" dirty="0"/>
              <a:t> </a:t>
            </a:r>
            <a:r>
              <a:rPr lang="en-US" b="1" dirty="0" err="1"/>
              <a:t>zararlilarni</a:t>
            </a:r>
            <a:r>
              <a:rPr lang="en-US" b="1" dirty="0"/>
              <a:t> </a:t>
            </a:r>
            <a:r>
              <a:rPr lang="en-US" b="1" dirty="0" err="1"/>
              <a:t>ajratish</a:t>
            </a:r>
            <a:r>
              <a:rPr lang="en-US" b="1" dirty="0"/>
              <a:t> </a:t>
            </a:r>
            <a:r>
              <a:rPr lang="en-US" b="1" dirty="0" err="1"/>
              <a:t>imkonini</a:t>
            </a:r>
            <a:r>
              <a:rPr lang="en-US" b="1" dirty="0"/>
              <a:t> </a:t>
            </a:r>
            <a:r>
              <a:rPr lang="en-US" b="1" dirty="0" err="1"/>
              <a:t>beradi</a:t>
            </a:r>
            <a:r>
              <a:rPr lang="en-US" b="1" dirty="0"/>
              <a:t>. </a:t>
            </a:r>
            <a:r>
              <a:rPr lang="en-US" b="1" dirty="0" err="1"/>
              <a:t>Oqibatda</a:t>
            </a:r>
            <a:r>
              <a:rPr lang="en-US" b="1" dirty="0"/>
              <a:t> </a:t>
            </a:r>
            <a:r>
              <a:rPr lang="en-US" b="1" dirty="0" err="1"/>
              <a:t>xalq</a:t>
            </a:r>
            <a:r>
              <a:rPr lang="en-US" b="1" dirty="0"/>
              <a:t> </a:t>
            </a:r>
            <a:r>
              <a:rPr lang="en-US" b="1" dirty="0" err="1"/>
              <a:t>tasavvurida</a:t>
            </a:r>
            <a:r>
              <a:rPr lang="en-US" b="1" dirty="0"/>
              <a:t> </a:t>
            </a:r>
            <a:r>
              <a:rPr lang="en-US" b="1" dirty="0" err="1"/>
              <a:t>bunday</a:t>
            </a:r>
            <a:r>
              <a:rPr lang="en-US" b="1" dirty="0"/>
              <a:t> </a:t>
            </a:r>
            <a:r>
              <a:rPr lang="en-US" b="1" dirty="0" err="1"/>
              <a:t>bo‘lsa</a:t>
            </a:r>
            <a:r>
              <a:rPr lang="en-US" b="1" dirty="0"/>
              <a:t> </a:t>
            </a:r>
            <a:r>
              <a:rPr lang="en-US" b="1" dirty="0" err="1"/>
              <a:t>yaxshi</a:t>
            </a:r>
            <a:r>
              <a:rPr lang="en-US" b="1" dirty="0"/>
              <a:t>, </a:t>
            </a:r>
            <a:r>
              <a:rPr lang="en-US" b="1" dirty="0" err="1"/>
              <a:t>bunday</a:t>
            </a:r>
            <a:r>
              <a:rPr lang="en-US" b="1" dirty="0"/>
              <a:t> </a:t>
            </a:r>
            <a:r>
              <a:rPr lang="en-US" b="1" dirty="0" err="1"/>
              <a:t>bo‘lsa</a:t>
            </a:r>
            <a:r>
              <a:rPr lang="en-US" b="1" dirty="0"/>
              <a:t>, </a:t>
            </a:r>
            <a:r>
              <a:rPr lang="en-US" b="1" dirty="0" err="1"/>
              <a:t>yomon</a:t>
            </a:r>
            <a:r>
              <a:rPr lang="en-US" b="1" dirty="0"/>
              <a:t> </a:t>
            </a:r>
            <a:r>
              <a:rPr lang="en-US" b="1" dirty="0" err="1"/>
              <a:t>degan</a:t>
            </a:r>
            <a:r>
              <a:rPr lang="en-US" b="1" dirty="0"/>
              <a:t> </a:t>
            </a:r>
            <a:r>
              <a:rPr lang="en-US" b="1" dirty="0" err="1"/>
              <a:t>tushunchalar</a:t>
            </a:r>
            <a:r>
              <a:rPr lang="en-US" b="1" dirty="0"/>
              <a:t> </a:t>
            </a:r>
            <a:r>
              <a:rPr lang="en-US" b="1" dirty="0" err="1"/>
              <a:t>paydo</a:t>
            </a:r>
            <a:r>
              <a:rPr lang="en-US" b="1" dirty="0"/>
              <a:t> </a:t>
            </a:r>
            <a:r>
              <a:rPr lang="en-US" b="1" dirty="0" err="1"/>
              <a:t>bo‘ladi</a:t>
            </a:r>
            <a:r>
              <a:rPr lang="en-US" b="1" dirty="0"/>
              <a:t>. </a:t>
            </a:r>
            <a:r>
              <a:rPr lang="en-US" b="1" dirty="0" err="1"/>
              <a:t>Masalan</a:t>
            </a:r>
            <a:r>
              <a:rPr lang="en-US" b="1" dirty="0"/>
              <a:t>, </a:t>
            </a:r>
            <a:r>
              <a:rPr lang="en-US" b="1" dirty="0" err="1"/>
              <a:t>safarga</a:t>
            </a:r>
            <a:r>
              <a:rPr lang="en-US" b="1" dirty="0"/>
              <a:t> </a:t>
            </a:r>
            <a:r>
              <a:rPr lang="en-US" b="1" dirty="0" err="1"/>
              <a:t>chiqqan</a:t>
            </a:r>
            <a:r>
              <a:rPr lang="en-US" b="1" dirty="0"/>
              <a:t> </a:t>
            </a:r>
            <a:r>
              <a:rPr lang="en-US" b="1" dirty="0" err="1"/>
              <a:t>odam</a:t>
            </a:r>
            <a:r>
              <a:rPr lang="en-US" b="1" dirty="0"/>
              <a:t> </a:t>
            </a:r>
            <a:r>
              <a:rPr lang="en-US" b="1" dirty="0" err="1"/>
              <a:t>yo‘lda</a:t>
            </a:r>
            <a:r>
              <a:rPr lang="en-US" b="1" dirty="0"/>
              <a:t> </a:t>
            </a:r>
            <a:r>
              <a:rPr lang="en-US" b="1" dirty="0" err="1"/>
              <a:t>oq</a:t>
            </a:r>
            <a:r>
              <a:rPr lang="en-US" b="1" dirty="0"/>
              <a:t> </a:t>
            </a:r>
            <a:r>
              <a:rPr lang="en-US" b="1" dirty="0" err="1"/>
              <a:t>tuyasi</a:t>
            </a:r>
            <a:r>
              <a:rPr lang="en-US" b="1" dirty="0"/>
              <a:t> </a:t>
            </a:r>
            <a:r>
              <a:rPr lang="en-US" b="1" dirty="0" err="1"/>
              <a:t>bor</a:t>
            </a:r>
            <a:r>
              <a:rPr lang="en-US" b="1" dirty="0"/>
              <a:t> </a:t>
            </a:r>
            <a:r>
              <a:rPr lang="en-US" b="1" dirty="0" err="1"/>
              <a:t>karvonni</a:t>
            </a:r>
            <a:r>
              <a:rPr lang="en-US" b="1" dirty="0"/>
              <a:t> </a:t>
            </a:r>
            <a:r>
              <a:rPr lang="en-US" b="1" dirty="0" err="1"/>
              <a:t>uchratsa</a:t>
            </a:r>
            <a:r>
              <a:rPr lang="en-US" b="1" dirty="0"/>
              <a:t>, </a:t>
            </a:r>
            <a:r>
              <a:rPr lang="en-US" b="1" dirty="0" err="1"/>
              <a:t>uning</a:t>
            </a:r>
            <a:r>
              <a:rPr lang="en-US" b="1" dirty="0"/>
              <a:t> </a:t>
            </a:r>
            <a:r>
              <a:rPr lang="en-US" b="1" dirty="0" err="1"/>
              <a:t>maqsadi</a:t>
            </a:r>
            <a:r>
              <a:rPr lang="en-US" b="1" dirty="0"/>
              <a:t> </a:t>
            </a:r>
            <a:r>
              <a:rPr lang="en-US" b="1" dirty="0" err="1"/>
              <a:t>amalga</a:t>
            </a:r>
            <a:r>
              <a:rPr lang="en-US" b="1" dirty="0"/>
              <a:t> </a:t>
            </a:r>
            <a:r>
              <a:rPr lang="en-US" b="1" dirty="0" err="1"/>
              <a:t>oshgan</a:t>
            </a:r>
            <a:r>
              <a:rPr lang="en-US" b="1" dirty="0"/>
              <a:t> </a:t>
            </a:r>
            <a:r>
              <a:rPr lang="en-US" b="1" dirty="0" err="1"/>
              <a:t>bo‘lishi</a:t>
            </a:r>
            <a:r>
              <a:rPr lang="en-US" b="1" dirty="0"/>
              <a:t> </a:t>
            </a:r>
            <a:r>
              <a:rPr lang="en-US" b="1" dirty="0" err="1"/>
              <a:t>mumkin</a:t>
            </a:r>
            <a:r>
              <a:rPr lang="en-US" b="1" dirty="0"/>
              <a:t>. </a:t>
            </a:r>
            <a:endParaRPr lang="ru-RU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>
                <a:solidFill>
                  <a:srgbClr val="00B0F0"/>
                </a:solidFill>
              </a:rPr>
              <a:t>Lingvistik</a:t>
            </a:r>
            <a:r>
              <a:rPr lang="en-US" b="1" i="1" dirty="0">
                <a:solidFill>
                  <a:srgbClr val="00B0F0"/>
                </a:solidFill>
              </a:rPr>
              <a:t> tabular.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/>
              <a:t>Lingvistik</a:t>
            </a:r>
            <a:r>
              <a:rPr lang="en-US" b="1" dirty="0"/>
              <a:t> </a:t>
            </a:r>
            <a:r>
              <a:rPr lang="en-US" b="1" dirty="0" err="1"/>
              <a:t>tabu</a:t>
            </a:r>
            <a:r>
              <a:rPr lang="en-US" b="1" dirty="0"/>
              <a:t> </a:t>
            </a:r>
            <a:r>
              <a:rPr lang="en-US" b="1" dirty="0" err="1"/>
              <a:t>lug‘aviy</a:t>
            </a:r>
            <a:r>
              <a:rPr lang="en-US" b="1" dirty="0"/>
              <a:t> </a:t>
            </a:r>
            <a:r>
              <a:rPr lang="en-US" b="1" dirty="0" err="1"/>
              <a:t>birlikning</a:t>
            </a:r>
            <a:r>
              <a:rPr lang="en-US" b="1" dirty="0"/>
              <a:t> </a:t>
            </a:r>
            <a:r>
              <a:rPr lang="en-US" b="1" dirty="0" err="1"/>
              <a:t>yo</a:t>
            </a:r>
            <a:r>
              <a:rPr lang="en-US" b="1" dirty="0"/>
              <a:t> </a:t>
            </a:r>
            <a:r>
              <a:rPr lang="en-US" b="1" dirty="0" err="1"/>
              <a:t>xalq</a:t>
            </a:r>
            <a:r>
              <a:rPr lang="en-US" b="1" dirty="0"/>
              <a:t> </a:t>
            </a:r>
            <a:r>
              <a:rPr lang="en-US" b="1" dirty="0" err="1"/>
              <a:t>irimi</a:t>
            </a:r>
            <a:r>
              <a:rPr lang="en-US" b="1" dirty="0"/>
              <a:t> </a:t>
            </a:r>
            <a:r>
              <a:rPr lang="en-US" b="1" dirty="0" err="1"/>
              <a:t>nuqtayi</a:t>
            </a:r>
            <a:r>
              <a:rPr lang="en-US" b="1" dirty="0"/>
              <a:t> </a:t>
            </a:r>
            <a:r>
              <a:rPr lang="en-US" b="1" dirty="0" err="1"/>
              <a:t>nazaridan</a:t>
            </a:r>
            <a:r>
              <a:rPr lang="en-US" b="1" dirty="0"/>
              <a:t>, </a:t>
            </a:r>
            <a:r>
              <a:rPr lang="en-US" b="1" dirty="0" err="1"/>
              <a:t>yo</a:t>
            </a:r>
            <a:r>
              <a:rPr lang="en-US" b="1" dirty="0"/>
              <a:t> </a:t>
            </a:r>
            <a:r>
              <a:rPr lang="en-US" b="1" dirty="0" err="1"/>
              <a:t>atash</a:t>
            </a:r>
            <a:r>
              <a:rPr lang="en-US" b="1" dirty="0"/>
              <a:t> </a:t>
            </a:r>
            <a:r>
              <a:rPr lang="en-US" b="1" dirty="0" err="1"/>
              <a:t>noxushlik</a:t>
            </a:r>
            <a:r>
              <a:rPr lang="en-US" b="1" dirty="0"/>
              <a:t> </a:t>
            </a:r>
            <a:r>
              <a:rPr lang="en-US" b="1" dirty="0" err="1"/>
              <a:t>uyg‘otishi</a:t>
            </a:r>
            <a:r>
              <a:rPr lang="en-US" b="1" dirty="0"/>
              <a:t> </a:t>
            </a:r>
            <a:r>
              <a:rPr lang="en-US" b="1" dirty="0" err="1"/>
              <a:t>nuqtayi</a:t>
            </a:r>
            <a:r>
              <a:rPr lang="en-US" b="1" dirty="0"/>
              <a:t> </a:t>
            </a:r>
            <a:r>
              <a:rPr lang="en-US" b="1" dirty="0" err="1"/>
              <a:t>nazaridan</a:t>
            </a:r>
            <a:r>
              <a:rPr lang="en-US" b="1" dirty="0"/>
              <a:t> </a:t>
            </a:r>
            <a:r>
              <a:rPr lang="en-US" b="1" dirty="0" err="1"/>
              <a:t>muomalada</a:t>
            </a:r>
            <a:r>
              <a:rPr lang="en-US" b="1" dirty="0"/>
              <a:t> </a:t>
            </a:r>
            <a:r>
              <a:rPr lang="en-US" b="1" dirty="0" err="1"/>
              <a:t>qo‘llanishining</a:t>
            </a:r>
            <a:r>
              <a:rPr lang="en-US" b="1" dirty="0"/>
              <a:t> </a:t>
            </a:r>
            <a:r>
              <a:rPr lang="en-US" b="1" dirty="0" err="1"/>
              <a:t>taqiqlanishidir</a:t>
            </a:r>
            <a:r>
              <a:rPr lang="en-US" b="1" dirty="0"/>
              <a:t>. </a:t>
            </a:r>
            <a:r>
              <a:rPr lang="en-US" b="1" dirty="0" err="1"/>
              <a:t>Masalan</a:t>
            </a:r>
            <a:r>
              <a:rPr lang="en-US" b="1" dirty="0"/>
              <a:t>, </a:t>
            </a:r>
            <a:r>
              <a:rPr lang="en-US" b="1" dirty="0" err="1"/>
              <a:t>o‘zbek</a:t>
            </a:r>
            <a:r>
              <a:rPr lang="en-US" b="1" dirty="0"/>
              <a:t> </a:t>
            </a:r>
            <a:r>
              <a:rPr lang="en-US" b="1" dirty="0" err="1"/>
              <a:t>tilida</a:t>
            </a:r>
            <a:r>
              <a:rPr lang="en-US" b="1" dirty="0"/>
              <a:t> </a:t>
            </a:r>
            <a:r>
              <a:rPr lang="en-US" b="1" i="1" dirty="0" err="1"/>
              <a:t>chayon</a:t>
            </a:r>
            <a:r>
              <a:rPr lang="en-US" b="1" dirty="0"/>
              <a:t> </a:t>
            </a:r>
            <a:r>
              <a:rPr lang="en-US" b="1" dirty="0" err="1"/>
              <a:t>so‘zi</a:t>
            </a:r>
            <a:r>
              <a:rPr lang="en-US" b="1" dirty="0"/>
              <a:t> </a:t>
            </a:r>
            <a:r>
              <a:rPr lang="en-US" b="1" dirty="0" err="1"/>
              <a:t>tilga</a:t>
            </a:r>
            <a:r>
              <a:rPr lang="en-US" b="1" dirty="0"/>
              <a:t> </a:t>
            </a:r>
            <a:r>
              <a:rPr lang="en-US" b="1" dirty="0" err="1"/>
              <a:t>olinmaydi</a:t>
            </a:r>
            <a:r>
              <a:rPr lang="en-US" b="1" dirty="0"/>
              <a:t>. </a:t>
            </a:r>
            <a:r>
              <a:rPr lang="en-US" b="1" dirty="0" err="1"/>
              <a:t>Chunki</a:t>
            </a:r>
            <a:r>
              <a:rPr lang="en-US" b="1" dirty="0"/>
              <a:t> </a:t>
            </a:r>
            <a:r>
              <a:rPr lang="en-US" b="1" dirty="0" err="1"/>
              <a:t>uni</a:t>
            </a:r>
            <a:r>
              <a:rPr lang="en-US" b="1" dirty="0"/>
              <a:t> </a:t>
            </a:r>
            <a:r>
              <a:rPr lang="en-US" b="1" dirty="0" err="1"/>
              <a:t>atash</a:t>
            </a:r>
            <a:r>
              <a:rPr lang="en-US" b="1" dirty="0"/>
              <a:t> </a:t>
            </a:r>
            <a:r>
              <a:rPr lang="en-US" b="1" dirty="0" err="1"/>
              <a:t>chaqirish</a:t>
            </a:r>
            <a:r>
              <a:rPr lang="en-US" b="1" dirty="0"/>
              <a:t> </a:t>
            </a:r>
            <a:r>
              <a:rPr lang="en-US" b="1" dirty="0" err="1"/>
              <a:t>ma’nosini</a:t>
            </a:r>
            <a:r>
              <a:rPr lang="en-US" b="1" dirty="0"/>
              <a:t> </a:t>
            </a:r>
            <a:r>
              <a:rPr lang="en-US" b="1" dirty="0" err="1"/>
              <a:t>beradi</a:t>
            </a:r>
            <a:r>
              <a:rPr lang="en-US" b="1" dirty="0"/>
              <a:t>, </a:t>
            </a:r>
            <a:r>
              <a:rPr lang="en-US" b="1" dirty="0" err="1"/>
              <a:t>deb</a:t>
            </a:r>
            <a:r>
              <a:rPr lang="en-US" b="1" dirty="0"/>
              <a:t> </a:t>
            </a:r>
            <a:r>
              <a:rPr lang="en-US" b="1" dirty="0" err="1"/>
              <a:t>tushuniladi</a:t>
            </a:r>
            <a:r>
              <a:rPr lang="en-US" b="1" dirty="0"/>
              <a:t>. </a:t>
            </a:r>
            <a:r>
              <a:rPr lang="en-US" b="1" dirty="0" err="1"/>
              <a:t>Ma’lumki</a:t>
            </a:r>
            <a:r>
              <a:rPr lang="en-US" b="1" dirty="0"/>
              <a:t>, </a:t>
            </a:r>
            <a:r>
              <a:rPr lang="en-US" b="1" dirty="0" err="1"/>
              <a:t>bu</a:t>
            </a:r>
            <a:r>
              <a:rPr lang="en-US" b="1" dirty="0"/>
              <a:t> </a:t>
            </a:r>
            <a:r>
              <a:rPr lang="en-US" b="1" dirty="0" err="1"/>
              <a:t>hasharot</a:t>
            </a:r>
            <a:r>
              <a:rPr lang="en-US" b="1" dirty="0"/>
              <a:t> </a:t>
            </a:r>
            <a:r>
              <a:rPr lang="en-US" b="1" dirty="0" err="1"/>
              <a:t>xavfli</a:t>
            </a:r>
            <a:r>
              <a:rPr lang="en-US" b="1" dirty="0"/>
              <a:t> </a:t>
            </a:r>
            <a:r>
              <a:rPr lang="en-US" b="1" dirty="0" err="1"/>
              <a:t>bo‘lib</a:t>
            </a:r>
            <a:r>
              <a:rPr lang="en-US" b="1" dirty="0"/>
              <a:t>, </a:t>
            </a:r>
            <a:r>
              <a:rPr lang="en-US" b="1" dirty="0" err="1"/>
              <a:t>zahari</a:t>
            </a:r>
            <a:r>
              <a:rPr lang="en-US" b="1" dirty="0"/>
              <a:t> </a:t>
            </a:r>
            <a:r>
              <a:rPr lang="en-US" b="1" dirty="0" err="1"/>
              <a:t>nihoyatda</a:t>
            </a:r>
            <a:r>
              <a:rPr lang="en-US" b="1" dirty="0"/>
              <a:t> </a:t>
            </a:r>
            <a:r>
              <a:rPr lang="en-US" b="1" dirty="0" err="1"/>
              <a:t>o‘tkir</a:t>
            </a:r>
            <a:r>
              <a:rPr lang="en-US" b="1" dirty="0"/>
              <a:t>. U </a:t>
            </a:r>
            <a:r>
              <a:rPr lang="en-US" b="1" dirty="0" err="1"/>
              <a:t>chaqsa</a:t>
            </a:r>
            <a:r>
              <a:rPr lang="en-US" b="1" dirty="0"/>
              <a:t>, </a:t>
            </a:r>
            <a:r>
              <a:rPr lang="en-US" b="1" dirty="0" err="1"/>
              <a:t>qattiq</a:t>
            </a:r>
            <a:r>
              <a:rPr lang="en-US" b="1" dirty="0"/>
              <a:t> </a:t>
            </a:r>
            <a:r>
              <a:rPr lang="en-US" b="1" dirty="0" err="1"/>
              <a:t>azob</a:t>
            </a:r>
            <a:r>
              <a:rPr lang="en-US" b="1" dirty="0"/>
              <a:t> </a:t>
            </a:r>
            <a:r>
              <a:rPr lang="en-US" b="1" dirty="0" err="1"/>
              <a:t>beradi</a:t>
            </a:r>
            <a:r>
              <a:rPr lang="en-US" b="1" dirty="0"/>
              <a:t>. </a:t>
            </a:r>
            <a:r>
              <a:rPr lang="en-US" b="1" dirty="0" err="1"/>
              <a:t>Shuning</a:t>
            </a:r>
            <a:r>
              <a:rPr lang="en-US" b="1" dirty="0"/>
              <a:t> </a:t>
            </a:r>
            <a:r>
              <a:rPr lang="en-US" b="1" dirty="0" err="1"/>
              <a:t>uchun</a:t>
            </a:r>
            <a:r>
              <a:rPr lang="en-US" b="1" dirty="0"/>
              <a:t> </a:t>
            </a:r>
            <a:r>
              <a:rPr lang="en-US" b="1" dirty="0" err="1"/>
              <a:t>uning</a:t>
            </a:r>
            <a:r>
              <a:rPr lang="en-US" b="1" dirty="0"/>
              <a:t> </a:t>
            </a:r>
            <a:r>
              <a:rPr lang="en-US" b="1" dirty="0" err="1"/>
              <a:t>nomi</a:t>
            </a:r>
            <a:r>
              <a:rPr lang="en-US" b="1" dirty="0"/>
              <a:t> </a:t>
            </a:r>
            <a:r>
              <a:rPr lang="en-US" b="1" dirty="0" err="1"/>
              <a:t>o‘zbeklarda</a:t>
            </a:r>
            <a:r>
              <a:rPr lang="en-US" b="1" dirty="0"/>
              <a:t> </a:t>
            </a:r>
            <a:r>
              <a:rPr lang="en-US" b="1" dirty="0" err="1"/>
              <a:t>taqiq</a:t>
            </a:r>
            <a:r>
              <a:rPr lang="en-US" b="1" dirty="0"/>
              <a:t> </a:t>
            </a:r>
            <a:r>
              <a:rPr lang="en-US" b="1" dirty="0" err="1"/>
              <a:t>qilingan</a:t>
            </a:r>
            <a:r>
              <a:rPr lang="en-US" b="1" dirty="0"/>
              <a:t>. </a:t>
            </a:r>
            <a:r>
              <a:rPr lang="en-US" b="1" dirty="0" err="1"/>
              <a:t>Ya’ni</a:t>
            </a:r>
            <a:r>
              <a:rPr lang="en-US" b="1" dirty="0"/>
              <a:t> </a:t>
            </a:r>
            <a:r>
              <a:rPr lang="en-US" b="1" i="1" dirty="0" err="1"/>
              <a:t>chayon</a:t>
            </a:r>
            <a:r>
              <a:rPr lang="en-US" b="1" i="1" dirty="0"/>
              <a:t> </a:t>
            </a:r>
            <a:r>
              <a:rPr lang="en-US" b="1" dirty="0" err="1"/>
              <a:t>so‘zini</a:t>
            </a:r>
            <a:r>
              <a:rPr lang="en-US" b="1" dirty="0"/>
              <a:t> </a:t>
            </a:r>
            <a:r>
              <a:rPr lang="en-US" b="1" dirty="0" err="1"/>
              <a:t>tilga</a:t>
            </a:r>
            <a:r>
              <a:rPr lang="en-US" b="1" dirty="0"/>
              <a:t> </a:t>
            </a:r>
            <a:r>
              <a:rPr lang="en-US" b="1" dirty="0" err="1"/>
              <a:t>olmaslikning</a:t>
            </a:r>
            <a:r>
              <a:rPr lang="en-US" b="1" dirty="0"/>
              <a:t> </a:t>
            </a:r>
            <a:r>
              <a:rPr lang="en-US" b="1" dirty="0" err="1"/>
              <a:t>o‘zi</a:t>
            </a:r>
            <a:r>
              <a:rPr lang="en-US" b="1" dirty="0"/>
              <a:t> </a:t>
            </a:r>
            <a:r>
              <a:rPr lang="en-US" b="1" dirty="0" err="1"/>
              <a:t>tabu</a:t>
            </a:r>
            <a:r>
              <a:rPr lang="en-US" b="1" dirty="0"/>
              <a:t> </a:t>
            </a:r>
            <a:r>
              <a:rPr lang="en-US" b="1" dirty="0" err="1"/>
              <a:t>deb</a:t>
            </a:r>
            <a:r>
              <a:rPr lang="en-US" b="1" dirty="0"/>
              <a:t> </a:t>
            </a:r>
            <a:r>
              <a:rPr lang="en-US" b="1" dirty="0" err="1"/>
              <a:t>qaraladi</a:t>
            </a:r>
            <a:r>
              <a:rPr lang="en-US" b="1" dirty="0"/>
              <a:t>... </a:t>
            </a:r>
            <a:endParaRPr lang="ru-RU" b="1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err="1">
                <a:solidFill>
                  <a:srgbClr val="00B0F0"/>
                </a:solidFill>
              </a:rPr>
              <a:t>Xushmuomalikni</a:t>
            </a:r>
            <a:r>
              <a:rPr lang="en-US" b="1" i="1" dirty="0">
                <a:solidFill>
                  <a:srgbClr val="00B0F0"/>
                </a:solidFill>
              </a:rPr>
              <a:t> </a:t>
            </a:r>
            <a:r>
              <a:rPr lang="en-US" b="1" i="1" dirty="0" err="1">
                <a:solidFill>
                  <a:srgbClr val="00B0F0"/>
                </a:solidFill>
              </a:rPr>
              <a:t>ifodalovchi</a:t>
            </a:r>
            <a:r>
              <a:rPr lang="en-US" b="1" i="1" dirty="0">
                <a:solidFill>
                  <a:srgbClr val="00B0F0"/>
                </a:solidFill>
              </a:rPr>
              <a:t> </a:t>
            </a:r>
            <a:r>
              <a:rPr lang="en-US" b="1" i="1" dirty="0" err="1">
                <a:solidFill>
                  <a:srgbClr val="00B0F0"/>
                </a:solidFill>
              </a:rPr>
              <a:t>evfemizmlar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357299"/>
            <a:ext cx="8229600" cy="5500702"/>
          </a:xfrm>
        </p:spPr>
        <p:txBody>
          <a:bodyPr>
            <a:noAutofit/>
          </a:bodyPr>
          <a:lstStyle/>
          <a:p>
            <a:r>
              <a:rPr lang="uz-Cyrl-UZ" sz="2000" b="1" dirty="0"/>
              <a:t>“Xushmuomalalik” tushunchasi tilshunoslik yo‘nalishidagi tadqiqotlarda </a:t>
            </a:r>
            <a:r>
              <a:rPr lang="en-US" sz="2000" b="1" dirty="0"/>
              <a:t>“</a:t>
            </a:r>
            <a:r>
              <a:rPr lang="uz-Cyrl-UZ" sz="2000" b="1" dirty="0"/>
              <a:t>kommunikativ tafakkur kategoriyasi, milliy mentalitetning aks etishi</a:t>
            </a:r>
            <a:r>
              <a:rPr lang="en-US" sz="2000" b="1" dirty="0"/>
              <a:t>”,</a:t>
            </a:r>
            <a:r>
              <a:rPr lang="uz-Cyrl-UZ" sz="2000" b="1" dirty="0"/>
              <a:t> deb talqin qilinadi.  Xushmuomalalik strategiya va usullar tanlashda namoyon bo‘lib, muloqotchilar o‘rtasidagi o‘zaro munosabatni boshqaradi. </a:t>
            </a:r>
            <a:r>
              <a:rPr lang="uz-Cyrl-UZ" sz="2000" b="1" i="1" dirty="0"/>
              <a:t> Xushmuomala</a:t>
            </a:r>
            <a:r>
              <a:rPr lang="uz-Cyrl-UZ" sz="2000" b="1" dirty="0"/>
              <a:t> so‘zi “muomalasi, gap-so‘zlari, xatti-harakati yoqimli; xushfe’l”; “odob bilan yoqimli muomala qilish”, “odob-axloq qoidalariga rioya qiladigan, tarbiyali” ma’nolarini anglatadi.  </a:t>
            </a:r>
            <a:endParaRPr lang="ru-RU" sz="2000" b="1" dirty="0"/>
          </a:p>
          <a:p>
            <a:endParaRPr lang="en-US" sz="2000" b="1" dirty="0" smtClean="0"/>
          </a:p>
          <a:p>
            <a:r>
              <a:rPr lang="uz-Cyrl-UZ" sz="2000" b="1" dirty="0" smtClean="0"/>
              <a:t>Kishilar </a:t>
            </a:r>
            <a:r>
              <a:rPr lang="uz-Cyrl-UZ" sz="2000" b="1" dirty="0"/>
              <a:t>ko‘pincha o‘z nutqi va xatti-harakatlari bilan boshqa shaxsga nisbatan hurmat va ehtirom darajasini ifodalash uchun qo‘pol, beadab so‘z va iboralar o‘rnida yoqimli evfemik so‘z va iboralardan foydalanishadi. Masalan, </a:t>
            </a:r>
            <a:r>
              <a:rPr lang="uz-Cyrl-UZ" sz="2000" b="1" i="1" dirty="0"/>
              <a:t>ikkiqat</a:t>
            </a:r>
            <a:r>
              <a:rPr lang="uz-Cyrl-UZ" sz="2000" b="1" dirty="0"/>
              <a:t>,</a:t>
            </a:r>
            <a:r>
              <a:rPr lang="uz-Cyrl-UZ" sz="2000" b="1" i="1" dirty="0"/>
              <a:t> bo‘g‘oz </a:t>
            </a:r>
            <a:r>
              <a:rPr lang="uz-Cyrl-UZ" sz="2000" b="1" dirty="0"/>
              <a:t>(o‘zbek tilida), </a:t>
            </a:r>
            <a:r>
              <a:rPr lang="uz-Cyrl-UZ" sz="2000" b="1" i="1" dirty="0"/>
              <a:t>gebe </a:t>
            </a:r>
            <a:r>
              <a:rPr lang="uz-Cyrl-UZ" sz="2000" b="1" dirty="0"/>
              <a:t>(turk tilida) so‘zlari o‘rnida </a:t>
            </a:r>
            <a:r>
              <a:rPr lang="uz-Cyrl-UZ" sz="2000" b="1" i="1" dirty="0"/>
              <a:t>homilador</a:t>
            </a:r>
            <a:r>
              <a:rPr lang="uz-Cyrl-UZ" sz="2000" b="1" dirty="0"/>
              <a:t>, </a:t>
            </a:r>
            <a:r>
              <a:rPr lang="uz-Cyrl-UZ" sz="2000" b="1" i="1" dirty="0"/>
              <a:t>og‘ir oyoqli</a:t>
            </a:r>
            <a:r>
              <a:rPr lang="uz-Cyrl-UZ" sz="2000" b="1" dirty="0"/>
              <a:t> (o‘zbek </a:t>
            </a:r>
            <a:r>
              <a:rPr lang="uz-Cyrl-UZ" sz="2000" b="1" dirty="0" smtClean="0"/>
              <a:t>tilida</a:t>
            </a:r>
            <a:endParaRPr lang="ru-RU" sz="2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85000" lnSpcReduction="10000"/>
          </a:bodyPr>
          <a:lstStyle/>
          <a:p>
            <a:r>
              <a:rPr lang="uz-Cyrl-UZ" b="1" dirty="0"/>
              <a:t>Murojaat shakllariga ham evfemistik ma’no yuklangan</a:t>
            </a:r>
            <a:r>
              <a:rPr lang="en-US" b="1" dirty="0" err="1"/>
              <a:t>ligini</a:t>
            </a:r>
            <a:r>
              <a:rPr lang="en-US" b="1" dirty="0"/>
              <a:t> </a:t>
            </a:r>
            <a:r>
              <a:rPr lang="en-US" b="1" dirty="0" err="1"/>
              <a:t>kuzatish</a:t>
            </a:r>
            <a:r>
              <a:rPr lang="en-US" b="1" dirty="0"/>
              <a:t> </a:t>
            </a:r>
            <a:r>
              <a:rPr lang="en-US" b="1" dirty="0" err="1"/>
              <a:t>mumkin</a:t>
            </a:r>
            <a:r>
              <a:rPr lang="en-US" b="1" dirty="0"/>
              <a:t>. </a:t>
            </a:r>
            <a:r>
              <a:rPr lang="uz-Cyrl-UZ" b="1" dirty="0"/>
              <a:t> “Ba’zi</a:t>
            </a:r>
            <a:r>
              <a:rPr lang="uz-Cyrl-UZ" b="1" i="1" dirty="0"/>
              <a:t> </a:t>
            </a:r>
            <a:r>
              <a:rPr lang="uz-Cyrl-UZ" b="1" dirty="0"/>
              <a:t>o‘zbek</a:t>
            </a:r>
            <a:r>
              <a:rPr lang="uz-Cyrl-UZ" b="1" i="1" dirty="0"/>
              <a:t> </a:t>
            </a:r>
            <a:r>
              <a:rPr lang="uz-Cyrl-UZ" b="1" dirty="0"/>
              <a:t>oilalarida erkak xotiniga katta qizining ismi bilan, xotin esa eriga katta o‘g‘lining ismi bilan murojaat qiladi. Xotinga nisbatan </a:t>
            </a:r>
            <a:r>
              <a:rPr lang="uz-Cyrl-UZ" b="1" i="1" dirty="0"/>
              <a:t>onasi, oyisi, ayasi, </a:t>
            </a:r>
            <a:r>
              <a:rPr lang="uz-Cyrl-UZ" b="1" dirty="0"/>
              <a:t>erga nisbatan </a:t>
            </a:r>
            <a:r>
              <a:rPr lang="uz-Cyrl-UZ" b="1" i="1" dirty="0"/>
              <a:t>otasi, dadasi, adasi </a:t>
            </a:r>
            <a:r>
              <a:rPr lang="uz-Cyrl-UZ" b="1" dirty="0"/>
              <a:t>kabi murojaat shakllarini qo‘llash mumkin: </a:t>
            </a:r>
            <a:r>
              <a:rPr lang="uz-Cyrl-UZ" b="1" i="1" dirty="0"/>
              <a:t>To‘g‘ri, dadasi, men aytaman. Hoy onasi, suyunchini cho‘z.</a:t>
            </a:r>
            <a:r>
              <a:rPr lang="uz-Cyrl-UZ" b="1" dirty="0"/>
              <a:t> Mazkur murojaat shakllari ibtidoiy davrlardan qolgan tabu qoldig‘i bo‘lib”, u</a:t>
            </a:r>
            <a:r>
              <a:rPr lang="uz-Cyrl-UZ" b="1" i="1" dirty="0"/>
              <a:t> </a:t>
            </a:r>
            <a:r>
              <a:rPr lang="uz-Cyrl-UZ" b="1" dirty="0"/>
              <a:t>oilada</a:t>
            </a:r>
            <a:r>
              <a:rPr lang="uz-Cyrl-UZ" b="1" i="1" dirty="0"/>
              <a:t> </a:t>
            </a:r>
            <a:r>
              <a:rPr lang="uz-Cyrl-UZ" b="1" dirty="0"/>
              <a:t>er-xotindan ko‘ra ko‘proq bolalarning ota-ona juftligini, sherikligini, ya’ni bolalarning qadrini, ahamiyatini namoyon qiladi. </a:t>
            </a:r>
            <a:r>
              <a:rPr lang="en-US" b="1" dirty="0" err="1"/>
              <a:t>Ayni</a:t>
            </a:r>
            <a:r>
              <a:rPr lang="en-US" b="1" dirty="0"/>
              <a:t> </a:t>
            </a:r>
            <a:r>
              <a:rPr lang="en-US" b="1" dirty="0" err="1"/>
              <a:t>holat</a:t>
            </a:r>
            <a:r>
              <a:rPr lang="en-US" b="1" dirty="0"/>
              <a:t> </a:t>
            </a:r>
            <a:r>
              <a:rPr lang="en-US" b="1" dirty="0" err="1"/>
              <a:t>koreys</a:t>
            </a:r>
            <a:r>
              <a:rPr lang="en-US" b="1" dirty="0"/>
              <a:t> </a:t>
            </a:r>
            <a:r>
              <a:rPr lang="en-US" b="1" dirty="0" err="1"/>
              <a:t>tilida</a:t>
            </a:r>
            <a:r>
              <a:rPr lang="en-US" b="1" dirty="0"/>
              <a:t> ham </a:t>
            </a:r>
            <a:r>
              <a:rPr lang="en-US" b="1" dirty="0" err="1"/>
              <a:t>kuzatiladi</a:t>
            </a:r>
            <a:r>
              <a:rPr lang="en-US" b="1" dirty="0"/>
              <a:t>. </a:t>
            </a:r>
            <a:r>
              <a:rPr lang="en-US" b="1" dirty="0" err="1"/>
              <a:t>Oilada</a:t>
            </a:r>
            <a:r>
              <a:rPr lang="en-US" b="1" dirty="0"/>
              <a:t> </a:t>
            </a:r>
            <a:r>
              <a:rPr lang="en-US" b="1" dirty="0" err="1"/>
              <a:t>farzand</a:t>
            </a:r>
            <a:r>
              <a:rPr lang="en-US" b="1" dirty="0"/>
              <a:t> </a:t>
            </a:r>
            <a:r>
              <a:rPr lang="en-US" b="1" dirty="0" err="1"/>
              <a:t>tug‘ilgandan</a:t>
            </a:r>
            <a:r>
              <a:rPr lang="en-US" b="1" dirty="0"/>
              <a:t> </a:t>
            </a:r>
            <a:r>
              <a:rPr lang="en-US" b="1" dirty="0" err="1"/>
              <a:t>keyin</a:t>
            </a:r>
            <a:r>
              <a:rPr lang="en-US" b="1" dirty="0"/>
              <a:t> </a:t>
            </a:r>
            <a:r>
              <a:rPr lang="en-US" b="1" dirty="0" err="1"/>
              <a:t>er-xotinning</a:t>
            </a:r>
            <a:r>
              <a:rPr lang="en-US" b="1" dirty="0"/>
              <a:t> </a:t>
            </a:r>
            <a:r>
              <a:rPr lang="en-US" b="1" dirty="0" err="1"/>
              <a:t>munosabatlari</a:t>
            </a:r>
            <a:r>
              <a:rPr lang="en-US" b="1" dirty="0"/>
              <a:t> </a:t>
            </a:r>
            <a:r>
              <a:rPr lang="en-US" b="1" dirty="0" err="1"/>
              <a:t>o‘zgacha</a:t>
            </a:r>
            <a:r>
              <a:rPr lang="en-US" b="1" dirty="0"/>
              <a:t> </a:t>
            </a:r>
            <a:r>
              <a:rPr lang="en-US" b="1" dirty="0" err="1"/>
              <a:t>tus</a:t>
            </a:r>
            <a:r>
              <a:rPr lang="en-US" b="1" dirty="0"/>
              <a:t> </a:t>
            </a:r>
            <a:r>
              <a:rPr lang="en-US" b="1" dirty="0" err="1" smtClean="0"/>
              <a:t>oladi</a:t>
            </a:r>
            <a:r>
              <a:rPr lang="en-US" b="1" dirty="0" smtClean="0"/>
              <a:t>.</a:t>
            </a:r>
            <a:endParaRPr lang="ru-RU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564</Words>
  <Application>Microsoft Office PowerPoint</Application>
  <PresentationFormat>Экран (4:3)</PresentationFormat>
  <Paragraphs>16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Sharq lingvomadaniyatida evfemizmlarning ifodalanishi </vt:lpstr>
      <vt:lpstr>Evfemizm</vt:lpstr>
      <vt:lpstr>Презентация PowerPoint</vt:lpstr>
      <vt:lpstr>Презентация PowerPoint</vt:lpstr>
      <vt:lpstr>Etnografik tabular</vt:lpstr>
      <vt:lpstr>Lingvistik tabular. </vt:lpstr>
      <vt:lpstr>Xushmuomalikni ifodalovchi evfemizmlar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</cp:lastModifiedBy>
  <cp:revision>5</cp:revision>
  <dcterms:created xsi:type="dcterms:W3CDTF">2018-01-23T04:29:28Z</dcterms:created>
  <dcterms:modified xsi:type="dcterms:W3CDTF">2024-11-03T08:12:59Z</dcterms:modified>
</cp:coreProperties>
</file>