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38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24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32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00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85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95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483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43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05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9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68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07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61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5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44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96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91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AAAED-FAE8-4AED-9716-1B91A93CDF6E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A4A4-ACCD-4ABE-8425-615A158F0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920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65E6DEC3-6CC1-43E2-96ED-145F38085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5945" y="4303265"/>
            <a:ext cx="8791575" cy="1655762"/>
          </a:xfrm>
        </p:spPr>
        <p:txBody>
          <a:bodyPr/>
          <a:lstStyle/>
          <a:p>
            <a:pPr algn="r"/>
            <a:r>
              <a:rPr lang="ko-KR" altLang="en-US" b="1" dirty="0">
                <a:solidFill>
                  <a:schemeClr val="tx1">
                    <a:lumMod val="85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동방 대학교 한국어문학부 </a:t>
            </a:r>
            <a:endParaRPr lang="en-US" altLang="ko-KR" b="1" dirty="0">
              <a:solidFill>
                <a:schemeClr val="tx1">
                  <a:lumMod val="85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r"/>
            <a:r>
              <a:rPr lang="ko-KR" altLang="en-US" b="1" dirty="0">
                <a:solidFill>
                  <a:schemeClr val="tx1">
                    <a:lumMod val="85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박사 연구원 </a:t>
            </a:r>
            <a:endParaRPr lang="en-US" altLang="ko-KR" b="1" dirty="0">
              <a:solidFill>
                <a:schemeClr val="tx1">
                  <a:lumMod val="85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r"/>
            <a:r>
              <a:rPr lang="ko-KR" altLang="en-US" b="1" dirty="0">
                <a:solidFill>
                  <a:schemeClr val="tx1">
                    <a:lumMod val="85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조민영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CC93A7-6483-4A1A-B795-E8C2C809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18" y="1270354"/>
            <a:ext cx="3681500" cy="245656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5D55FD6-4712-4179-A07E-CBF9189CA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643" y="1270354"/>
            <a:ext cx="38195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7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B4CACD5-44E0-4418-BF0F-8867F887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890" y="1809116"/>
            <a:ext cx="140220" cy="4182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6DE0A0-36F2-48B4-A782-A88E05B454F0}"/>
              </a:ext>
            </a:extLst>
          </p:cNvPr>
          <p:cNvSpPr txBox="1"/>
          <p:nvPr/>
        </p:nvSpPr>
        <p:spPr>
          <a:xfrm>
            <a:off x="533548" y="1906225"/>
            <a:ext cx="559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우즈벡어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‘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소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en-US" altLang="ko-KR" sz="2400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sigir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)’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직유 보조관념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380BA-BAF2-4E13-B963-C0642C8EFC34}"/>
              </a:ext>
            </a:extLst>
          </p:cNvPr>
          <p:cNvSpPr txBox="1"/>
          <p:nvPr/>
        </p:nvSpPr>
        <p:spPr>
          <a:xfrm>
            <a:off x="6468815" y="1906225"/>
            <a:ext cx="544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한국어 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‘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소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en-US" altLang="ko-KR" sz="2400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sigir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)’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직유 보조관념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4A9A5-5CE5-4510-AEC5-D6ED3D88812B}"/>
              </a:ext>
            </a:extLst>
          </p:cNvPr>
          <p:cNvSpPr txBox="1"/>
          <p:nvPr/>
        </p:nvSpPr>
        <p:spPr>
          <a:xfrm>
            <a:off x="1592059" y="2498335"/>
            <a:ext cx="3895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부정적 의미</a:t>
            </a:r>
            <a:r>
              <a:rPr lang="en-US" altLang="ko-K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/ </a:t>
            </a:r>
            <a:r>
              <a:rPr lang="ko-KR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외형적 모습 묘사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6076D-8F87-4DCA-ABB7-BFF27BCDA84E}"/>
              </a:ext>
            </a:extLst>
          </p:cNvPr>
          <p:cNvSpPr txBox="1"/>
          <p:nvPr/>
        </p:nvSpPr>
        <p:spPr>
          <a:xfrm>
            <a:off x="7561098" y="2468319"/>
            <a:ext cx="325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부정적 의미</a:t>
            </a:r>
            <a:r>
              <a:rPr lang="en-US" altLang="ko-K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/ </a:t>
            </a:r>
            <a:r>
              <a:rPr lang="ko-KR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긍정적 의미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27122-ED79-4C0F-BBF8-27B19502F516}"/>
              </a:ext>
            </a:extLst>
          </p:cNvPr>
          <p:cNvSpPr txBox="1"/>
          <p:nvPr/>
        </p:nvSpPr>
        <p:spPr>
          <a:xfrm>
            <a:off x="557726" y="34290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semizlik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gavdalilik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dangasalik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eyish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F79E5-8FC5-4B38-B1DA-D546D623CD0B}"/>
              </a:ext>
            </a:extLst>
          </p:cNvPr>
          <p:cNvSpPr txBox="1"/>
          <p:nvPr/>
        </p:nvSpPr>
        <p:spPr>
          <a:xfrm>
            <a:off x="6133092" y="338832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많이 먹는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고집이 센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미련한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FDEDE-54EA-42DE-9981-F58B685E3E08}"/>
              </a:ext>
            </a:extLst>
          </p:cNvPr>
          <p:cNvSpPr txBox="1"/>
          <p:nvPr/>
        </p:nvSpPr>
        <p:spPr>
          <a:xfrm>
            <a:off x="6133092" y="3991439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성실한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듬직한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묵직한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 체격이 좋은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힘이 센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, </a:t>
            </a:r>
            <a:endParaRPr lang="ko-KR" altLang="en-US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43781-57C3-48C1-9E8A-0382903465E2}"/>
              </a:ext>
            </a:extLst>
          </p:cNvPr>
          <p:cNvSpPr txBox="1"/>
          <p:nvPr/>
        </p:nvSpPr>
        <p:spPr>
          <a:xfrm>
            <a:off x="4281033" y="363765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바탕" panose="02030600000101010101" pitchFamily="18" charset="-127"/>
                <a:ea typeface="바탕" panose="02030600000101010101" pitchFamily="18" charset="-127"/>
              </a:rPr>
              <a:t>소처럼 </a:t>
            </a:r>
            <a:r>
              <a:rPr lang="en-US" altLang="ko-KR" sz="3200" b="1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3200" b="1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Sigirdek</a:t>
            </a:r>
            <a:r>
              <a:rPr lang="en-US" altLang="ko-KR" sz="3200" b="1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en-US" sz="3200" b="1" dirty="0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3616C-B01E-4D07-AAB1-467260F27EAB}"/>
              </a:ext>
            </a:extLst>
          </p:cNvPr>
          <p:cNvSpPr txBox="1"/>
          <p:nvPr/>
        </p:nvSpPr>
        <p:spPr>
          <a:xfrm>
            <a:off x="8581545" y="5447200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황소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86B6BA-EDB8-4CE0-A287-F4E379CD9BBC}"/>
              </a:ext>
            </a:extLst>
          </p:cNvPr>
          <p:cNvSpPr txBox="1"/>
          <p:nvPr/>
        </p:nvSpPr>
        <p:spPr>
          <a:xfrm>
            <a:off x="2727699" y="5442456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낙타 </a:t>
            </a:r>
          </a:p>
        </p:txBody>
      </p:sp>
    </p:spTree>
    <p:extLst>
      <p:ext uri="{BB962C8B-B14F-4D97-AF65-F5344CB8AC3E}">
        <p14:creationId xmlns:p14="http://schemas.microsoft.com/office/powerpoint/2010/main" val="414555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1AADB7-13AA-4920-B976-3676BB9E1855}"/>
              </a:ext>
            </a:extLst>
          </p:cNvPr>
          <p:cNvSpPr txBox="1"/>
          <p:nvPr/>
        </p:nvSpPr>
        <p:spPr>
          <a:xfrm>
            <a:off x="3618331" y="547415"/>
            <a:ext cx="6103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>
                <a:latin typeface="바탕" panose="02030600000101010101" pitchFamily="18" charset="-127"/>
                <a:ea typeface="바탕" panose="02030600000101010101" pitchFamily="18" charset="-127"/>
              </a:rPr>
              <a:t>돼지같이 </a:t>
            </a:r>
            <a:r>
              <a:rPr lang="en-US" altLang="ko-KR" sz="3200" b="1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3200" b="1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cho‘chqa</a:t>
            </a:r>
            <a:r>
              <a:rPr lang="en-US" altLang="ko-KR" sz="3200" b="1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kabi</a:t>
            </a:r>
            <a:r>
              <a:rPr lang="en-US" altLang="ko-KR" sz="3200" b="1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en-US" sz="3200" b="1" dirty="0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AD78D4-0A6C-4FA6-AF9C-6A8BC615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952130"/>
            <a:ext cx="133854" cy="3825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65A1FF-9EE8-4168-8BD3-77F0A974B0F5}"/>
              </a:ext>
            </a:extLst>
          </p:cNvPr>
          <p:cNvSpPr txBox="1"/>
          <p:nvPr/>
        </p:nvSpPr>
        <p:spPr>
          <a:xfrm>
            <a:off x="544153" y="1721298"/>
            <a:ext cx="535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우즈벡어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‘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돼지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en-US" altLang="ko-KR" sz="2400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cho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‘chqa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) 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보조관념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24D4C-1374-4213-B0BF-D2D8508063B0}"/>
              </a:ext>
            </a:extLst>
          </p:cNvPr>
          <p:cNvSpPr txBox="1"/>
          <p:nvPr/>
        </p:nvSpPr>
        <p:spPr>
          <a:xfrm>
            <a:off x="6296083" y="1772721"/>
            <a:ext cx="535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한국어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‘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돼지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en-US" altLang="ko-KR" sz="2400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cho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‘chqa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)’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보조관념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905B3-71BA-435B-95C4-CB6A47AB87F4}"/>
              </a:ext>
            </a:extLst>
          </p:cNvPr>
          <p:cNvSpPr txBox="1"/>
          <p:nvPr/>
        </p:nvSpPr>
        <p:spPr>
          <a:xfrm>
            <a:off x="2412221" y="2368075"/>
            <a:ext cx="6103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부정적 의미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2D2C6-4AC2-4492-82C0-31C5A844ABD9}"/>
              </a:ext>
            </a:extLst>
          </p:cNvPr>
          <p:cNvSpPr txBox="1"/>
          <p:nvPr/>
        </p:nvSpPr>
        <p:spPr>
          <a:xfrm>
            <a:off x="6874357" y="2368075"/>
            <a:ext cx="6103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부정적 의미</a:t>
            </a:r>
            <a:r>
              <a:rPr lang="en-US" altLang="ko-K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/ </a:t>
            </a:r>
            <a:r>
              <a:rPr lang="ko-KR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상징으로서는 긍정적 의미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152B1-DEE6-4EFB-BE94-6A3472C95254}"/>
              </a:ext>
            </a:extLst>
          </p:cNvPr>
          <p:cNvSpPr txBox="1"/>
          <p:nvPr/>
        </p:nvSpPr>
        <p:spPr>
          <a:xfrm>
            <a:off x="402597" y="3244334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yomon</a:t>
            </a:r>
            <a:r>
              <a: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ruhlarni</a:t>
            </a:r>
            <a:r>
              <a: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chaqiruvchi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semiz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mast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bo’lgan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iflos</a:t>
            </a:r>
            <a:r>
              <a: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2073B3-D805-4AE8-9AC2-D4B5DC4379BC}"/>
              </a:ext>
            </a:extLst>
          </p:cNvPr>
          <p:cNvSpPr txBox="1"/>
          <p:nvPr/>
        </p:nvSpPr>
        <p:spPr>
          <a:xfrm>
            <a:off x="6162928" y="3244334"/>
            <a:ext cx="57230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직유 표현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부정적</a:t>
            </a:r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-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뚱뚱한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더러운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식탐이 많음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</a:p>
          <a:p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                  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게걸스럽게 많이 먹는</a:t>
            </a:r>
            <a:endParaRPr lang="en-US" altLang="ko-KR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상징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      </a:t>
            </a:r>
            <a:r>
              <a:rPr lang="ko-KR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긍정적</a:t>
            </a:r>
            <a:r>
              <a:rPr lang="en-US" altLang="ko-KR" dirty="0">
                <a:solidFill>
                  <a:schemeClr val="accent5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-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태몽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큰 재물 운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 신성한 제물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2017B9-1053-4463-A717-90571CA01A71}"/>
              </a:ext>
            </a:extLst>
          </p:cNvPr>
          <p:cNvSpPr txBox="1"/>
          <p:nvPr/>
        </p:nvSpPr>
        <p:spPr>
          <a:xfrm>
            <a:off x="1973540" y="430570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이슬람 종교적인 영향</a:t>
            </a:r>
          </a:p>
        </p:txBody>
      </p:sp>
    </p:spTree>
    <p:extLst>
      <p:ext uri="{BB962C8B-B14F-4D97-AF65-F5344CB8AC3E}">
        <p14:creationId xmlns:p14="http://schemas.microsoft.com/office/powerpoint/2010/main" val="235767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1AADB7-13AA-4920-B976-3676BB9E1855}"/>
              </a:ext>
            </a:extLst>
          </p:cNvPr>
          <p:cNvSpPr txBox="1"/>
          <p:nvPr/>
        </p:nvSpPr>
        <p:spPr>
          <a:xfrm>
            <a:off x="4106385" y="544282"/>
            <a:ext cx="6103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>
                <a:latin typeface="바탕" panose="02030600000101010101" pitchFamily="18" charset="-127"/>
                <a:ea typeface="바탕" panose="02030600000101010101" pitchFamily="18" charset="-127"/>
              </a:rPr>
              <a:t>개 같은 </a:t>
            </a:r>
            <a:r>
              <a:rPr lang="en-US" altLang="ko-KR" sz="3200" b="1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(it </a:t>
            </a:r>
            <a:r>
              <a:rPr lang="en-US" altLang="ko-KR" sz="3200" b="1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kabi</a:t>
            </a:r>
            <a:r>
              <a:rPr lang="en-US" altLang="ko-KR" sz="3200" b="1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en-US" sz="3200" b="1" dirty="0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AD78D4-0A6C-4FA6-AF9C-6A8BC615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275" y="1963348"/>
            <a:ext cx="144845" cy="4140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65A1FF-9EE8-4168-8BD3-77F0A974B0F5}"/>
              </a:ext>
            </a:extLst>
          </p:cNvPr>
          <p:cNvSpPr txBox="1"/>
          <p:nvPr/>
        </p:nvSpPr>
        <p:spPr>
          <a:xfrm>
            <a:off x="1093915" y="1786138"/>
            <a:ext cx="535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우즈벡어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‘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개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(it)’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보조관념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24D4C-1374-4213-B0BF-D2D8508063B0}"/>
              </a:ext>
            </a:extLst>
          </p:cNvPr>
          <p:cNvSpPr txBox="1"/>
          <p:nvPr/>
        </p:nvSpPr>
        <p:spPr>
          <a:xfrm>
            <a:off x="6296083" y="1772721"/>
            <a:ext cx="535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    한국어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‘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개</a:t>
            </a:r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(it)’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보조관념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905B3-71BA-435B-95C4-CB6A47AB87F4}"/>
              </a:ext>
            </a:extLst>
          </p:cNvPr>
          <p:cNvSpPr txBox="1"/>
          <p:nvPr/>
        </p:nvSpPr>
        <p:spPr>
          <a:xfrm>
            <a:off x="1907337" y="2374417"/>
            <a:ext cx="6103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부정적 의미</a:t>
            </a:r>
            <a:r>
              <a:rPr lang="en-US" altLang="ko-K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/</a:t>
            </a:r>
            <a:r>
              <a:rPr lang="ko-KR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긍정적인 의미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2D2C6-4AC2-4492-82C0-31C5A844ABD9}"/>
              </a:ext>
            </a:extLst>
          </p:cNvPr>
          <p:cNvSpPr txBox="1"/>
          <p:nvPr/>
        </p:nvSpPr>
        <p:spPr>
          <a:xfrm>
            <a:off x="6731753" y="2374417"/>
            <a:ext cx="6103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부정적 의미</a:t>
            </a:r>
            <a:r>
              <a:rPr lang="en-US" altLang="ko-K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/</a:t>
            </a:r>
            <a:r>
              <a:rPr lang="ko-KR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은유와 </a:t>
            </a:r>
            <a:r>
              <a:rPr lang="ko-KR" alt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상징으로서의</a:t>
            </a:r>
            <a:r>
              <a:rPr lang="ko-KR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긍정적인 의미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BC706-030C-46C4-807A-71B242577791}"/>
              </a:ext>
            </a:extLst>
          </p:cNvPr>
          <p:cNvSpPr txBox="1"/>
          <p:nvPr/>
        </p:nvSpPr>
        <p:spPr>
          <a:xfrm>
            <a:off x="322868" y="3244334"/>
            <a:ext cx="57054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vafodorlik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sadoqat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sodiqlik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bola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tug’moq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itday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sadoqatli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itdek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vafodor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itdek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bolalamoq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Nomunosib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kechirmoq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me’yoridan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darajada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ichadigan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huqmoq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tashlanmoq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itdek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hurimoq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itdek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tashlanmoq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CC258-EB15-4545-9440-C253ECB02492}"/>
              </a:ext>
            </a:extLst>
          </p:cNvPr>
          <p:cNvSpPr txBox="1"/>
          <p:nvPr/>
        </p:nvSpPr>
        <p:spPr>
          <a:xfrm>
            <a:off x="6162928" y="3244334"/>
            <a:ext cx="59394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직유 표현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부정적</a:t>
            </a:r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-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예의 없는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 근본 없는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막무가내로</a:t>
            </a:r>
            <a:endParaRPr lang="en-US" altLang="ko-KR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                   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사는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더러운 성격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앞잡이 노릇</a:t>
            </a:r>
            <a:endParaRPr lang="en-US" altLang="ko-KR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  <a:p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           </a:t>
            </a:r>
            <a:r>
              <a:rPr lang="ko-KR" altLang="en-US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긍정적</a:t>
            </a:r>
            <a:r>
              <a:rPr lang="en-US" altLang="ko-KR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- 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순산하다</a:t>
            </a:r>
            <a:endParaRPr lang="en-US" altLang="ko-KR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상징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      </a:t>
            </a:r>
            <a:r>
              <a:rPr lang="ko-KR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긍정적</a:t>
            </a:r>
            <a:r>
              <a:rPr lang="en-US" altLang="ko-KR" dirty="0">
                <a:solidFill>
                  <a:schemeClr val="accent5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-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충성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충직</a:t>
            </a:r>
            <a:endParaRPr lang="en-US" altLang="ko-KR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은유 표현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긍정적</a:t>
            </a:r>
            <a:r>
              <a:rPr lang="en-US" altLang="ko-KR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-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강아지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en-US" altLang="ko-KR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kuchukcha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ko-KR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                  “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아이고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내 강아지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”</a:t>
            </a:r>
            <a:endParaRPr lang="ko-KR" altLang="en-US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246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516F0-4CEF-4569-92CA-FDE92CB102BE}"/>
              </a:ext>
            </a:extLst>
          </p:cNvPr>
          <p:cNvSpPr txBox="1"/>
          <p:nvPr/>
        </p:nvSpPr>
        <p:spPr>
          <a:xfrm>
            <a:off x="2367343" y="605861"/>
            <a:ext cx="766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Itday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sadoqatli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/>
              <a:t>/ 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개처럼</a:t>
            </a:r>
            <a:r>
              <a:rPr lang="en-US" altLang="ko-KR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충성된</a:t>
            </a:r>
            <a:r>
              <a:rPr lang="en-US" altLang="ko-KR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개처럼 충직한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C01961E-467A-45A9-9A05-B3B275ADC7E2}"/>
              </a:ext>
            </a:extLst>
          </p:cNvPr>
          <p:cNvSpPr/>
          <p:nvPr/>
        </p:nvSpPr>
        <p:spPr>
          <a:xfrm>
            <a:off x="1486601" y="2591735"/>
            <a:ext cx="3360280" cy="2687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7BEDD94-D6F7-41D4-8BE5-EE64F9E4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469" y="2591735"/>
            <a:ext cx="3258891" cy="2687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2ABE6-3281-44F0-8D19-C61A79E7AC68}"/>
              </a:ext>
            </a:extLst>
          </p:cNvPr>
          <p:cNvSpPr txBox="1"/>
          <p:nvPr/>
        </p:nvSpPr>
        <p:spPr>
          <a:xfrm>
            <a:off x="2367343" y="2773167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Sadoqatli</a:t>
            </a:r>
            <a:endParaRPr lang="ko-KR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7584645F-DDDF-4D74-BB22-B0B6CA54E300}"/>
              </a:ext>
            </a:extLst>
          </p:cNvPr>
          <p:cNvSpPr/>
          <p:nvPr/>
        </p:nvSpPr>
        <p:spPr>
          <a:xfrm>
            <a:off x="2709541" y="3429000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A6C38CB-5045-4F41-9ACC-07FF07C970B2}"/>
              </a:ext>
            </a:extLst>
          </p:cNvPr>
          <p:cNvSpPr/>
          <p:nvPr/>
        </p:nvSpPr>
        <p:spPr>
          <a:xfrm>
            <a:off x="8701964" y="3478086"/>
            <a:ext cx="1237899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바탕" panose="02030600000101010101" pitchFamily="18" charset="-127"/>
                <a:ea typeface="바탕" panose="02030600000101010101" pitchFamily="18" charset="-127"/>
              </a:rPr>
              <a:t>충성된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A6955-EFFE-4E9D-9618-5E8F800FF57A}"/>
              </a:ext>
            </a:extLst>
          </p:cNvPr>
          <p:cNvSpPr txBox="1"/>
          <p:nvPr/>
        </p:nvSpPr>
        <p:spPr>
          <a:xfrm>
            <a:off x="9077899" y="277316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accent5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개</a:t>
            </a:r>
          </a:p>
        </p:txBody>
      </p:sp>
    </p:spTree>
    <p:extLst>
      <p:ext uri="{BB962C8B-B14F-4D97-AF65-F5344CB8AC3E}">
        <p14:creationId xmlns:p14="http://schemas.microsoft.com/office/powerpoint/2010/main" val="110438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69ECD-1883-46C2-AFDF-9791CD0C9675}"/>
              </a:ext>
            </a:extLst>
          </p:cNvPr>
          <p:cNvSpPr txBox="1"/>
          <p:nvPr/>
        </p:nvSpPr>
        <p:spPr>
          <a:xfrm>
            <a:off x="1553919" y="824642"/>
            <a:ext cx="860043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바탕" panose="02030600000101010101" pitchFamily="18" charset="-127"/>
                <a:ea typeface="바탕" panose="02030600000101010101" pitchFamily="18" charset="-127"/>
              </a:rPr>
              <a:t>종착지</a:t>
            </a:r>
            <a:endParaRPr lang="en-US" altLang="ko-KR" sz="32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b="1" dirty="0">
                <a:latin typeface="바탕" panose="02030600000101010101" pitchFamily="18" charset="-127"/>
                <a:ea typeface="바탕" panose="02030600000101010101" pitchFamily="18" charset="-127"/>
              </a:rPr>
              <a:t>           </a:t>
            </a:r>
            <a:r>
              <a:rPr lang="ko-KR" altLang="en-US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여러분들은 직유를 무엇이라고 정의 내리고 </a:t>
            </a:r>
            <a:r>
              <a:rPr lang="ko-KR" altLang="en-US" sz="24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싶으신가요</a:t>
            </a:r>
            <a:r>
              <a:rPr lang="en-US" altLang="ko-KR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729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94664C-222B-410F-9DC5-99A463F8C415}"/>
              </a:ext>
            </a:extLst>
          </p:cNvPr>
          <p:cNvSpPr txBox="1"/>
          <p:nvPr/>
        </p:nvSpPr>
        <p:spPr>
          <a:xfrm>
            <a:off x="5435912" y="2961983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바탕" panose="02030600000101010101" pitchFamily="18" charset="-127"/>
                <a:ea typeface="바탕" panose="02030600000101010101" pitchFamily="18" charset="-127"/>
              </a:rPr>
              <a:t>물감</a:t>
            </a:r>
          </a:p>
        </p:txBody>
      </p:sp>
    </p:spTree>
    <p:extLst>
      <p:ext uri="{BB962C8B-B14F-4D97-AF65-F5344CB8AC3E}">
        <p14:creationId xmlns:p14="http://schemas.microsoft.com/office/powerpoint/2010/main" val="3806794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A6A7DE-3615-4089-A90D-719BB6F154CE}"/>
              </a:ext>
            </a:extLst>
          </p:cNvPr>
          <p:cNvSpPr txBox="1"/>
          <p:nvPr/>
        </p:nvSpPr>
        <p:spPr>
          <a:xfrm>
            <a:off x="3789920" y="2844225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바탕" panose="02030600000101010101" pitchFamily="18" charset="-127"/>
                <a:ea typeface="바탕" panose="02030600000101010101" pitchFamily="18" charset="-127"/>
              </a:rPr>
              <a:t>비교 언어 연구의 필요성</a:t>
            </a:r>
          </a:p>
        </p:txBody>
      </p:sp>
    </p:spTree>
    <p:extLst>
      <p:ext uri="{BB962C8B-B14F-4D97-AF65-F5344CB8AC3E}">
        <p14:creationId xmlns:p14="http://schemas.microsoft.com/office/powerpoint/2010/main" val="60491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72E158A-5267-489F-8A39-C84A40A75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29" y="790984"/>
            <a:ext cx="3657600" cy="50207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AF55F52-7457-4316-BD00-3B73E36DA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32" y="790984"/>
            <a:ext cx="3657600" cy="50207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4064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F51D17A-4C63-4014-A5AF-56D9DDFB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811" y="14217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800" b="1">
                <a:latin typeface="바탕체" panose="02030609000101010101" pitchFamily="17" charset="-127"/>
                <a:ea typeface="바탕체" panose="02030609000101010101" pitchFamily="17" charset="-127"/>
              </a:rPr>
              <a:t>직유 세계로의 </a:t>
            </a:r>
            <a:r>
              <a:rPr lang="ko-KR" altLang="en-US" sz="48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여행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E2340-E6D6-43C2-97BB-11B03A7A2914}"/>
              </a:ext>
            </a:extLst>
          </p:cNvPr>
          <p:cNvSpPr txBox="1"/>
          <p:nvPr/>
        </p:nvSpPr>
        <p:spPr>
          <a:xfrm>
            <a:off x="3845420" y="2636614"/>
            <a:ext cx="478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O‘xshatish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duyosiga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xush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kelibsiz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ko-KR" alt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8A83BC5-BF34-4B59-8D18-8B70D365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619" y="3511743"/>
            <a:ext cx="2466975" cy="184785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407218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352C7F-2D34-4046-97EB-4E5D6415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534" y="327514"/>
            <a:ext cx="9905998" cy="1478570"/>
          </a:xfrm>
        </p:spPr>
        <p:txBody>
          <a:bodyPr/>
          <a:lstStyle/>
          <a:p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직유의 정의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947665-F307-4D3E-9632-343BCDD2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919692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* </a:t>
            </a:r>
            <a:r>
              <a:rPr lang="ko-KR" altLang="en-US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우즈벡에서 </a:t>
            </a:r>
            <a:r>
              <a:rPr lang="ko-KR" altLang="en-US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직유란</a:t>
            </a:r>
            <a:r>
              <a:rPr lang="en-US" altLang="ko-KR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?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narsa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voqea-hodisa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o‘rtasidagi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o‘xshashlikka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asoslanib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ikkinchisining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belgisini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mohiyatini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to‘laroq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konkretroq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bo‘rttirbroq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ifodalash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* </a:t>
            </a:r>
            <a:r>
              <a:rPr lang="ko-KR" altLang="en-US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한국에서 </a:t>
            </a:r>
            <a:r>
              <a:rPr lang="ko-KR" altLang="en-US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직유란</a:t>
            </a:r>
            <a:r>
              <a:rPr lang="en-US" altLang="ko-KR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?</a:t>
            </a:r>
          </a:p>
          <a:p>
            <a:pPr marL="0" indent="0">
              <a:buNone/>
            </a:pP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  “</a:t>
            </a: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비슷한 성질이나 모양을 가진 두 사물이 서로의 유사성을 바탕으로 </a:t>
            </a:r>
            <a:endParaRPr lang="en-US" altLang="ko-KR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바탕체" panose="02030609000101010101" pitchFamily="17" charset="-127"/>
                <a:ea typeface="바탕체" panose="02030609000101010101" pitchFamily="17" charset="-127"/>
              </a:rPr>
              <a:t>    직유 연결어를 통해 직접적으로 묘사되는 것</a:t>
            </a:r>
            <a:r>
              <a:rPr lang="en-US" altLang="ko-KR" dirty="0">
                <a:latin typeface="바탕체" panose="02030609000101010101" pitchFamily="17" charset="-127"/>
                <a:ea typeface="바탕체" panose="02030609000101010101" pitchFamily="17" charset="-127"/>
              </a:rPr>
              <a:t>＂</a:t>
            </a:r>
            <a:endParaRPr lang="ko-KR" altLang="en-US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891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A2F3F7-3B4A-4FD6-AA85-A8B07816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10955"/>
            <a:ext cx="9905998" cy="1478570"/>
          </a:xfrm>
        </p:spPr>
        <p:txBody>
          <a:bodyPr/>
          <a:lstStyle/>
          <a:p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직유 문장의 구조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578103-8283-4175-8B29-FE104DA32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  직유 원관념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o‘xshatish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subyekti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직유 보조관념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o‘xshatish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etalon), 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직유 연결어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o‘xshatish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ko‘rsatkichi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직유 배경의미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o‘xshatish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   </a:t>
            </a:r>
            <a:r>
              <a:rPr lang="en-US" altLang="ko-KR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“</a:t>
            </a:r>
            <a:r>
              <a:rPr lang="ko-KR" altLang="en-US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우리 선생님은 호랑이처럼 무서운 분 이셔</a:t>
            </a:r>
            <a:r>
              <a:rPr lang="en-US" altLang="ko-KR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”</a:t>
            </a:r>
            <a:r>
              <a:rPr lang="ko-KR" altLang="en-US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540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260014-8A89-48C8-A81B-94E51B5BD9D8}"/>
              </a:ext>
            </a:extLst>
          </p:cNvPr>
          <p:cNvSpPr txBox="1"/>
          <p:nvPr/>
        </p:nvSpPr>
        <p:spPr>
          <a:xfrm>
            <a:off x="1161231" y="903181"/>
            <a:ext cx="775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직유 연결어 </a:t>
            </a: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o‘xshatish</a:t>
            </a: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ko‘rsatkichi</a:t>
            </a: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C8CF38-18AB-4660-9ADC-DD1AD94911F1}"/>
              </a:ext>
            </a:extLst>
          </p:cNvPr>
          <p:cNvSpPr txBox="1"/>
          <p:nvPr/>
        </p:nvSpPr>
        <p:spPr>
          <a:xfrm>
            <a:off x="1307087" y="2137339"/>
            <a:ext cx="100912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* </a:t>
            </a:r>
            <a:r>
              <a:rPr lang="ko-KR" altLang="en-US" sz="2400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우즈벡어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대표적인 직유 연결어 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tilida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o‘xshatish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ko‘rsatkichi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-day/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( 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품사</a:t>
            </a:r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: 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조사</a:t>
            </a:r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, 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명사와 결합</a:t>
            </a:r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)</a:t>
            </a:r>
          </a:p>
          <a:p>
            <a:endParaRPr lang="en-US" altLang="ko-KR" sz="2400" b="1" dirty="0">
              <a:latin typeface="바탕체" panose="02030609000101010101" pitchFamily="17" charset="-127"/>
              <a:ea typeface="바탕체" panose="02030609000101010101" pitchFamily="17" charset="-127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바탕체" panose="02030609000101010101" pitchFamily="17" charset="-127"/>
              <a:ea typeface="바탕체" panose="02030609000101010101" pitchFamily="17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  - </a:t>
            </a:r>
            <a:r>
              <a:rPr lang="en-US" altLang="ko-KR" sz="2400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Siz</a:t>
            </a:r>
            <a:r>
              <a:rPr lang="en-US" altLang="ko-KR" sz="2400" dirty="0" err="1">
                <a:solidFill>
                  <a:srgbClr val="00B0F0"/>
                </a:solidFill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dek</a:t>
            </a:r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chiroyili</a:t>
            </a:r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odam</a:t>
            </a:r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ko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‘rganim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  </a:t>
            </a:r>
          </a:p>
          <a:p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  -  </a:t>
            </a:r>
            <a:r>
              <a:rPr lang="en-US" altLang="ko-KR" sz="2400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Arslon</a:t>
            </a:r>
            <a:r>
              <a:rPr lang="en-US" altLang="ko-KR" sz="2400" dirty="0" err="1">
                <a:solidFill>
                  <a:srgbClr val="00B0F0"/>
                </a:solidFill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day</a:t>
            </a:r>
            <a:r>
              <a:rPr lang="en-US" altLang="ko-KR" sz="2400" dirty="0">
                <a:solidFill>
                  <a:srgbClr val="00B0F0"/>
                </a:solidFill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dovyurak</a:t>
            </a:r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bo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‘ling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2400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  -  </a:t>
            </a:r>
            <a:r>
              <a:rPr lang="en-US" altLang="ko-KR" sz="2400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ko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‘z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yoshlari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tomchilar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tomardi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2400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7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AB788D4-829A-4135-821E-3EC4340F0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27" y="792231"/>
            <a:ext cx="8023031" cy="987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5D1287-BA8A-453A-B4A8-7055E219AF21}"/>
              </a:ext>
            </a:extLst>
          </p:cNvPr>
          <p:cNvSpPr txBox="1"/>
          <p:nvPr/>
        </p:nvSpPr>
        <p:spPr>
          <a:xfrm>
            <a:off x="1441722" y="2142949"/>
            <a:ext cx="97602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* 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한국어 대표적인 직유 연결어 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Koreys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tilida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o‘xshatish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ko‘rsatkichi</a:t>
            </a:r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   -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처럼</a:t>
            </a:r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, -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같이</a:t>
            </a:r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, 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같은 </a:t>
            </a:r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( 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품사</a:t>
            </a:r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: 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조사 및 형용사</a:t>
            </a:r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, 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명사와 결합</a:t>
            </a:r>
            <a:r>
              <a:rPr lang="en-US" altLang="ko-KR" sz="24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)</a:t>
            </a:r>
          </a:p>
          <a:p>
            <a:endParaRPr lang="en-US" altLang="ko-KR" sz="2400" b="1" dirty="0">
              <a:latin typeface="바탕체" panose="02030609000101010101" pitchFamily="17" charset="-127"/>
              <a:ea typeface="바탕체" panose="02030609000101010101" pitchFamily="17" charset="-127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바탕체" panose="02030609000101010101" pitchFamily="17" charset="-127"/>
              <a:ea typeface="바탕체" panose="02030609000101010101" pitchFamily="17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  - </a:t>
            </a:r>
            <a:r>
              <a:rPr lang="ko-KR" altLang="en-US" sz="24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당신</a:t>
            </a:r>
            <a:r>
              <a:rPr lang="ko-KR" altLang="en-US" sz="2400" dirty="0">
                <a:solidFill>
                  <a:srgbClr val="00B0F0"/>
                </a:solidFill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같이</a:t>
            </a:r>
            <a:r>
              <a:rPr lang="ko-KR" altLang="en-US" sz="24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 똑똑한 사람이 세상에 또 있을까요</a:t>
            </a:r>
            <a:r>
              <a:rPr lang="en-US" altLang="ko-KR" sz="24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?</a:t>
            </a:r>
          </a:p>
          <a:p>
            <a:endParaRPr lang="en-US" altLang="ko-KR" sz="2400" dirty="0">
              <a:latin typeface="바탕체" panose="02030609000101010101" pitchFamily="17" charset="-127"/>
              <a:ea typeface="바탕체" panose="02030609000101010101" pitchFamily="17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  -  </a:t>
            </a:r>
            <a:r>
              <a:rPr lang="ko-KR" altLang="en-US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소</a:t>
            </a:r>
            <a:r>
              <a:rPr lang="ko-KR" altLang="en-US" sz="2400" dirty="0">
                <a:solidFill>
                  <a:srgbClr val="00B0F0"/>
                </a:solidFill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처럼</a:t>
            </a:r>
            <a:r>
              <a:rPr lang="ko-KR" altLang="en-US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일만 해도 형편이 나아지지 않는구나</a:t>
            </a:r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.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  -  </a:t>
            </a:r>
            <a:r>
              <a:rPr lang="ko-KR" altLang="en-US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백옥 </a:t>
            </a:r>
            <a:r>
              <a:rPr lang="ko-KR" altLang="en-US" sz="2400" dirty="0">
                <a:solidFill>
                  <a:srgbClr val="00B0F0"/>
                </a:solidFill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같은</a:t>
            </a:r>
            <a:r>
              <a:rPr lang="ko-KR" altLang="en-US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피부를 유지하기란 쉬운 일이 아니다</a:t>
            </a:r>
            <a:r>
              <a:rPr lang="en-US" altLang="ko-KR" sz="2400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.</a:t>
            </a:r>
            <a:endParaRPr lang="ko-KR" altLang="en-US" sz="2400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8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BBC3C-B93C-4065-96B1-21E754183248}"/>
              </a:ext>
            </a:extLst>
          </p:cNvPr>
          <p:cNvSpPr txBox="1"/>
          <p:nvPr/>
        </p:nvSpPr>
        <p:spPr>
          <a:xfrm>
            <a:off x="1357576" y="869521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직유</a:t>
            </a:r>
            <a:r>
              <a:rPr lang="en-US" altLang="ko-KR" sz="3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연결어들의 차이점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35EFA-4B8D-4116-BF07-5B96B1F11287}"/>
              </a:ext>
            </a:extLst>
          </p:cNvPr>
          <p:cNvSpPr txBox="1"/>
          <p:nvPr/>
        </p:nvSpPr>
        <p:spPr>
          <a:xfrm>
            <a:off x="1528675" y="2158864"/>
            <a:ext cx="397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우즈벡어</a:t>
            </a:r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직유 연결어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49341-579C-4111-81E6-C84760ED5B8F}"/>
              </a:ext>
            </a:extLst>
          </p:cNvPr>
          <p:cNvSpPr txBox="1"/>
          <p:nvPr/>
        </p:nvSpPr>
        <p:spPr>
          <a:xfrm>
            <a:off x="7010400" y="2142492"/>
            <a:ext cx="313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C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한국어 직유 연결어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53F26C2-C3DC-4EC2-BF9B-616CCDC48483}"/>
              </a:ext>
            </a:extLst>
          </p:cNvPr>
          <p:cNvCxnSpPr>
            <a:cxnSpLocks/>
          </p:cNvCxnSpPr>
          <p:nvPr/>
        </p:nvCxnSpPr>
        <p:spPr>
          <a:xfrm>
            <a:off x="5822989" y="2142492"/>
            <a:ext cx="56098" cy="41348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B8571C-439C-40A6-AD76-DD85566A03DD}"/>
              </a:ext>
            </a:extLst>
          </p:cNvPr>
          <p:cNvSpPr txBox="1"/>
          <p:nvPr/>
        </p:nvSpPr>
        <p:spPr>
          <a:xfrm>
            <a:off x="962783" y="3063486"/>
            <a:ext cx="470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품사</a:t>
            </a:r>
            <a:r>
              <a:rPr lang="en-US" altLang="ko-KR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: -day/</a:t>
            </a:r>
            <a:r>
              <a:rPr lang="en-US" altLang="ko-KR" sz="20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dek</a:t>
            </a:r>
            <a:r>
              <a:rPr lang="en-US" altLang="ko-KR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20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kabi</a:t>
            </a:r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조사</a:t>
            </a:r>
            <a:r>
              <a:rPr lang="en-US" altLang="ko-KR" sz="20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(</a:t>
            </a:r>
            <a:r>
              <a:rPr lang="en-US" altLang="ko-KR" sz="2000" b="1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ko‘makchi</a:t>
            </a:r>
            <a:r>
              <a:rPr lang="en-US" altLang="ko-KR" sz="20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)</a:t>
            </a:r>
            <a:endParaRPr lang="ko-KR" altLang="en-US" sz="2000" b="1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6A623-2A61-4FE8-B577-438BEE7DEC2D}"/>
              </a:ext>
            </a:extLst>
          </p:cNvPr>
          <p:cNvSpPr txBox="1"/>
          <p:nvPr/>
        </p:nvSpPr>
        <p:spPr>
          <a:xfrm>
            <a:off x="6676614" y="3109653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품사</a:t>
            </a:r>
            <a:r>
              <a:rPr lang="en-US" altLang="ko-KR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처럼</a:t>
            </a:r>
            <a:r>
              <a:rPr lang="en-US" altLang="ko-KR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같이</a:t>
            </a:r>
            <a:r>
              <a:rPr lang="en-US" altLang="ko-KR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- </a:t>
            </a:r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조사</a:t>
            </a:r>
            <a:r>
              <a:rPr lang="en-US" altLang="ko-KR" sz="20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(</a:t>
            </a:r>
            <a:r>
              <a:rPr lang="en-US" altLang="ko-KR" sz="2000" b="1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ko‘makchi</a:t>
            </a:r>
            <a:r>
              <a:rPr lang="en-US" altLang="ko-KR" sz="20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), </a:t>
            </a:r>
          </a:p>
          <a:p>
            <a:r>
              <a:rPr lang="en-US" altLang="ko-KR" sz="20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            </a:t>
            </a:r>
            <a:r>
              <a:rPr lang="ko-KR" altLang="en-US" sz="20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같은            </a:t>
            </a:r>
            <a:r>
              <a:rPr lang="en-US" altLang="ko-KR" sz="20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- </a:t>
            </a:r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형용사</a:t>
            </a:r>
            <a:r>
              <a:rPr lang="en-US" altLang="ko-KR" sz="20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(</a:t>
            </a:r>
            <a:r>
              <a:rPr lang="en-US" altLang="ko-KR" sz="2000" b="1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sifat</a:t>
            </a:r>
            <a:r>
              <a:rPr lang="en-US" altLang="ko-KR" sz="20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)</a:t>
            </a:r>
            <a:endParaRPr lang="ko-KR" altLang="en-US" sz="2000" b="1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A2196-6B0B-4A72-906F-A97B82DA3FF3}"/>
              </a:ext>
            </a:extLst>
          </p:cNvPr>
          <p:cNvSpPr txBox="1"/>
          <p:nvPr/>
        </p:nvSpPr>
        <p:spPr>
          <a:xfrm>
            <a:off x="1097225" y="4240108"/>
            <a:ext cx="4645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(day/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aqli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(day/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yashashim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huddi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onam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(day/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36D5C-6EDB-48BC-84B0-4B8F00411973}"/>
              </a:ext>
            </a:extLst>
          </p:cNvPr>
          <p:cNvSpPr txBox="1"/>
          <p:nvPr/>
        </p:nvSpPr>
        <p:spPr>
          <a:xfrm>
            <a:off x="6808952" y="4240108"/>
            <a:ext cx="50577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당신처럼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(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같이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) 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 </a:t>
            </a:r>
            <a:r>
              <a:rPr lang="ko-KR" altLang="en-US" sz="2000" dirty="0">
                <a:solidFill>
                  <a:srgbClr val="00B0F0"/>
                </a:solidFill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똑똑한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 사람은 없어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.(O)</a:t>
            </a:r>
          </a:p>
          <a:p>
            <a:endParaRPr lang="en-US" altLang="ko-KR" sz="2000" dirty="0">
              <a:latin typeface="바탕체" panose="02030609000101010101" pitchFamily="17" charset="-127"/>
              <a:ea typeface="바탕체" panose="02030609000101010101" pitchFamily="17" charset="-127"/>
              <a:cs typeface="Times New Roman" panose="02020603050405020304" pitchFamily="18" charset="0"/>
            </a:endParaRPr>
          </a:p>
          <a:p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당신처럼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(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같이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) </a:t>
            </a:r>
            <a:r>
              <a:rPr lang="ko-KR" altLang="en-US" sz="2000" dirty="0">
                <a:solidFill>
                  <a:srgbClr val="00B0F0"/>
                </a:solidFill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사람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은 없어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.(X)</a:t>
            </a:r>
          </a:p>
          <a:p>
            <a:endParaRPr lang="en-US" altLang="ko-KR" sz="2000" dirty="0">
              <a:latin typeface="바탕체" panose="02030609000101010101" pitchFamily="17" charset="-127"/>
              <a:ea typeface="바탕체" panose="02030609000101010101" pitchFamily="17" charset="-127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나는 엄마와 같은 </a:t>
            </a:r>
            <a:r>
              <a:rPr lang="ko-KR" altLang="en-US" sz="2000" dirty="0">
                <a:solidFill>
                  <a:srgbClr val="00B0F0"/>
                </a:solidFill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삶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을 </a:t>
            </a:r>
            <a:r>
              <a:rPr lang="ko-KR" altLang="en-US" sz="2000" dirty="0" err="1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살거야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. (O)</a:t>
            </a:r>
          </a:p>
          <a:p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 </a:t>
            </a:r>
          </a:p>
          <a:p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 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나는 엄마와 같은 </a:t>
            </a:r>
            <a:r>
              <a:rPr lang="ko-KR" altLang="en-US" sz="2000" dirty="0" err="1">
                <a:solidFill>
                  <a:srgbClr val="00B0F0"/>
                </a:solidFill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살거야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  <a:cs typeface="Times New Roman" panose="02020603050405020304" pitchFamily="18" charset="0"/>
              </a:rPr>
              <a:t>. (x)</a:t>
            </a:r>
          </a:p>
        </p:txBody>
      </p:sp>
    </p:spTree>
    <p:extLst>
      <p:ext uri="{BB962C8B-B14F-4D97-AF65-F5344CB8AC3E}">
        <p14:creationId xmlns:p14="http://schemas.microsoft.com/office/powerpoint/2010/main" val="346083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B55A6-A5FC-498E-83D6-9E5FD004DD39}"/>
              </a:ext>
            </a:extLst>
          </p:cNvPr>
          <p:cNvSpPr txBox="1"/>
          <p:nvPr/>
        </p:nvSpPr>
        <p:spPr>
          <a:xfrm>
            <a:off x="1357576" y="869521"/>
            <a:ext cx="939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직유</a:t>
            </a:r>
            <a:r>
              <a:rPr lang="en-US" altLang="ko-KR" sz="3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보조관념으로 활용되는 동물들의 의미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77B044F-F38B-4D9A-A5B1-668FBFFF1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37" y="2177427"/>
            <a:ext cx="3095625" cy="27051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0E7906-7BD2-4D7E-8058-A0EFA378A2AE}"/>
              </a:ext>
            </a:extLst>
          </p:cNvPr>
          <p:cNvSpPr txBox="1"/>
          <p:nvPr/>
        </p:nvSpPr>
        <p:spPr>
          <a:xfrm>
            <a:off x="1843717" y="4981517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  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소</a:t>
            </a:r>
            <a:r>
              <a:rPr lang="en-US" altLang="ko-KR" sz="24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(</a:t>
            </a:r>
            <a:r>
              <a:rPr lang="en-US" altLang="ko-KR" sz="2400" b="1" dirty="0" err="1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sigir</a:t>
            </a:r>
            <a:r>
              <a:rPr lang="en-US" altLang="ko-KR" sz="24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)</a:t>
            </a:r>
            <a:endParaRPr lang="ko-KR" altLang="en-US" sz="2400" b="1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F61640-3A2A-422C-AC46-372EEC2F7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489" y="2287928"/>
            <a:ext cx="3095625" cy="24523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0D44956-C106-469B-A3C8-21A275D20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603" y="2287928"/>
            <a:ext cx="2900274" cy="23888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66C41-CEE7-46B0-8D58-65D6D1402BCB}"/>
              </a:ext>
            </a:extLst>
          </p:cNvPr>
          <p:cNvSpPr txBox="1"/>
          <p:nvPr/>
        </p:nvSpPr>
        <p:spPr>
          <a:xfrm>
            <a:off x="5391033" y="4981517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돼지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cho‘chqa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9AB68-BF2F-4AC0-9668-C217A52E49BE}"/>
              </a:ext>
            </a:extLst>
          </p:cNvPr>
          <p:cNvSpPr txBox="1"/>
          <p:nvPr/>
        </p:nvSpPr>
        <p:spPr>
          <a:xfrm>
            <a:off x="9295838" y="4981517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  </a:t>
            </a:r>
            <a:r>
              <a:rPr lang="ko-KR" altLang="en-US" sz="2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개</a:t>
            </a:r>
            <a:r>
              <a:rPr lang="en-US" altLang="ko-KR" sz="2400" b="1" dirty="0">
                <a:latin typeface="Times New Roman" panose="02020603050405020304" pitchFamily="18" charset="0"/>
                <a:ea typeface="바탕체" panose="02030609000101010101" pitchFamily="17" charset="-127"/>
                <a:cs typeface="Times New Roman" panose="02020603050405020304" pitchFamily="18" charset="0"/>
              </a:rPr>
              <a:t>(it)</a:t>
            </a:r>
            <a:endParaRPr lang="ko-KR" altLang="en-US" sz="2400" b="1" dirty="0">
              <a:latin typeface="Times New Roman" panose="02020603050405020304" pitchFamily="18" charset="0"/>
              <a:ea typeface="바탕체" panose="02030609000101010101" pitchFamily="17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54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회로">
  <a:themeElements>
    <a:clrScheme name="회로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회로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회로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TM04033919[[fn=회로]]</Template>
  <TotalTime>821</TotalTime>
  <Words>684</Words>
  <Application>Microsoft Office PowerPoint</Application>
  <PresentationFormat>와이드스크린</PresentationFormat>
  <Paragraphs>122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바탕</vt:lpstr>
      <vt:lpstr>바탕체</vt:lpstr>
      <vt:lpstr>Arial</vt:lpstr>
      <vt:lpstr>Times New Roman</vt:lpstr>
      <vt:lpstr>Tw Cen MT</vt:lpstr>
      <vt:lpstr>회로</vt:lpstr>
      <vt:lpstr>PowerPoint 프레젠테이션</vt:lpstr>
      <vt:lpstr>PowerPoint 프레젠테이션</vt:lpstr>
      <vt:lpstr>PowerPoint 프레젠테이션</vt:lpstr>
      <vt:lpstr>직유의 정의</vt:lpstr>
      <vt:lpstr>직유 문장의 구조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 민영</dc:creator>
  <cp:lastModifiedBy>조 민영</cp:lastModifiedBy>
  <cp:revision>47</cp:revision>
  <dcterms:created xsi:type="dcterms:W3CDTF">2021-03-03T07:06:06Z</dcterms:created>
  <dcterms:modified xsi:type="dcterms:W3CDTF">2021-03-23T15:45:03Z</dcterms:modified>
</cp:coreProperties>
</file>