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62" r:id="rId5"/>
    <p:sldId id="261" r:id="rId6"/>
    <p:sldId id="260" r:id="rId7"/>
    <p:sldId id="258" r:id="rId8"/>
    <p:sldId id="259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57AD10-A0A8-41EE-8B60-360DE39F10FA}" type="datetimeFigureOut">
              <a:rPr lang="ru-RU" smtClean="0"/>
              <a:t>28.04.2024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ED82EC-3E84-45A9-9AA8-9422DFE100ED}" type="slidenum">
              <a:rPr lang="ru-RU" smtClean="0"/>
              <a:t>‹#›</a:t>
            </a:fld>
            <a:endParaRPr lang="ru-RU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57AD10-A0A8-41EE-8B60-360DE39F10FA}" type="datetimeFigureOut">
              <a:rPr lang="ru-RU" smtClean="0"/>
              <a:t>28.04.2024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ED82EC-3E84-45A9-9AA8-9422DFE100E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57AD10-A0A8-41EE-8B60-360DE39F10FA}" type="datetimeFigureOut">
              <a:rPr lang="ru-RU" smtClean="0"/>
              <a:t>28.04.2024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ED82EC-3E84-45A9-9AA8-9422DFE100E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57AD10-A0A8-41EE-8B60-360DE39F10FA}" type="datetimeFigureOut">
              <a:rPr lang="ru-RU" smtClean="0"/>
              <a:t>28.04.2024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ED82EC-3E84-45A9-9AA8-9422DFE100E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57AD10-A0A8-41EE-8B60-360DE39F10FA}" type="datetimeFigureOut">
              <a:rPr lang="ru-RU" smtClean="0"/>
              <a:t>28.04.2024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ED82EC-3E84-45A9-9AA8-9422DFE100ED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57AD10-A0A8-41EE-8B60-360DE39F10FA}" type="datetimeFigureOut">
              <a:rPr lang="ru-RU" smtClean="0"/>
              <a:t>28.04.2024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ED82EC-3E84-45A9-9AA8-9422DFE100E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57AD10-A0A8-41EE-8B60-360DE39F10FA}" type="datetimeFigureOut">
              <a:rPr lang="ru-RU" smtClean="0"/>
              <a:t>28.04.2024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ED82EC-3E84-45A9-9AA8-9422DFE100ED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57AD10-A0A8-41EE-8B60-360DE39F10FA}" type="datetimeFigureOut">
              <a:rPr lang="ru-RU" smtClean="0"/>
              <a:t>28.04.2024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ED82EC-3E84-45A9-9AA8-9422DFE100E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57AD10-A0A8-41EE-8B60-360DE39F10FA}" type="datetimeFigureOut">
              <a:rPr lang="ru-RU" smtClean="0"/>
              <a:t>28.04.2024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ED82EC-3E84-45A9-9AA8-9422DFE100E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57AD10-A0A8-41EE-8B60-360DE39F10FA}" type="datetimeFigureOut">
              <a:rPr lang="ru-RU" smtClean="0"/>
              <a:t>28.04.2024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ED82EC-3E84-45A9-9AA8-9422DFE100E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9C57AD10-A0A8-41EE-8B60-360DE39F10FA}" type="datetimeFigureOut">
              <a:rPr lang="ru-RU" smtClean="0"/>
              <a:t>28.04.2024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23ED82EC-3E84-45A9-9AA8-9422DFE100E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9C57AD10-A0A8-41EE-8B60-360DE39F10FA}" type="datetimeFigureOut">
              <a:rPr lang="ru-RU" smtClean="0"/>
              <a:t>28.04.2024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23ED82EC-3E84-45A9-9AA8-9422DFE100ED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692696"/>
            <a:ext cx="9144000" cy="3384376"/>
          </a:xfrm>
        </p:spPr>
        <p:txBody>
          <a:bodyPr/>
          <a:lstStyle/>
          <a:p>
            <a:pPr algn="ctr"/>
            <a:r>
              <a:rPr lang="en-US" sz="5400" dirty="0" smtClean="0"/>
              <a:t>TOSHKENT DAVLAT SHARQSHUNOSLIK</a:t>
            </a:r>
            <a:br>
              <a:rPr lang="en-US" sz="5400" dirty="0" smtClean="0"/>
            </a:br>
            <a:r>
              <a:rPr lang="en-US" sz="5400" dirty="0" smtClean="0"/>
              <a:t>UNIVERSITETI</a:t>
            </a:r>
            <a:endParaRPr lang="ru-RU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56176" y="5733256"/>
            <a:ext cx="2987824" cy="864096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1-KURS MAGISTRANTI</a:t>
            </a:r>
          </a:p>
          <a:p>
            <a:pPr algn="ctr"/>
            <a:r>
              <a:rPr lang="en-US" dirty="0" smtClean="0"/>
              <a:t>BEKTEMIROV AZAMAT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709783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548680"/>
            <a:ext cx="8352928" cy="6120680"/>
          </a:xfrm>
        </p:spPr>
        <p:txBody>
          <a:bodyPr>
            <a:normAutofit/>
          </a:bodyPr>
          <a:lstStyle/>
          <a:p>
            <a:r>
              <a:rPr lang="en-US" sz="2000" dirty="0" err="1"/>
              <a:t>Har</a:t>
            </a:r>
            <a:r>
              <a:rPr lang="en-US" sz="2000" dirty="0"/>
              <a:t> </a:t>
            </a:r>
            <a:r>
              <a:rPr lang="en-US" sz="2000" dirty="0" err="1"/>
              <a:t>xil</a:t>
            </a:r>
            <a:r>
              <a:rPr lang="en-US" sz="2000" dirty="0"/>
              <a:t> </a:t>
            </a:r>
            <a:r>
              <a:rPr lang="en-US" sz="2000" dirty="0" err="1"/>
              <a:t>lingvomadaniyatlardagi</a:t>
            </a:r>
            <a:r>
              <a:rPr lang="en-US" sz="2000" dirty="0"/>
              <a:t> </a:t>
            </a:r>
            <a:r>
              <a:rPr lang="en-US" sz="2000" dirty="0" err="1"/>
              <a:t>turg‘un</a:t>
            </a:r>
            <a:r>
              <a:rPr lang="en-US" sz="2000" dirty="0"/>
              <a:t> </a:t>
            </a:r>
            <a:r>
              <a:rPr lang="en-US" sz="2000" dirty="0" err="1"/>
              <a:t>o‘xshatishlarni</a:t>
            </a:r>
            <a:r>
              <a:rPr lang="en-US" sz="2000" dirty="0"/>
              <a:t> </a:t>
            </a:r>
            <a:r>
              <a:rPr lang="en-US" sz="2000" dirty="0" err="1"/>
              <a:t>qiyoslash</a:t>
            </a:r>
            <a:r>
              <a:rPr lang="en-US" sz="2000" dirty="0"/>
              <a:t>   </a:t>
            </a:r>
            <a:r>
              <a:rPr lang="en-US" sz="2000" dirty="0" err="1"/>
              <a:t>insonning</a:t>
            </a:r>
            <a:r>
              <a:rPr lang="en-US" sz="2000" dirty="0"/>
              <a:t> </a:t>
            </a:r>
            <a:r>
              <a:rPr lang="en-US" sz="2000" dirty="0" err="1"/>
              <a:t>xarakteri</a:t>
            </a:r>
            <a:r>
              <a:rPr lang="en-US" sz="2000" dirty="0"/>
              <a:t> </a:t>
            </a:r>
            <a:r>
              <a:rPr lang="en-US" sz="2000" dirty="0" err="1"/>
              <a:t>va</a:t>
            </a:r>
            <a:r>
              <a:rPr lang="en-US" sz="2000" dirty="0"/>
              <a:t> </a:t>
            </a:r>
            <a:r>
              <a:rPr lang="en-US" sz="2000" dirty="0" err="1"/>
              <a:t>xatti-harakati</a:t>
            </a:r>
            <a:r>
              <a:rPr lang="en-US" sz="2000" dirty="0"/>
              <a:t> </a:t>
            </a:r>
            <a:r>
              <a:rPr lang="en-US" sz="2000" dirty="0" err="1"/>
              <a:t>bilan</a:t>
            </a:r>
            <a:r>
              <a:rPr lang="en-US" sz="2000" dirty="0"/>
              <a:t> </a:t>
            </a:r>
            <a:r>
              <a:rPr lang="en-US" sz="2000" dirty="0" err="1"/>
              <a:t>bog‘liq</a:t>
            </a:r>
            <a:r>
              <a:rPr lang="en-US" sz="2000" dirty="0"/>
              <a:t> </a:t>
            </a:r>
            <a:r>
              <a:rPr lang="en-US" sz="2000" dirty="0" err="1"/>
              <a:t>bo‘lgan</a:t>
            </a:r>
            <a:r>
              <a:rPr lang="en-US" sz="2000" dirty="0"/>
              <a:t> </a:t>
            </a:r>
            <a:r>
              <a:rPr lang="en-US" sz="2000" dirty="0" err="1"/>
              <a:t>o‘xshatishlarning</a:t>
            </a:r>
            <a:r>
              <a:rPr lang="en-US" sz="2000" dirty="0"/>
              <a:t> </a:t>
            </a:r>
            <a:r>
              <a:rPr lang="en-US" sz="2000" dirty="0" err="1"/>
              <a:t>etaloni</a:t>
            </a:r>
            <a:r>
              <a:rPr lang="en-US" sz="2000" dirty="0"/>
              <a:t> </a:t>
            </a:r>
            <a:r>
              <a:rPr lang="en-US" sz="2000" dirty="0" err="1"/>
              <a:t>sifatida</a:t>
            </a:r>
            <a:r>
              <a:rPr lang="en-US" sz="2000" dirty="0"/>
              <a:t> </a:t>
            </a:r>
            <a:r>
              <a:rPr lang="en-US" sz="2000" dirty="0" err="1"/>
              <a:t>hayvon</a:t>
            </a:r>
            <a:r>
              <a:rPr lang="en-US" sz="2000" dirty="0"/>
              <a:t> </a:t>
            </a:r>
            <a:r>
              <a:rPr lang="en-US" sz="2000" dirty="0" err="1"/>
              <a:t>va</a:t>
            </a:r>
            <a:r>
              <a:rPr lang="en-US" sz="2000" dirty="0"/>
              <a:t> </a:t>
            </a:r>
            <a:r>
              <a:rPr lang="en-US" sz="2000" dirty="0" err="1"/>
              <a:t>jonivorlarni</a:t>
            </a:r>
            <a:r>
              <a:rPr lang="en-US" sz="2000" dirty="0"/>
              <a:t> </a:t>
            </a:r>
            <a:r>
              <a:rPr lang="en-US" sz="2000" dirty="0" err="1"/>
              <a:t>bildiruvchi</a:t>
            </a:r>
            <a:r>
              <a:rPr lang="en-US" sz="2000" dirty="0"/>
              <a:t> </a:t>
            </a:r>
            <a:r>
              <a:rPr lang="en-US" sz="2000" dirty="0" err="1"/>
              <a:t>so‘zlardan</a:t>
            </a:r>
            <a:r>
              <a:rPr lang="en-US" sz="2000" dirty="0"/>
              <a:t> </a:t>
            </a:r>
            <a:r>
              <a:rPr lang="en-US" sz="2000" dirty="0" err="1"/>
              <a:t>ko‘proq</a:t>
            </a:r>
            <a:r>
              <a:rPr lang="en-US" sz="2000" dirty="0"/>
              <a:t> </a:t>
            </a:r>
            <a:r>
              <a:rPr lang="en-US" sz="2000" dirty="0" err="1"/>
              <a:t>foydalanilganini</a:t>
            </a:r>
            <a:r>
              <a:rPr lang="en-US" sz="2000" dirty="0"/>
              <a:t> </a:t>
            </a:r>
            <a:r>
              <a:rPr lang="en-US" sz="2000" dirty="0" err="1"/>
              <a:t>ko‘rsatadi</a:t>
            </a:r>
            <a:r>
              <a:rPr lang="en-US" sz="2000" dirty="0"/>
              <a:t>. </a:t>
            </a:r>
            <a:endParaRPr lang="en-US" sz="2000" dirty="0" smtClean="0"/>
          </a:p>
          <a:p>
            <a:r>
              <a:rPr lang="uz-Latn-UZ" sz="2000" dirty="0"/>
              <a:t>Lingvomadaniyatlarning aksariyatida turg‘un o‘xshatishlarni obraz va uning mazmuni jihatidan bir-biriga muqobilligi, muqoyasa obyektlarining o‘xshashligiga guvoh bo‘lamiz. </a:t>
            </a:r>
            <a:endParaRPr lang="en-US" sz="2000" dirty="0" smtClean="0"/>
          </a:p>
          <a:p>
            <a:r>
              <a:rPr lang="uz-Latn-UZ" sz="2000" dirty="0" smtClean="0"/>
              <a:t>Xalqlarning </a:t>
            </a:r>
            <a:r>
              <a:rPr lang="uz-Latn-UZ" sz="2000" dirty="0"/>
              <a:t>ko‘pgina xislat-xususiyatlarga nisbatan qarashlarining, munosabatlarining aksariyat hollarda bir-birlarinikiga o‘xshashligi komparativ frazeologik birliklarning ham bir xil timsoliy mazmun kasb etishlariga sabab </a:t>
            </a:r>
            <a:r>
              <a:rPr lang="uz-Latn-UZ" sz="2000" dirty="0" smtClean="0"/>
              <a:t>bo‘ladi</a:t>
            </a:r>
            <a:r>
              <a:rPr lang="en-US" sz="2000" dirty="0" smtClean="0"/>
              <a:t>.</a:t>
            </a:r>
          </a:p>
          <a:p>
            <a:r>
              <a:rPr lang="uz-Latn-UZ" sz="2000" dirty="0" smtClean="0"/>
              <a:t>Bunday </a:t>
            </a:r>
            <a:r>
              <a:rPr lang="uz-Latn-UZ" sz="2000" dirty="0"/>
              <a:t>holat, ayniqsa, genetik jihatdan qardosh xalqlar tillari ifoda vositalari o‘rtasida ko‘proq ko‘zga tashlanadi. Bu mazkur xalqlarning tarixiy sharoiti va takomili jarayonidagi umumiy muvofiqliklar bilan belgilanadi.</a:t>
            </a:r>
            <a:endParaRPr lang="ru-RU" sz="2000" dirty="0"/>
          </a:p>
          <a:p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1906619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476672"/>
            <a:ext cx="8352928" cy="6192688"/>
          </a:xfrm>
        </p:spPr>
        <p:txBody>
          <a:bodyPr>
            <a:normAutofit/>
          </a:bodyPr>
          <a:lstStyle/>
          <a:p>
            <a:r>
              <a:rPr lang="uz-Latn-UZ" sz="1800" dirty="0"/>
              <a:t>O‘xshatish obyektlari bo‘lmish timsollarning bu tariqa o‘zaro mosligi tillarda muqoyasaviy umumiylikning mavjudligidan dalolat beradi. </a:t>
            </a:r>
            <a:r>
              <a:rPr lang="uz-Latn-UZ" sz="1800" dirty="0" smtClean="0"/>
              <a:t>Binobarin</a:t>
            </a:r>
            <a:r>
              <a:rPr lang="uz-Latn-UZ" sz="1800" dirty="0"/>
              <a:t>, badiiy muqoyasa asosida hosil bo‘lgan fors va o‘zbek tillari komparativ frazeologik birliklariga nazar tashlar ekanmiz, ularning ko‘pchiligida muqoyasa obyektlarining o‘xshashligiga guvoh bo‘lamiz. </a:t>
            </a:r>
            <a:endParaRPr lang="en-US" sz="1800" dirty="0" smtClean="0"/>
          </a:p>
          <a:p>
            <a:r>
              <a:rPr lang="uz-Latn-UZ" sz="1800" dirty="0" smtClean="0"/>
              <a:t>Tarjima </a:t>
            </a:r>
            <a:r>
              <a:rPr lang="uz-Latn-UZ" sz="1800" dirty="0"/>
              <a:t>tilida asliyatda qo‘llanilgan o‘xshatishlarga ekvivalent o‘xshatish topilmagan taqdirda, adekvatlik ko‘p hollarda muqobil variantlar yordamida amalga </a:t>
            </a:r>
            <a:r>
              <a:rPr lang="uz-Latn-UZ" sz="1800" dirty="0" smtClean="0"/>
              <a:t>oshiriladi.</a:t>
            </a:r>
            <a:endParaRPr lang="en-US" sz="1800" dirty="0"/>
          </a:p>
          <a:p>
            <a:r>
              <a:rPr lang="en-US" sz="1800" dirty="0" err="1" smtClean="0"/>
              <a:t>Har</a:t>
            </a:r>
            <a:r>
              <a:rPr lang="en-US" sz="1800" dirty="0" smtClean="0"/>
              <a:t> </a:t>
            </a:r>
            <a:r>
              <a:rPr lang="en-US" sz="1800" dirty="0" err="1"/>
              <a:t>bir</a:t>
            </a:r>
            <a:r>
              <a:rPr lang="en-US" sz="1800" dirty="0"/>
              <a:t> </a:t>
            </a:r>
            <a:r>
              <a:rPr lang="en-US" sz="1800" dirty="0" err="1"/>
              <a:t>lingvomadaniyatda</a:t>
            </a:r>
            <a:r>
              <a:rPr lang="en-US" sz="1800" dirty="0"/>
              <a:t> </a:t>
            </a:r>
            <a:r>
              <a:rPr lang="en-US" sz="1800" dirty="0" err="1"/>
              <a:t>shu</a:t>
            </a:r>
            <a:r>
              <a:rPr lang="en-US" sz="1800" dirty="0"/>
              <a:t> </a:t>
            </a:r>
            <a:r>
              <a:rPr lang="en-US" sz="1800" dirty="0" err="1"/>
              <a:t>xalqning</a:t>
            </a:r>
            <a:r>
              <a:rPr lang="en-US" sz="1800" dirty="0"/>
              <a:t> </a:t>
            </a:r>
            <a:r>
              <a:rPr lang="en-US" sz="1800" dirty="0" err="1"/>
              <a:t>mentalitetini</a:t>
            </a:r>
            <a:r>
              <a:rPr lang="en-US" sz="1800" dirty="0"/>
              <a:t>, </a:t>
            </a:r>
            <a:r>
              <a:rPr lang="en-US" sz="1800" dirty="0" err="1"/>
              <a:t>uning</a:t>
            </a:r>
            <a:r>
              <a:rPr lang="en-US" sz="1800" dirty="0"/>
              <a:t> </a:t>
            </a:r>
            <a:r>
              <a:rPr lang="en-US" sz="1800" dirty="0" err="1"/>
              <a:t>o‘ziga</a:t>
            </a:r>
            <a:r>
              <a:rPr lang="en-US" sz="1800" dirty="0"/>
              <a:t> </a:t>
            </a:r>
            <a:r>
              <a:rPr lang="en-US" sz="1800" dirty="0" err="1"/>
              <a:t>xos</a:t>
            </a:r>
            <a:r>
              <a:rPr lang="en-US" sz="1800" dirty="0"/>
              <a:t> </a:t>
            </a:r>
            <a:r>
              <a:rPr lang="en-US" sz="1800" dirty="0" err="1"/>
              <a:t>milliy-madaniy</a:t>
            </a:r>
            <a:r>
              <a:rPr lang="en-US" sz="1800" dirty="0"/>
              <a:t> </a:t>
            </a:r>
            <a:r>
              <a:rPr lang="en-US" sz="1800" dirty="0" err="1"/>
              <a:t>xususiyatlarini</a:t>
            </a:r>
            <a:r>
              <a:rPr lang="en-US" sz="1800" dirty="0"/>
              <a:t> </a:t>
            </a:r>
            <a:r>
              <a:rPr lang="en-US" sz="1800" dirty="0" err="1"/>
              <a:t>aks</a:t>
            </a:r>
            <a:r>
              <a:rPr lang="en-US" sz="1800" dirty="0"/>
              <a:t> </a:t>
            </a:r>
            <a:r>
              <a:rPr lang="en-US" sz="1800" dirty="0" err="1"/>
              <a:t>ettiruvchi</a:t>
            </a:r>
            <a:r>
              <a:rPr lang="en-US" sz="1800" dirty="0"/>
              <a:t> </a:t>
            </a:r>
            <a:r>
              <a:rPr lang="en-US" sz="1800" dirty="0" err="1"/>
              <a:t>turg‘un</a:t>
            </a:r>
            <a:r>
              <a:rPr lang="en-US" sz="1800" dirty="0"/>
              <a:t> </a:t>
            </a:r>
            <a:r>
              <a:rPr lang="en-US" sz="1800" dirty="0" err="1"/>
              <a:t>o‘xshatishlar</a:t>
            </a:r>
            <a:r>
              <a:rPr lang="en-US" sz="1800" dirty="0"/>
              <a:t> </a:t>
            </a:r>
            <a:r>
              <a:rPr lang="en-US" sz="1800" dirty="0" err="1"/>
              <a:t>mavjud</a:t>
            </a:r>
            <a:r>
              <a:rPr lang="en-US" sz="1800" dirty="0"/>
              <a:t> </a:t>
            </a:r>
            <a:r>
              <a:rPr lang="en-US" sz="1800" dirty="0" err="1"/>
              <a:t>bo‘ladi</a:t>
            </a:r>
            <a:r>
              <a:rPr lang="en-US" sz="1800" dirty="0"/>
              <a:t>. </a:t>
            </a:r>
            <a:r>
              <a:rPr lang="en-US" sz="1800" dirty="0" err="1"/>
              <a:t>Masalan</a:t>
            </a:r>
            <a:r>
              <a:rPr lang="en-US" sz="1800" dirty="0"/>
              <a:t>, “</a:t>
            </a:r>
            <a:r>
              <a:rPr lang="en-US" sz="1800" dirty="0" err="1"/>
              <a:t>o’zbek</a:t>
            </a:r>
            <a:r>
              <a:rPr lang="en-US" sz="1800" dirty="0"/>
              <a:t> </a:t>
            </a:r>
            <a:r>
              <a:rPr lang="en-US" sz="1800" dirty="0" err="1"/>
              <a:t>tilidagi</a:t>
            </a:r>
            <a:r>
              <a:rPr lang="en-US" sz="1800" dirty="0"/>
              <a:t> </a:t>
            </a:r>
            <a:r>
              <a:rPr lang="en-US" sz="1800" i="1" dirty="0" err="1"/>
              <a:t>musichaday</a:t>
            </a:r>
            <a:r>
              <a:rPr lang="en-US" sz="1800" i="1" dirty="0"/>
              <a:t> </a:t>
            </a:r>
            <a:r>
              <a:rPr lang="en-US" sz="1800" i="1" dirty="0" err="1"/>
              <a:t>beozor</a:t>
            </a:r>
            <a:r>
              <a:rPr lang="en-US" sz="1800" i="1" dirty="0"/>
              <a:t> (</a:t>
            </a:r>
            <a:r>
              <a:rPr lang="en-US" sz="1800" i="1" dirty="0" err="1"/>
              <a:t>odam</a:t>
            </a:r>
            <a:r>
              <a:rPr lang="en-US" sz="1800" i="1" dirty="0"/>
              <a:t>) </a:t>
            </a:r>
            <a:r>
              <a:rPr lang="en-US" sz="1800" dirty="0" err="1"/>
              <a:t>o‘xshatishini</a:t>
            </a:r>
            <a:r>
              <a:rPr lang="en-US" sz="1800" dirty="0"/>
              <a:t> </a:t>
            </a:r>
            <a:r>
              <a:rPr lang="en-US" sz="1800" dirty="0" err="1"/>
              <a:t>boshqa</a:t>
            </a:r>
            <a:r>
              <a:rPr lang="en-US" sz="1800" dirty="0"/>
              <a:t> </a:t>
            </a:r>
            <a:r>
              <a:rPr lang="en-US" sz="1800" dirty="0" err="1"/>
              <a:t>tillarda</a:t>
            </a:r>
            <a:r>
              <a:rPr lang="en-US" sz="1800" dirty="0"/>
              <a:t> </a:t>
            </a:r>
            <a:r>
              <a:rPr lang="en-US" sz="1800" dirty="0" err="1"/>
              <a:t>uchratish</a:t>
            </a:r>
            <a:r>
              <a:rPr lang="en-US" sz="1800" dirty="0"/>
              <a:t> </a:t>
            </a:r>
            <a:r>
              <a:rPr lang="en-US" sz="1800" dirty="0" err="1"/>
              <a:t>qiyin</a:t>
            </a:r>
            <a:r>
              <a:rPr lang="en-US" sz="1800" dirty="0"/>
              <a:t>. </a:t>
            </a:r>
            <a:endParaRPr lang="en-US" sz="1800" dirty="0" smtClean="0"/>
          </a:p>
          <a:p>
            <a:r>
              <a:rPr lang="en-US" sz="1800" i="1" dirty="0" err="1" smtClean="0"/>
              <a:t>Musichaday</a:t>
            </a:r>
            <a:r>
              <a:rPr lang="en-US" sz="1800" dirty="0" smtClean="0"/>
              <a:t> </a:t>
            </a:r>
            <a:r>
              <a:rPr lang="en-US" sz="1800" dirty="0" err="1"/>
              <a:t>o‘xshatish</a:t>
            </a:r>
            <a:r>
              <a:rPr lang="en-US" sz="1800" dirty="0"/>
              <a:t> </a:t>
            </a:r>
            <a:r>
              <a:rPr lang="en-US" sz="1800" dirty="0" err="1"/>
              <a:t>etalonida</a:t>
            </a:r>
            <a:r>
              <a:rPr lang="en-US" sz="1800" dirty="0"/>
              <a:t> </a:t>
            </a:r>
            <a:r>
              <a:rPr lang="en-US" sz="1800" dirty="0" err="1"/>
              <a:t>milliy-madaniy</a:t>
            </a:r>
            <a:r>
              <a:rPr lang="en-US" sz="1800" dirty="0"/>
              <a:t> </a:t>
            </a:r>
            <a:r>
              <a:rPr lang="en-US" sz="1800" dirty="0" err="1"/>
              <a:t>konnotatsiya</a:t>
            </a:r>
            <a:r>
              <a:rPr lang="en-US" sz="1800" dirty="0"/>
              <a:t> </a:t>
            </a:r>
            <a:r>
              <a:rPr lang="en-US" sz="1800" dirty="0" err="1"/>
              <a:t>mavjud</a:t>
            </a:r>
            <a:r>
              <a:rPr lang="en-US" sz="1800" dirty="0"/>
              <a:t>, </a:t>
            </a:r>
            <a:r>
              <a:rPr lang="en-US" sz="1800" dirty="0" err="1"/>
              <a:t>unda</a:t>
            </a:r>
            <a:r>
              <a:rPr lang="en-US" sz="1800" dirty="0"/>
              <a:t> “</a:t>
            </a:r>
            <a:r>
              <a:rPr lang="en-US" sz="1800" dirty="0" err="1"/>
              <a:t>beozorlik</a:t>
            </a:r>
            <a:r>
              <a:rPr lang="en-US" sz="1800" dirty="0"/>
              <a:t>” </a:t>
            </a:r>
            <a:r>
              <a:rPr lang="en-US" sz="1800" dirty="0" err="1"/>
              <a:t>belgisining</a:t>
            </a:r>
            <a:r>
              <a:rPr lang="en-US" sz="1800" dirty="0"/>
              <a:t> </a:t>
            </a:r>
            <a:r>
              <a:rPr lang="en-US" sz="1800" dirty="0" err="1"/>
              <a:t>o‘zbekka</a:t>
            </a:r>
            <a:r>
              <a:rPr lang="en-US" sz="1800" dirty="0"/>
              <a:t> </a:t>
            </a:r>
            <a:r>
              <a:rPr lang="en-US" sz="1800" dirty="0" err="1"/>
              <a:t>xos</a:t>
            </a:r>
            <a:r>
              <a:rPr lang="en-US" sz="1800" dirty="0"/>
              <a:t> </a:t>
            </a:r>
            <a:r>
              <a:rPr lang="en-US" sz="1800" dirty="0" err="1"/>
              <a:t>ta’kidi</a:t>
            </a:r>
            <a:r>
              <a:rPr lang="en-US" sz="1800" dirty="0"/>
              <a:t> </a:t>
            </a:r>
            <a:r>
              <a:rPr lang="en-US" sz="1800" dirty="0" err="1"/>
              <a:t>yaqqol</a:t>
            </a:r>
            <a:r>
              <a:rPr lang="en-US" sz="1800" dirty="0"/>
              <a:t> </a:t>
            </a:r>
            <a:r>
              <a:rPr lang="en-US" sz="1800" dirty="0" err="1"/>
              <a:t>o‘z</a:t>
            </a:r>
            <a:r>
              <a:rPr lang="en-US" sz="1800" dirty="0"/>
              <a:t> </a:t>
            </a:r>
            <a:r>
              <a:rPr lang="en-US" sz="1800" dirty="0" err="1"/>
              <a:t>ifodasini</a:t>
            </a:r>
            <a:r>
              <a:rPr lang="en-US" sz="1800" dirty="0"/>
              <a:t> </a:t>
            </a:r>
            <a:r>
              <a:rPr lang="en-US" sz="1800" dirty="0" err="1"/>
              <a:t>topgan</a:t>
            </a:r>
            <a:r>
              <a:rPr lang="en-US" sz="1800" dirty="0"/>
              <a:t>. </a:t>
            </a:r>
            <a:r>
              <a:rPr lang="en-US" sz="1800" dirty="0" err="1"/>
              <a:t>Musichaga</a:t>
            </a:r>
            <a:r>
              <a:rPr lang="en-US" sz="1800" dirty="0"/>
              <a:t> </a:t>
            </a:r>
            <a:r>
              <a:rPr lang="en-US" sz="1800" dirty="0" err="1"/>
              <a:t>xos</a:t>
            </a:r>
            <a:r>
              <a:rPr lang="en-US" sz="1800" dirty="0"/>
              <a:t> </a:t>
            </a:r>
            <a:r>
              <a:rPr lang="en-US" sz="1800" dirty="0" err="1"/>
              <a:t>yumshoq</a:t>
            </a:r>
            <a:r>
              <a:rPr lang="en-US" sz="1800" dirty="0"/>
              <a:t> </a:t>
            </a:r>
            <a:r>
              <a:rPr lang="en-US" sz="1800" dirty="0" err="1"/>
              <a:t>tabiat</a:t>
            </a:r>
            <a:r>
              <a:rPr lang="en-US" sz="1800" dirty="0"/>
              <a:t> </a:t>
            </a:r>
            <a:r>
              <a:rPr lang="en-US" sz="1800" dirty="0" err="1"/>
              <a:t>va</a:t>
            </a:r>
            <a:r>
              <a:rPr lang="en-US" sz="1800" dirty="0"/>
              <a:t> </a:t>
            </a:r>
            <a:r>
              <a:rPr lang="en-US" sz="1800" dirty="0" err="1"/>
              <a:t>harakat</a:t>
            </a:r>
            <a:r>
              <a:rPr lang="en-US" sz="1800" dirty="0"/>
              <a:t> </a:t>
            </a:r>
            <a:r>
              <a:rPr lang="en-US" sz="1800" dirty="0" err="1"/>
              <a:t>o‘zbek</a:t>
            </a:r>
            <a:r>
              <a:rPr lang="en-US" sz="1800" dirty="0"/>
              <a:t> </a:t>
            </a:r>
            <a:r>
              <a:rPr lang="en-US" sz="1800" dirty="0" err="1"/>
              <a:t>idrokida</a:t>
            </a:r>
            <a:r>
              <a:rPr lang="en-US" sz="1800" dirty="0"/>
              <a:t> </a:t>
            </a:r>
            <a:r>
              <a:rPr lang="en-US" sz="1800" dirty="0" err="1"/>
              <a:t>ijobiy</a:t>
            </a:r>
            <a:r>
              <a:rPr lang="en-US" sz="1800" dirty="0"/>
              <a:t> </a:t>
            </a:r>
            <a:r>
              <a:rPr lang="en-US" sz="1800" dirty="0" err="1"/>
              <a:t>talqin</a:t>
            </a:r>
            <a:r>
              <a:rPr lang="en-US" sz="1800" dirty="0"/>
              <a:t> </a:t>
            </a:r>
            <a:r>
              <a:rPr lang="en-US" sz="1800" dirty="0" err="1"/>
              <a:t>topishidan</a:t>
            </a:r>
            <a:r>
              <a:rPr lang="en-US" sz="1800" dirty="0"/>
              <a:t> </a:t>
            </a:r>
            <a:r>
              <a:rPr lang="en-US" sz="1800" dirty="0" err="1"/>
              <a:t>tashqari</a:t>
            </a:r>
            <a:r>
              <a:rPr lang="en-US" sz="1800" dirty="0"/>
              <a:t>, </a:t>
            </a:r>
            <a:r>
              <a:rPr lang="en-US" sz="1800" dirty="0" err="1"/>
              <a:t>bu</a:t>
            </a:r>
            <a:r>
              <a:rPr lang="en-US" sz="1800" dirty="0"/>
              <a:t> </a:t>
            </a:r>
            <a:r>
              <a:rPr lang="en-US" sz="1800" dirty="0" err="1"/>
              <a:t>mushfiq</a:t>
            </a:r>
            <a:r>
              <a:rPr lang="en-US" sz="1800" dirty="0"/>
              <a:t> </a:t>
            </a:r>
            <a:r>
              <a:rPr lang="en-US" sz="1800" dirty="0" err="1"/>
              <a:t>qush</a:t>
            </a:r>
            <a:r>
              <a:rPr lang="en-US" sz="1800" dirty="0"/>
              <a:t> </a:t>
            </a:r>
            <a:r>
              <a:rPr lang="en-US" sz="1800" dirty="0" err="1"/>
              <a:t>haqidagi</a:t>
            </a:r>
            <a:r>
              <a:rPr lang="en-US" sz="1800" dirty="0"/>
              <a:t> </a:t>
            </a:r>
            <a:r>
              <a:rPr lang="en-US" sz="1800" dirty="0" err="1"/>
              <a:t>islomiy</a:t>
            </a:r>
            <a:r>
              <a:rPr lang="en-US" sz="1800" dirty="0"/>
              <a:t> </a:t>
            </a:r>
            <a:r>
              <a:rPr lang="en-US" sz="1800" dirty="0" err="1"/>
              <a:t>rivoyat</a:t>
            </a:r>
            <a:r>
              <a:rPr lang="en-US" sz="1800" dirty="0"/>
              <a:t> ham </a:t>
            </a:r>
            <a:r>
              <a:rPr lang="en-US" sz="1800" dirty="0" err="1"/>
              <a:t>musichaday</a:t>
            </a:r>
            <a:r>
              <a:rPr lang="en-US" sz="1800" dirty="0"/>
              <a:t> </a:t>
            </a:r>
            <a:r>
              <a:rPr lang="en-US" sz="1800" dirty="0" err="1"/>
              <a:t>etalonining</a:t>
            </a:r>
            <a:r>
              <a:rPr lang="en-US" sz="1800" dirty="0"/>
              <a:t> </a:t>
            </a:r>
            <a:r>
              <a:rPr lang="en-US" sz="1800" dirty="0" err="1"/>
              <a:t>an’anaga</a:t>
            </a:r>
            <a:r>
              <a:rPr lang="en-US" sz="1800" dirty="0"/>
              <a:t> </a:t>
            </a:r>
            <a:r>
              <a:rPr lang="en-US" sz="1800" dirty="0" err="1"/>
              <a:t>kirishiga</a:t>
            </a:r>
            <a:r>
              <a:rPr lang="en-US" sz="1800" dirty="0"/>
              <a:t> </a:t>
            </a:r>
            <a:r>
              <a:rPr lang="en-US" sz="1800" dirty="0" err="1"/>
              <a:t>ta’sir</a:t>
            </a:r>
            <a:r>
              <a:rPr lang="en-US" sz="1800" dirty="0"/>
              <a:t> </a:t>
            </a:r>
            <a:r>
              <a:rPr lang="en-US" sz="1800" dirty="0" err="1"/>
              <a:t>etgani</a:t>
            </a:r>
            <a:r>
              <a:rPr lang="en-US" sz="1800" dirty="0"/>
              <a:t> </a:t>
            </a:r>
            <a:r>
              <a:rPr lang="en-US" sz="1800" dirty="0" err="1"/>
              <a:t>ehtimoldan</a:t>
            </a:r>
            <a:r>
              <a:rPr lang="en-US" sz="1800" dirty="0"/>
              <a:t> </a:t>
            </a:r>
            <a:r>
              <a:rPr lang="en-US" sz="1800" dirty="0" err="1"/>
              <a:t>holi</a:t>
            </a:r>
            <a:r>
              <a:rPr lang="en-US" sz="1800" dirty="0"/>
              <a:t> </a:t>
            </a:r>
            <a:r>
              <a:rPr lang="en-US" sz="1800" dirty="0" err="1"/>
              <a:t>emas</a:t>
            </a:r>
            <a:r>
              <a:rPr lang="en-US" sz="1800" dirty="0"/>
              <a:t>. Ana </a:t>
            </a:r>
            <a:r>
              <a:rPr lang="en-US" sz="1800" dirty="0" err="1"/>
              <a:t>shu</a:t>
            </a:r>
            <a:r>
              <a:rPr lang="en-US" sz="1800" dirty="0"/>
              <a:t> </a:t>
            </a:r>
            <a:r>
              <a:rPr lang="en-US" sz="1800" dirty="0" err="1"/>
              <a:t>tariqa</a:t>
            </a:r>
            <a:r>
              <a:rPr lang="en-US" sz="1800" dirty="0"/>
              <a:t> </a:t>
            </a:r>
            <a:r>
              <a:rPr lang="en-US" sz="1800" i="1" dirty="0" err="1"/>
              <a:t>musichaday</a:t>
            </a:r>
            <a:r>
              <a:rPr lang="en-US" sz="1800" i="1" dirty="0"/>
              <a:t> </a:t>
            </a:r>
            <a:r>
              <a:rPr lang="en-US" sz="1800" i="1" dirty="0" err="1"/>
              <a:t>beozor</a:t>
            </a:r>
            <a:r>
              <a:rPr lang="en-US" sz="1800" dirty="0"/>
              <a:t> </a:t>
            </a:r>
            <a:r>
              <a:rPr lang="en-US" sz="1800" dirty="0" err="1"/>
              <a:t>turg‘un</a:t>
            </a:r>
            <a:r>
              <a:rPr lang="en-US" sz="1800" dirty="0"/>
              <a:t> </a:t>
            </a:r>
            <a:r>
              <a:rPr lang="en-US" sz="1800" dirty="0" err="1"/>
              <a:t>o‘xshatishi</a:t>
            </a:r>
            <a:r>
              <a:rPr lang="en-US" sz="1800" dirty="0"/>
              <a:t> </a:t>
            </a:r>
            <a:r>
              <a:rPr lang="en-US" sz="1800" dirty="0" err="1"/>
              <a:t>beozorlikning</a:t>
            </a:r>
            <a:r>
              <a:rPr lang="en-US" sz="1800" dirty="0"/>
              <a:t> </a:t>
            </a:r>
            <a:r>
              <a:rPr lang="en-US" sz="1800" dirty="0" err="1"/>
              <a:t>o‘zbekcha</a:t>
            </a:r>
            <a:r>
              <a:rPr lang="en-US" sz="1800" dirty="0"/>
              <a:t> </a:t>
            </a:r>
            <a:r>
              <a:rPr lang="en-US" sz="1800" dirty="0" err="1"/>
              <a:t>o‘lchovi</a:t>
            </a:r>
            <a:r>
              <a:rPr lang="en-US" sz="1800" dirty="0"/>
              <a:t> </a:t>
            </a:r>
            <a:r>
              <a:rPr lang="en-US" sz="1800" dirty="0" err="1"/>
              <a:t>sifatida</a:t>
            </a:r>
            <a:r>
              <a:rPr lang="en-US" sz="1800" dirty="0"/>
              <a:t> </a:t>
            </a:r>
            <a:r>
              <a:rPr lang="en-US" sz="1800" dirty="0" err="1"/>
              <a:t>tamoman</a:t>
            </a:r>
            <a:r>
              <a:rPr lang="en-US" sz="1800" dirty="0"/>
              <a:t> </a:t>
            </a:r>
            <a:r>
              <a:rPr lang="en-US" sz="1800" dirty="0" err="1"/>
              <a:t>milliy</a:t>
            </a:r>
            <a:r>
              <a:rPr lang="en-US" sz="1800" dirty="0"/>
              <a:t> </a:t>
            </a:r>
            <a:r>
              <a:rPr lang="en-US" sz="1800" dirty="0" err="1"/>
              <a:t>obraz</a:t>
            </a:r>
            <a:r>
              <a:rPr lang="en-US" sz="1800" dirty="0"/>
              <a:t> </a:t>
            </a:r>
            <a:r>
              <a:rPr lang="en-US" sz="1800" dirty="0" err="1"/>
              <a:t>maqomini</a:t>
            </a:r>
            <a:r>
              <a:rPr lang="en-US" sz="1800" dirty="0"/>
              <a:t> </a:t>
            </a:r>
            <a:r>
              <a:rPr lang="en-US" sz="1800" dirty="0" err="1"/>
              <a:t>olgan</a:t>
            </a:r>
            <a:endParaRPr lang="en-US" sz="1800" dirty="0" smtClean="0"/>
          </a:p>
          <a:p>
            <a:endParaRPr lang="ru-RU" sz="19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89451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620688"/>
            <a:ext cx="8204448" cy="6048672"/>
          </a:xfrm>
        </p:spPr>
        <p:txBody>
          <a:bodyPr/>
          <a:lstStyle/>
          <a:p>
            <a:pPr algn="r">
              <a:lnSpc>
                <a:spcPct val="107000"/>
              </a:lnSpc>
              <a:spcAft>
                <a:spcPts val="0"/>
              </a:spcAft>
            </a:pPr>
            <a:r>
              <a:rPr lang="fa-IR" sz="2000" i="1" dirty="0">
                <a:latin typeface="Calibri"/>
                <a:ea typeface="Calibri"/>
                <a:cs typeface="Times New Roman"/>
              </a:rPr>
              <a:t>مثل سگ جان کندن: بسیار رنج بردن</a:t>
            </a:r>
            <a:endParaRPr lang="ru-RU" sz="2000" dirty="0">
              <a:latin typeface="Calibri"/>
              <a:ea typeface="Calibri"/>
              <a:cs typeface="Arial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2000" i="1" dirty="0" err="1">
                <a:latin typeface="Times New Roman"/>
                <a:ea typeface="Calibri"/>
                <a:cs typeface="Arial"/>
              </a:rPr>
              <a:t>Qattiq</a:t>
            </a:r>
            <a:r>
              <a:rPr lang="en-US" sz="2000" i="1" dirty="0">
                <a:latin typeface="Times New Roman"/>
                <a:ea typeface="Calibri"/>
                <a:cs typeface="Arial"/>
              </a:rPr>
              <a:t> </a:t>
            </a:r>
            <a:r>
              <a:rPr lang="en-US" sz="2000" i="1" dirty="0" err="1">
                <a:latin typeface="Times New Roman"/>
                <a:ea typeface="Calibri"/>
                <a:cs typeface="Arial"/>
              </a:rPr>
              <a:t>ranjimoq</a:t>
            </a:r>
            <a:r>
              <a:rPr lang="en-US" sz="2000" i="1" dirty="0">
                <a:latin typeface="Times New Roman"/>
                <a:ea typeface="Calibri"/>
                <a:cs typeface="Arial"/>
              </a:rPr>
              <a:t>, it </a:t>
            </a:r>
            <a:r>
              <a:rPr lang="en-US" sz="2000" i="1" dirty="0" err="1">
                <a:latin typeface="Times New Roman"/>
                <a:ea typeface="Calibri"/>
                <a:cs typeface="Arial"/>
              </a:rPr>
              <a:t>kabi</a:t>
            </a:r>
            <a:r>
              <a:rPr lang="en-US" sz="2000" i="1" dirty="0">
                <a:latin typeface="Times New Roman"/>
                <a:ea typeface="Calibri"/>
                <a:cs typeface="Arial"/>
              </a:rPr>
              <a:t> </a:t>
            </a:r>
            <a:r>
              <a:rPr lang="en-US" sz="2000" i="1" dirty="0" err="1">
                <a:latin typeface="Times New Roman"/>
                <a:ea typeface="Calibri"/>
                <a:cs typeface="Arial"/>
              </a:rPr>
              <a:t>sadoqatli</a:t>
            </a:r>
            <a:r>
              <a:rPr lang="en-US" sz="2000" i="1" dirty="0">
                <a:latin typeface="Times New Roman"/>
                <a:ea typeface="Calibri"/>
                <a:cs typeface="Arial"/>
              </a:rPr>
              <a:t> </a:t>
            </a:r>
            <a:r>
              <a:rPr lang="en-US" sz="2000" i="1" dirty="0" err="1">
                <a:latin typeface="Times New Roman"/>
                <a:ea typeface="Calibri"/>
                <a:cs typeface="Arial"/>
              </a:rPr>
              <a:t>boʻlish</a:t>
            </a:r>
            <a:r>
              <a:rPr lang="en-US" sz="2000" i="1" dirty="0">
                <a:latin typeface="Times New Roman"/>
                <a:ea typeface="Calibri"/>
                <a:cs typeface="Arial"/>
              </a:rPr>
              <a:t>, </a:t>
            </a:r>
            <a:r>
              <a:rPr lang="en-US" sz="2000" i="1" dirty="0" err="1">
                <a:latin typeface="Times New Roman"/>
                <a:ea typeface="Calibri"/>
                <a:cs typeface="Arial"/>
              </a:rPr>
              <a:t>tinimsiz</a:t>
            </a:r>
            <a:r>
              <a:rPr lang="en-US" sz="2000" i="1" dirty="0">
                <a:latin typeface="Times New Roman"/>
                <a:ea typeface="Calibri"/>
                <a:cs typeface="Arial"/>
              </a:rPr>
              <a:t> </a:t>
            </a:r>
            <a:r>
              <a:rPr lang="en-US" sz="2000" i="1" dirty="0" err="1">
                <a:latin typeface="Times New Roman"/>
                <a:ea typeface="Calibri"/>
                <a:cs typeface="Arial"/>
              </a:rPr>
              <a:t>mehnat</a:t>
            </a:r>
            <a:endParaRPr lang="ru-RU" sz="2000" dirty="0">
              <a:latin typeface="Calibri"/>
              <a:ea typeface="Calibri"/>
              <a:cs typeface="Arial"/>
            </a:endParaRPr>
          </a:p>
          <a:p>
            <a:pPr algn="r">
              <a:lnSpc>
                <a:spcPct val="107000"/>
              </a:lnSpc>
              <a:spcAft>
                <a:spcPts val="0"/>
              </a:spcAft>
            </a:pPr>
            <a:r>
              <a:rPr lang="fa-IR" sz="2000" i="1" dirty="0">
                <a:latin typeface="Calibri"/>
                <a:ea typeface="Calibri"/>
                <a:cs typeface="Times New Roman"/>
              </a:rPr>
              <a:t>پنج ماه است که توی این بیابان ما مثل سگ جان می کنیم... (صادق هدایت. تخت ابونصر).</a:t>
            </a:r>
            <a:endParaRPr lang="ru-RU" sz="2000" dirty="0">
              <a:latin typeface="Calibri"/>
              <a:ea typeface="Calibri"/>
              <a:cs typeface="Arial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2000" i="1" dirty="0" err="1">
                <a:latin typeface="Times New Roman"/>
                <a:ea typeface="Calibri"/>
                <a:cs typeface="Arial"/>
              </a:rPr>
              <a:t>Bizning</a:t>
            </a:r>
            <a:r>
              <a:rPr lang="en-US" sz="2000" i="1" dirty="0">
                <a:latin typeface="Times New Roman"/>
                <a:ea typeface="Calibri"/>
                <a:cs typeface="Arial"/>
              </a:rPr>
              <a:t> </a:t>
            </a:r>
            <a:r>
              <a:rPr lang="en-US" sz="2000" i="1" dirty="0" err="1">
                <a:latin typeface="Times New Roman"/>
                <a:ea typeface="Calibri"/>
                <a:cs typeface="Arial"/>
              </a:rPr>
              <a:t>bu</a:t>
            </a:r>
            <a:r>
              <a:rPr lang="en-US" sz="2000" i="1" dirty="0">
                <a:latin typeface="Times New Roman"/>
                <a:ea typeface="Calibri"/>
                <a:cs typeface="Arial"/>
              </a:rPr>
              <a:t> </a:t>
            </a:r>
            <a:r>
              <a:rPr lang="en-US" sz="2000" i="1" dirty="0" err="1">
                <a:latin typeface="Times New Roman"/>
                <a:ea typeface="Calibri"/>
                <a:cs typeface="Arial"/>
              </a:rPr>
              <a:t>koʻchada</a:t>
            </a:r>
            <a:r>
              <a:rPr lang="en-US" sz="2000" i="1" dirty="0">
                <a:latin typeface="Times New Roman"/>
                <a:ea typeface="Calibri"/>
                <a:cs typeface="Arial"/>
              </a:rPr>
              <a:t> </a:t>
            </a:r>
            <a:r>
              <a:rPr lang="en-US" sz="2000" i="1" dirty="0" err="1">
                <a:latin typeface="Times New Roman"/>
                <a:ea typeface="Calibri"/>
                <a:cs typeface="Arial"/>
              </a:rPr>
              <a:t>itdek</a:t>
            </a:r>
            <a:r>
              <a:rPr lang="en-US" sz="2000" i="1" dirty="0">
                <a:latin typeface="Times New Roman"/>
                <a:ea typeface="Calibri"/>
                <a:cs typeface="Arial"/>
              </a:rPr>
              <a:t> </a:t>
            </a:r>
            <a:r>
              <a:rPr lang="en-US" sz="2000" i="1" dirty="0" err="1">
                <a:latin typeface="Times New Roman"/>
                <a:ea typeface="Calibri"/>
                <a:cs typeface="Arial"/>
              </a:rPr>
              <a:t>ishlayotganimizga</a:t>
            </a:r>
            <a:r>
              <a:rPr lang="en-US" sz="2000" i="1" dirty="0">
                <a:latin typeface="Times New Roman"/>
                <a:ea typeface="Calibri"/>
                <a:cs typeface="Arial"/>
              </a:rPr>
              <a:t> </a:t>
            </a:r>
            <a:r>
              <a:rPr lang="en-US" sz="2000" i="1" dirty="0" err="1">
                <a:latin typeface="Times New Roman"/>
                <a:ea typeface="Calibri"/>
                <a:cs typeface="Arial"/>
              </a:rPr>
              <a:t>mana</a:t>
            </a:r>
            <a:r>
              <a:rPr lang="en-US" sz="2000" i="1" dirty="0">
                <a:latin typeface="Times New Roman"/>
                <a:ea typeface="Calibri"/>
                <a:cs typeface="Arial"/>
              </a:rPr>
              <a:t> </a:t>
            </a:r>
            <a:r>
              <a:rPr lang="en-US" sz="2000" i="1" dirty="0" err="1">
                <a:latin typeface="Times New Roman"/>
                <a:ea typeface="Calibri"/>
                <a:cs typeface="Arial"/>
              </a:rPr>
              <a:t>besh</a:t>
            </a:r>
            <a:r>
              <a:rPr lang="en-US" sz="2000" i="1" dirty="0">
                <a:latin typeface="Times New Roman"/>
                <a:ea typeface="Calibri"/>
                <a:cs typeface="Arial"/>
              </a:rPr>
              <a:t> </a:t>
            </a:r>
            <a:r>
              <a:rPr lang="en-US" sz="2000" i="1" dirty="0" err="1">
                <a:latin typeface="Times New Roman"/>
                <a:ea typeface="Calibri"/>
                <a:cs typeface="Arial"/>
              </a:rPr>
              <a:t>oy</a:t>
            </a:r>
            <a:r>
              <a:rPr lang="en-US" sz="2000" i="1" dirty="0">
                <a:latin typeface="Times New Roman"/>
                <a:ea typeface="Calibri"/>
                <a:cs typeface="Arial"/>
              </a:rPr>
              <a:t> ham </a:t>
            </a:r>
            <a:r>
              <a:rPr lang="en-US" sz="2000" i="1" dirty="0" err="1" smtClean="0">
                <a:latin typeface="Times New Roman"/>
                <a:ea typeface="Calibri"/>
                <a:cs typeface="Arial"/>
              </a:rPr>
              <a:t>boʻldi</a:t>
            </a:r>
            <a:r>
              <a:rPr lang="en-US" sz="2000" i="1" dirty="0" smtClean="0">
                <a:latin typeface="Times New Roman"/>
                <a:ea typeface="Calibri"/>
                <a:cs typeface="Arial"/>
              </a:rPr>
              <a:t>.</a:t>
            </a:r>
          </a:p>
          <a:p>
            <a:pPr marL="68580" indent="0" algn="just">
              <a:lnSpc>
                <a:spcPct val="107000"/>
              </a:lnSpc>
              <a:spcAft>
                <a:spcPts val="0"/>
              </a:spcAft>
              <a:buNone/>
            </a:pPr>
            <a:endParaRPr lang="ru-RU" sz="2000" dirty="0">
              <a:latin typeface="Calibri"/>
              <a:ea typeface="Calibri"/>
              <a:cs typeface="Arial"/>
            </a:endParaRPr>
          </a:p>
          <a:p>
            <a:pPr algn="r">
              <a:lnSpc>
                <a:spcPct val="107000"/>
              </a:lnSpc>
              <a:spcAft>
                <a:spcPts val="0"/>
              </a:spcAft>
            </a:pPr>
            <a:r>
              <a:rPr lang="fa-IR" sz="2000" i="1" dirty="0">
                <a:latin typeface="Calibri"/>
                <a:ea typeface="Calibri"/>
                <a:cs typeface="Times New Roman"/>
              </a:rPr>
              <a:t>مثل سگ هفت جان داشتن</a:t>
            </a:r>
            <a:endParaRPr lang="ru-RU" sz="2000" dirty="0">
              <a:latin typeface="Calibri"/>
              <a:ea typeface="Calibri"/>
              <a:cs typeface="Arial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z-Cyrl-UZ" sz="2000" i="1" dirty="0">
                <a:latin typeface="Times New Roman"/>
                <a:ea typeface="Calibri"/>
                <a:cs typeface="Arial"/>
              </a:rPr>
              <a:t>Yetti jonli itdek</a:t>
            </a:r>
            <a:endParaRPr lang="ru-RU" sz="2000" dirty="0">
              <a:latin typeface="Calibri"/>
              <a:ea typeface="Calibri"/>
              <a:cs typeface="Arial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z-Cyrl-UZ" sz="2000" i="1" dirty="0">
                <a:latin typeface="Times New Roman"/>
                <a:ea typeface="Calibri"/>
                <a:cs typeface="Arial"/>
              </a:rPr>
              <a:t>(Oʻzbek tilida asosan “7 jon” iborasi mushuklarga nisbatan qoʻllaniladi).</a:t>
            </a:r>
            <a:endParaRPr lang="ru-RU" sz="2000" dirty="0">
              <a:latin typeface="Calibri"/>
              <a:ea typeface="Calibri"/>
              <a:cs typeface="Arial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856098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548680"/>
            <a:ext cx="8280920" cy="6120680"/>
          </a:xfrm>
        </p:spPr>
        <p:txBody>
          <a:bodyPr>
            <a:normAutofit/>
          </a:bodyPr>
          <a:lstStyle/>
          <a:p>
            <a:pPr algn="r">
              <a:lnSpc>
                <a:spcPct val="107000"/>
              </a:lnSpc>
              <a:spcAft>
                <a:spcPts val="0"/>
              </a:spcAft>
            </a:pPr>
            <a:r>
              <a:rPr lang="fa-IR" sz="2000" i="1" dirty="0">
                <a:latin typeface="Calibri"/>
                <a:ea typeface="Calibri"/>
                <a:cs typeface="Times New Roman"/>
              </a:rPr>
              <a:t>مثل سگ زوزه کشیدن: ناله و افغان کردن</a:t>
            </a:r>
            <a:endParaRPr lang="ru-RU" sz="2000" dirty="0">
              <a:latin typeface="Calibri"/>
              <a:ea typeface="Calibri"/>
              <a:cs typeface="Arial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2000" i="1" dirty="0" err="1">
                <a:latin typeface="Times New Roman"/>
                <a:ea typeface="Calibri"/>
                <a:cs typeface="Arial"/>
              </a:rPr>
              <a:t>Itdek</a:t>
            </a:r>
            <a:r>
              <a:rPr lang="en-US" sz="2000" i="1" dirty="0">
                <a:latin typeface="Times New Roman"/>
                <a:ea typeface="Calibri"/>
                <a:cs typeface="Arial"/>
              </a:rPr>
              <a:t> </a:t>
            </a:r>
            <a:r>
              <a:rPr lang="en-US" sz="2000" i="1" dirty="0" err="1">
                <a:latin typeface="Times New Roman"/>
                <a:ea typeface="Calibri"/>
                <a:cs typeface="Arial"/>
              </a:rPr>
              <a:t>uvillamoq</a:t>
            </a:r>
            <a:r>
              <a:rPr lang="en-US" sz="2000" i="1" dirty="0">
                <a:latin typeface="Times New Roman"/>
                <a:ea typeface="Calibri"/>
                <a:cs typeface="Arial"/>
              </a:rPr>
              <a:t>, </a:t>
            </a:r>
            <a:r>
              <a:rPr lang="en-US" sz="2000" i="1" dirty="0" err="1">
                <a:latin typeface="Times New Roman"/>
                <a:ea typeface="Calibri"/>
                <a:cs typeface="Arial"/>
              </a:rPr>
              <a:t>akillamoq</a:t>
            </a:r>
            <a:r>
              <a:rPr lang="en-US" sz="2000" i="1" dirty="0">
                <a:latin typeface="Times New Roman"/>
                <a:ea typeface="Calibri"/>
                <a:cs typeface="Arial"/>
              </a:rPr>
              <a:t>, </a:t>
            </a:r>
            <a:r>
              <a:rPr lang="en-US" sz="2000" i="1" dirty="0" err="1">
                <a:latin typeface="Times New Roman"/>
                <a:ea typeface="Calibri"/>
                <a:cs typeface="Arial"/>
              </a:rPr>
              <a:t>irillamoq</a:t>
            </a:r>
            <a:r>
              <a:rPr lang="en-US" sz="2000" i="1" dirty="0">
                <a:latin typeface="Times New Roman"/>
                <a:ea typeface="Calibri"/>
                <a:cs typeface="Arial"/>
              </a:rPr>
              <a:t>;</a:t>
            </a:r>
            <a:endParaRPr lang="ru-RU" sz="2000" dirty="0">
              <a:latin typeface="Calibri"/>
              <a:ea typeface="Calibri"/>
              <a:cs typeface="Arial"/>
            </a:endParaRPr>
          </a:p>
          <a:p>
            <a:pPr algn="r">
              <a:lnSpc>
                <a:spcPct val="107000"/>
              </a:lnSpc>
              <a:spcAft>
                <a:spcPts val="0"/>
              </a:spcAft>
            </a:pPr>
            <a:r>
              <a:rPr lang="fa-IR" sz="2000" i="1" dirty="0">
                <a:latin typeface="Calibri"/>
                <a:ea typeface="Calibri"/>
                <a:cs typeface="Times New Roman"/>
              </a:rPr>
              <a:t>دزدی را که دستگیر کردند آنقدر زدند که مثل سگ زوزه می کشید (فرهنگ امیرقلی امینی).</a:t>
            </a:r>
            <a:endParaRPr lang="ru-RU" sz="2000" dirty="0">
              <a:latin typeface="Calibri"/>
              <a:ea typeface="Calibri"/>
              <a:cs typeface="Arial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2000" i="1" dirty="0" err="1">
                <a:latin typeface="Times New Roman"/>
                <a:ea typeface="Calibri"/>
                <a:cs typeface="Arial"/>
              </a:rPr>
              <a:t>Qoʻlga</a:t>
            </a:r>
            <a:r>
              <a:rPr lang="en-US" sz="2000" i="1" dirty="0">
                <a:latin typeface="Times New Roman"/>
                <a:ea typeface="Calibri"/>
                <a:cs typeface="Arial"/>
              </a:rPr>
              <a:t> </a:t>
            </a:r>
            <a:r>
              <a:rPr lang="en-US" sz="2000" i="1" dirty="0" err="1">
                <a:latin typeface="Times New Roman"/>
                <a:ea typeface="Calibri"/>
                <a:cs typeface="Arial"/>
              </a:rPr>
              <a:t>olingan</a:t>
            </a:r>
            <a:r>
              <a:rPr lang="en-US" sz="2000" i="1" dirty="0">
                <a:latin typeface="Times New Roman"/>
                <a:ea typeface="Calibri"/>
                <a:cs typeface="Arial"/>
              </a:rPr>
              <a:t> </a:t>
            </a:r>
            <a:r>
              <a:rPr lang="en-US" sz="2000" i="1" dirty="0" err="1">
                <a:latin typeface="Times New Roman"/>
                <a:ea typeface="Calibri"/>
                <a:cs typeface="Arial"/>
              </a:rPr>
              <a:t>oʻgʻrini</a:t>
            </a:r>
            <a:r>
              <a:rPr lang="en-US" sz="2000" i="1" dirty="0">
                <a:latin typeface="Times New Roman"/>
                <a:ea typeface="Calibri"/>
                <a:cs typeface="Arial"/>
              </a:rPr>
              <a:t> </a:t>
            </a:r>
            <a:r>
              <a:rPr lang="en-US" sz="2000" i="1" dirty="0" err="1">
                <a:latin typeface="Times New Roman"/>
                <a:ea typeface="Calibri"/>
                <a:cs typeface="Arial"/>
              </a:rPr>
              <a:t>shunday</a:t>
            </a:r>
            <a:r>
              <a:rPr lang="en-US" sz="2000" i="1" dirty="0">
                <a:latin typeface="Times New Roman"/>
                <a:ea typeface="Calibri"/>
                <a:cs typeface="Arial"/>
              </a:rPr>
              <a:t> </a:t>
            </a:r>
            <a:r>
              <a:rPr lang="en-US" sz="2000" i="1" dirty="0" err="1">
                <a:latin typeface="Times New Roman"/>
                <a:ea typeface="Calibri"/>
                <a:cs typeface="Arial"/>
              </a:rPr>
              <a:t>urdilarki</a:t>
            </a:r>
            <a:r>
              <a:rPr lang="en-US" sz="2000" i="1" dirty="0">
                <a:latin typeface="Times New Roman"/>
                <a:ea typeface="Calibri"/>
                <a:cs typeface="Arial"/>
              </a:rPr>
              <a:t>, </a:t>
            </a:r>
            <a:r>
              <a:rPr lang="en-US" sz="2000" i="1" dirty="0" err="1">
                <a:latin typeface="Times New Roman"/>
                <a:ea typeface="Calibri"/>
                <a:cs typeface="Arial"/>
              </a:rPr>
              <a:t>itdek</a:t>
            </a:r>
            <a:r>
              <a:rPr lang="en-US" sz="2000" i="1" dirty="0">
                <a:latin typeface="Times New Roman"/>
                <a:ea typeface="Calibri"/>
                <a:cs typeface="Arial"/>
              </a:rPr>
              <a:t> </a:t>
            </a:r>
            <a:r>
              <a:rPr lang="en-US" sz="2000" i="1" dirty="0" err="1">
                <a:latin typeface="Times New Roman"/>
                <a:ea typeface="Calibri"/>
                <a:cs typeface="Arial"/>
              </a:rPr>
              <a:t>uvillardi</a:t>
            </a:r>
            <a:r>
              <a:rPr lang="en-US" sz="2000" i="1" dirty="0">
                <a:latin typeface="Times New Roman"/>
                <a:ea typeface="Calibri"/>
                <a:cs typeface="Arial"/>
              </a:rPr>
              <a:t>.</a:t>
            </a:r>
            <a:endParaRPr lang="ru-RU" sz="2000" dirty="0">
              <a:latin typeface="Calibri"/>
              <a:ea typeface="Calibri"/>
              <a:cs typeface="Arial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2000" i="1" dirty="0" err="1">
                <a:latin typeface="Times New Roman"/>
                <a:ea typeface="Calibri"/>
                <a:cs typeface="Arial"/>
              </a:rPr>
              <a:t>Arzimas</a:t>
            </a:r>
            <a:r>
              <a:rPr lang="en-US" sz="2000" i="1" dirty="0">
                <a:latin typeface="Times New Roman"/>
                <a:ea typeface="Calibri"/>
                <a:cs typeface="Arial"/>
              </a:rPr>
              <a:t> </a:t>
            </a:r>
            <a:r>
              <a:rPr lang="en-US" sz="2000" i="1" dirty="0" err="1">
                <a:latin typeface="Times New Roman"/>
                <a:ea typeface="Calibri"/>
                <a:cs typeface="Arial"/>
              </a:rPr>
              <a:t>bir</a:t>
            </a:r>
            <a:r>
              <a:rPr lang="en-US" sz="2000" i="1" dirty="0">
                <a:latin typeface="Times New Roman"/>
                <a:ea typeface="Calibri"/>
                <a:cs typeface="Arial"/>
              </a:rPr>
              <a:t> </a:t>
            </a:r>
            <a:r>
              <a:rPr lang="en-US" sz="2000" i="1" dirty="0" err="1">
                <a:latin typeface="Times New Roman"/>
                <a:ea typeface="Calibri"/>
                <a:cs typeface="Arial"/>
              </a:rPr>
              <a:t>jondorni</a:t>
            </a:r>
            <a:r>
              <a:rPr lang="en-US" sz="2000" i="1" dirty="0">
                <a:latin typeface="Times New Roman"/>
                <a:ea typeface="Calibri"/>
                <a:cs typeface="Arial"/>
              </a:rPr>
              <a:t> deb </a:t>
            </a:r>
            <a:r>
              <a:rPr lang="en-US" sz="2000" i="1" dirty="0" err="1">
                <a:latin typeface="Times New Roman"/>
                <a:ea typeface="Calibri"/>
                <a:cs typeface="Arial"/>
              </a:rPr>
              <a:t>itday</a:t>
            </a:r>
            <a:r>
              <a:rPr lang="en-US" sz="2000" i="1" dirty="0">
                <a:latin typeface="Times New Roman"/>
                <a:ea typeface="Calibri"/>
                <a:cs typeface="Arial"/>
              </a:rPr>
              <a:t> </a:t>
            </a:r>
            <a:r>
              <a:rPr lang="en-US" sz="2000" i="1" dirty="0" err="1">
                <a:latin typeface="Times New Roman"/>
                <a:ea typeface="Calibri"/>
                <a:cs typeface="Arial"/>
              </a:rPr>
              <a:t>irillamanglar</a:t>
            </a:r>
            <a:r>
              <a:rPr lang="en-US" sz="2000" i="1" dirty="0">
                <a:latin typeface="Times New Roman"/>
                <a:ea typeface="Calibri"/>
                <a:cs typeface="Arial"/>
              </a:rPr>
              <a:t>, </a:t>
            </a:r>
            <a:r>
              <a:rPr lang="en-US" sz="2000" i="1" dirty="0" err="1">
                <a:latin typeface="Times New Roman"/>
                <a:ea typeface="Calibri"/>
                <a:cs typeface="Arial"/>
              </a:rPr>
              <a:t>uyat</a:t>
            </a:r>
            <a:r>
              <a:rPr lang="en-US" sz="2000" i="1" dirty="0">
                <a:latin typeface="Times New Roman"/>
                <a:ea typeface="Calibri"/>
                <a:cs typeface="Arial"/>
              </a:rPr>
              <a:t> </a:t>
            </a:r>
            <a:r>
              <a:rPr lang="en-US" sz="2000" i="1" dirty="0" err="1">
                <a:latin typeface="Times New Roman"/>
                <a:ea typeface="Calibri"/>
                <a:cs typeface="Arial"/>
              </a:rPr>
              <a:t>boʻladi-ya</a:t>
            </a:r>
            <a:r>
              <a:rPr lang="en-US" sz="2000" i="1" dirty="0">
                <a:latin typeface="Times New Roman"/>
                <a:ea typeface="Calibri"/>
                <a:cs typeface="Arial"/>
              </a:rPr>
              <a:t>! (N. </a:t>
            </a:r>
            <a:r>
              <a:rPr lang="en-US" sz="2000" i="1" dirty="0" err="1">
                <a:latin typeface="Times New Roman"/>
                <a:ea typeface="Calibri"/>
                <a:cs typeface="Arial"/>
              </a:rPr>
              <a:t>Norqobilov</a:t>
            </a:r>
            <a:r>
              <a:rPr lang="en-US" sz="2000" i="1" dirty="0">
                <a:latin typeface="Times New Roman"/>
                <a:ea typeface="Calibri"/>
                <a:cs typeface="Arial"/>
              </a:rPr>
              <a:t>. </a:t>
            </a:r>
            <a:r>
              <a:rPr lang="en-US" sz="2000" i="1" dirty="0" err="1">
                <a:latin typeface="Times New Roman"/>
                <a:ea typeface="Calibri"/>
                <a:cs typeface="Arial"/>
              </a:rPr>
              <a:t>Gʻanimlar</a:t>
            </a:r>
            <a:r>
              <a:rPr lang="en-US" sz="2000" i="1" dirty="0" smtClean="0">
                <a:latin typeface="Times New Roman"/>
                <a:ea typeface="Calibri"/>
                <a:cs typeface="Arial"/>
              </a:rPr>
              <a:t>).</a:t>
            </a:r>
          </a:p>
          <a:p>
            <a:pPr marL="68580" indent="0" algn="just">
              <a:lnSpc>
                <a:spcPct val="107000"/>
              </a:lnSpc>
              <a:spcAft>
                <a:spcPts val="0"/>
              </a:spcAft>
              <a:buNone/>
            </a:pPr>
            <a:endParaRPr lang="ru-RU" sz="2000" dirty="0">
              <a:latin typeface="Calibri"/>
              <a:ea typeface="Calibri"/>
              <a:cs typeface="Arial"/>
            </a:endParaRPr>
          </a:p>
          <a:p>
            <a:pPr algn="r">
              <a:lnSpc>
                <a:spcPct val="107000"/>
              </a:lnSpc>
              <a:spcAft>
                <a:spcPts val="0"/>
              </a:spcAft>
            </a:pPr>
            <a:r>
              <a:rPr lang="fa-IR" sz="2000" i="1" dirty="0">
                <a:latin typeface="Calibri"/>
                <a:ea typeface="Calibri"/>
                <a:cs typeface="Times New Roman"/>
              </a:rPr>
              <a:t>مثل سگ و گربه: دوتن همیشه با یکدیگر</a:t>
            </a:r>
            <a:endParaRPr lang="ru-RU" sz="2000" dirty="0">
              <a:latin typeface="Calibri"/>
              <a:ea typeface="Calibri"/>
              <a:cs typeface="Arial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2000" i="1" dirty="0">
                <a:latin typeface="Times New Roman"/>
                <a:ea typeface="Calibri"/>
                <a:cs typeface="Arial"/>
              </a:rPr>
              <a:t>It-</a:t>
            </a:r>
            <a:r>
              <a:rPr lang="en-US" sz="2000" i="1" dirty="0" err="1">
                <a:latin typeface="Times New Roman"/>
                <a:ea typeface="Calibri"/>
                <a:cs typeface="Arial"/>
              </a:rPr>
              <a:t>mushuk</a:t>
            </a:r>
            <a:r>
              <a:rPr lang="en-US" sz="2000" i="1" dirty="0">
                <a:latin typeface="Times New Roman"/>
                <a:ea typeface="Calibri"/>
                <a:cs typeface="Arial"/>
              </a:rPr>
              <a:t> </a:t>
            </a:r>
            <a:r>
              <a:rPr lang="en-US" sz="2000" i="1" dirty="0" err="1">
                <a:latin typeface="Times New Roman"/>
                <a:ea typeface="Calibri"/>
                <a:cs typeface="Arial"/>
              </a:rPr>
              <a:t>boʻlish</a:t>
            </a:r>
            <a:r>
              <a:rPr lang="en-US" sz="2000" i="1" dirty="0">
                <a:latin typeface="Times New Roman"/>
                <a:ea typeface="Calibri"/>
                <a:cs typeface="Arial"/>
              </a:rPr>
              <a:t>.</a:t>
            </a:r>
            <a:endParaRPr lang="ru-RU" sz="2000" dirty="0">
              <a:latin typeface="Calibri"/>
              <a:ea typeface="Calibri"/>
              <a:cs typeface="Arial"/>
            </a:endParaRPr>
          </a:p>
          <a:p>
            <a:pPr algn="r">
              <a:lnSpc>
                <a:spcPct val="107000"/>
              </a:lnSpc>
              <a:spcAft>
                <a:spcPts val="0"/>
              </a:spcAft>
            </a:pPr>
            <a:r>
              <a:rPr lang="fa-IR" sz="2000" i="1" dirty="0">
                <a:latin typeface="Calibri"/>
                <a:ea typeface="Calibri"/>
                <a:cs typeface="Times New Roman"/>
              </a:rPr>
              <a:t>خجالت نمی کشید، مثل سگ و گربه به جان هم افتادید؟</a:t>
            </a:r>
            <a:endParaRPr lang="ru-RU" sz="2000" dirty="0">
              <a:latin typeface="Calibri"/>
              <a:ea typeface="Calibri"/>
              <a:cs typeface="Arial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2000" i="1" dirty="0" err="1">
                <a:latin typeface="Times New Roman"/>
                <a:ea typeface="Calibri"/>
                <a:cs typeface="Arial"/>
              </a:rPr>
              <a:t>Uyalmaysizlarmi</a:t>
            </a:r>
            <a:r>
              <a:rPr lang="en-US" sz="2000" i="1" dirty="0">
                <a:latin typeface="Times New Roman"/>
                <a:ea typeface="Calibri"/>
                <a:cs typeface="Arial"/>
              </a:rPr>
              <a:t> </a:t>
            </a:r>
            <a:r>
              <a:rPr lang="en-US" sz="2000" i="1" dirty="0" err="1">
                <a:latin typeface="Times New Roman"/>
                <a:ea typeface="Calibri"/>
                <a:cs typeface="Arial"/>
              </a:rPr>
              <a:t>bir-biringizga</a:t>
            </a:r>
            <a:r>
              <a:rPr lang="en-US" sz="2000" i="1" dirty="0">
                <a:latin typeface="Times New Roman"/>
                <a:ea typeface="Calibri"/>
                <a:cs typeface="Arial"/>
              </a:rPr>
              <a:t> it-</a:t>
            </a:r>
            <a:r>
              <a:rPr lang="en-US" sz="2000" i="1" dirty="0" err="1">
                <a:latin typeface="Times New Roman"/>
                <a:ea typeface="Calibri"/>
                <a:cs typeface="Arial"/>
              </a:rPr>
              <a:t>mushuk</a:t>
            </a:r>
            <a:r>
              <a:rPr lang="en-US" sz="2000" i="1" dirty="0">
                <a:latin typeface="Times New Roman"/>
                <a:ea typeface="Calibri"/>
                <a:cs typeface="Arial"/>
              </a:rPr>
              <a:t> </a:t>
            </a:r>
            <a:r>
              <a:rPr lang="en-US" sz="2000" i="1" dirty="0" err="1">
                <a:latin typeface="Times New Roman"/>
                <a:ea typeface="Calibri"/>
                <a:cs typeface="Arial"/>
              </a:rPr>
              <a:t>kabi</a:t>
            </a:r>
            <a:r>
              <a:rPr lang="en-US" sz="2000" i="1" dirty="0">
                <a:latin typeface="Times New Roman"/>
                <a:ea typeface="Calibri"/>
                <a:cs typeface="Arial"/>
              </a:rPr>
              <a:t> </a:t>
            </a:r>
            <a:r>
              <a:rPr lang="en-US" sz="2000" i="1" dirty="0" err="1">
                <a:latin typeface="Times New Roman"/>
                <a:ea typeface="Calibri"/>
                <a:cs typeface="Arial"/>
              </a:rPr>
              <a:t>boʻlishga</a:t>
            </a:r>
            <a:r>
              <a:rPr lang="en-US" sz="2000" i="1" dirty="0" smtClean="0">
                <a:latin typeface="Times New Roman"/>
                <a:ea typeface="Calibri"/>
                <a:cs typeface="Arial"/>
              </a:rPr>
              <a:t>?</a:t>
            </a:r>
            <a:endParaRPr lang="ru-RU" sz="1400" dirty="0">
              <a:latin typeface="Calibri"/>
              <a:ea typeface="Calibri"/>
              <a:cs typeface="Arial"/>
            </a:endParaRPr>
          </a:p>
          <a:p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21066781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332656"/>
            <a:ext cx="8208912" cy="6336704"/>
          </a:xfrm>
        </p:spPr>
        <p:txBody>
          <a:bodyPr>
            <a:normAutofit/>
          </a:bodyPr>
          <a:lstStyle/>
          <a:p>
            <a:r>
              <a:rPr lang="en-US" sz="2000" dirty="0" err="1"/>
              <a:t>Lingvomadaniyatlarning</a:t>
            </a:r>
            <a:r>
              <a:rPr lang="en-US" sz="2000" dirty="0"/>
              <a:t> </a:t>
            </a:r>
            <a:r>
              <a:rPr lang="en-US" sz="2000" dirty="0" err="1"/>
              <a:t>aksariyatida</a:t>
            </a:r>
            <a:r>
              <a:rPr lang="en-US" sz="2000" dirty="0"/>
              <a:t> </a:t>
            </a:r>
            <a:r>
              <a:rPr lang="en-US" sz="2000" dirty="0" err="1"/>
              <a:t>turg‘un</a:t>
            </a:r>
            <a:r>
              <a:rPr lang="en-US" sz="2000" dirty="0"/>
              <a:t> </a:t>
            </a:r>
            <a:r>
              <a:rPr lang="en-US" sz="2000" dirty="0" err="1"/>
              <a:t>o‘xshatishlarni</a:t>
            </a:r>
            <a:r>
              <a:rPr lang="en-US" sz="2000" dirty="0"/>
              <a:t> </a:t>
            </a:r>
            <a:r>
              <a:rPr lang="en-US" sz="2000" dirty="0" err="1"/>
              <a:t>obraz</a:t>
            </a:r>
            <a:r>
              <a:rPr lang="en-US" sz="2000" dirty="0"/>
              <a:t> </a:t>
            </a:r>
            <a:r>
              <a:rPr lang="en-US" sz="2000" dirty="0" err="1"/>
              <a:t>va</a:t>
            </a:r>
            <a:r>
              <a:rPr lang="en-US" sz="2000" dirty="0"/>
              <a:t> </a:t>
            </a:r>
            <a:r>
              <a:rPr lang="en-US" sz="2000" dirty="0" err="1"/>
              <a:t>uning</a:t>
            </a:r>
            <a:r>
              <a:rPr lang="en-US" sz="2000" dirty="0"/>
              <a:t> </a:t>
            </a:r>
            <a:r>
              <a:rPr lang="en-US" sz="2000" dirty="0" err="1"/>
              <a:t>mazmuni</a:t>
            </a:r>
            <a:r>
              <a:rPr lang="en-US" sz="2000" dirty="0"/>
              <a:t> </a:t>
            </a:r>
            <a:r>
              <a:rPr lang="en-US" sz="2000" dirty="0" err="1"/>
              <a:t>jihatidan</a:t>
            </a:r>
            <a:r>
              <a:rPr lang="en-US" sz="2000" dirty="0"/>
              <a:t> </a:t>
            </a:r>
            <a:r>
              <a:rPr lang="en-US" sz="2000" dirty="0" err="1"/>
              <a:t>bir-biriga</a:t>
            </a:r>
            <a:r>
              <a:rPr lang="en-US" sz="2000" dirty="0"/>
              <a:t> </a:t>
            </a:r>
            <a:r>
              <a:rPr lang="en-US" sz="2000" dirty="0" err="1"/>
              <a:t>muqobilligi</a:t>
            </a:r>
            <a:r>
              <a:rPr lang="en-US" sz="2000" dirty="0"/>
              <a:t>, </a:t>
            </a:r>
            <a:r>
              <a:rPr lang="en-US" sz="2000" dirty="0" err="1"/>
              <a:t>muqoyasa</a:t>
            </a:r>
            <a:r>
              <a:rPr lang="en-US" sz="2000" dirty="0"/>
              <a:t> </a:t>
            </a:r>
            <a:r>
              <a:rPr lang="en-US" sz="2000" dirty="0" err="1"/>
              <a:t>obyektlarining</a:t>
            </a:r>
            <a:r>
              <a:rPr lang="en-US" sz="2000" dirty="0"/>
              <a:t> </a:t>
            </a:r>
            <a:r>
              <a:rPr lang="en-US" sz="2000" dirty="0" err="1"/>
              <a:t>o‘xshashligiga</a:t>
            </a:r>
            <a:r>
              <a:rPr lang="en-US" sz="2000" dirty="0"/>
              <a:t> </a:t>
            </a:r>
            <a:r>
              <a:rPr lang="en-US" sz="2000" dirty="0" err="1"/>
              <a:t>guvoh</a:t>
            </a:r>
            <a:r>
              <a:rPr lang="en-US" sz="2000" dirty="0"/>
              <a:t> </a:t>
            </a:r>
            <a:r>
              <a:rPr lang="en-US" sz="2000" dirty="0" err="1"/>
              <a:t>bo‘lamiz</a:t>
            </a:r>
            <a:r>
              <a:rPr lang="en-US" sz="2000" dirty="0"/>
              <a:t>. </a:t>
            </a:r>
            <a:endParaRPr lang="en-US" sz="2000" dirty="0" smtClean="0"/>
          </a:p>
          <a:p>
            <a:r>
              <a:rPr lang="en-US" sz="2000" dirty="0" err="1" smtClean="0"/>
              <a:t>Xalqlarning</a:t>
            </a:r>
            <a:r>
              <a:rPr lang="en-US" sz="2000" dirty="0" smtClean="0"/>
              <a:t> </a:t>
            </a:r>
            <a:r>
              <a:rPr lang="en-US" sz="2000" dirty="0" err="1"/>
              <a:t>ko‘pgina</a:t>
            </a:r>
            <a:r>
              <a:rPr lang="en-US" sz="2000" dirty="0"/>
              <a:t> </a:t>
            </a:r>
            <a:r>
              <a:rPr lang="en-US" sz="2000" dirty="0" err="1"/>
              <a:t>xislat-xususiyatlarga</a:t>
            </a:r>
            <a:r>
              <a:rPr lang="en-US" sz="2000" dirty="0"/>
              <a:t> </a:t>
            </a:r>
            <a:r>
              <a:rPr lang="en-US" sz="2000" dirty="0" err="1"/>
              <a:t>nisbatan</a:t>
            </a:r>
            <a:r>
              <a:rPr lang="en-US" sz="2000" dirty="0"/>
              <a:t> </a:t>
            </a:r>
            <a:r>
              <a:rPr lang="en-US" sz="2000" dirty="0" err="1"/>
              <a:t>qarashlarining</a:t>
            </a:r>
            <a:r>
              <a:rPr lang="en-US" sz="2000" dirty="0"/>
              <a:t>, </a:t>
            </a:r>
            <a:r>
              <a:rPr lang="en-US" sz="2000" dirty="0" err="1"/>
              <a:t>munosabatlarining</a:t>
            </a:r>
            <a:r>
              <a:rPr lang="en-US" sz="2000" dirty="0"/>
              <a:t> </a:t>
            </a:r>
            <a:r>
              <a:rPr lang="en-US" sz="2000" dirty="0" err="1"/>
              <a:t>aksariyat</a:t>
            </a:r>
            <a:r>
              <a:rPr lang="en-US" sz="2000" dirty="0"/>
              <a:t> </a:t>
            </a:r>
            <a:r>
              <a:rPr lang="en-US" sz="2000" dirty="0" err="1"/>
              <a:t>hollarda</a:t>
            </a:r>
            <a:r>
              <a:rPr lang="en-US" sz="2000" dirty="0"/>
              <a:t> </a:t>
            </a:r>
            <a:r>
              <a:rPr lang="en-US" sz="2000" dirty="0" err="1"/>
              <a:t>bir-birlarinikiga</a:t>
            </a:r>
            <a:r>
              <a:rPr lang="en-US" sz="2000" dirty="0"/>
              <a:t> </a:t>
            </a:r>
            <a:r>
              <a:rPr lang="en-US" sz="2000" dirty="0" err="1"/>
              <a:t>o‘xshashligi</a:t>
            </a:r>
            <a:r>
              <a:rPr lang="en-US" sz="2000" dirty="0"/>
              <a:t> </a:t>
            </a:r>
            <a:r>
              <a:rPr lang="en-US" sz="2000" dirty="0" err="1"/>
              <a:t>komparativ</a:t>
            </a:r>
            <a:r>
              <a:rPr lang="en-US" sz="2000" dirty="0"/>
              <a:t> </a:t>
            </a:r>
            <a:r>
              <a:rPr lang="en-US" sz="2000" dirty="0" err="1"/>
              <a:t>frazeologik</a:t>
            </a:r>
            <a:r>
              <a:rPr lang="en-US" sz="2000" dirty="0"/>
              <a:t> </a:t>
            </a:r>
            <a:r>
              <a:rPr lang="en-US" sz="2000" dirty="0" err="1"/>
              <a:t>birliklarning</a:t>
            </a:r>
            <a:r>
              <a:rPr lang="en-US" sz="2000" dirty="0"/>
              <a:t> ham </a:t>
            </a:r>
            <a:r>
              <a:rPr lang="en-US" sz="2000" dirty="0" err="1"/>
              <a:t>bir</a:t>
            </a:r>
            <a:r>
              <a:rPr lang="en-US" sz="2000" dirty="0"/>
              <a:t> </a:t>
            </a:r>
            <a:r>
              <a:rPr lang="en-US" sz="2000" dirty="0" err="1"/>
              <a:t>xil</a:t>
            </a:r>
            <a:r>
              <a:rPr lang="en-US" sz="2000" dirty="0"/>
              <a:t> </a:t>
            </a:r>
            <a:r>
              <a:rPr lang="en-US" sz="2000" dirty="0" err="1"/>
              <a:t>timsoliy</a:t>
            </a:r>
            <a:r>
              <a:rPr lang="en-US" sz="2000" dirty="0"/>
              <a:t> </a:t>
            </a:r>
            <a:r>
              <a:rPr lang="en-US" sz="2000" dirty="0" err="1"/>
              <a:t>mazmun</a:t>
            </a:r>
            <a:r>
              <a:rPr lang="en-US" sz="2000" dirty="0"/>
              <a:t> </a:t>
            </a:r>
            <a:r>
              <a:rPr lang="en-US" sz="2000" dirty="0" err="1"/>
              <a:t>kasb</a:t>
            </a:r>
            <a:r>
              <a:rPr lang="en-US" sz="2000" dirty="0"/>
              <a:t> </a:t>
            </a:r>
            <a:r>
              <a:rPr lang="en-US" sz="2000" dirty="0" err="1"/>
              <a:t>etishlariga</a:t>
            </a:r>
            <a:r>
              <a:rPr lang="en-US" sz="2000" dirty="0"/>
              <a:t> </a:t>
            </a:r>
            <a:r>
              <a:rPr lang="en-US" sz="2000" dirty="0" err="1"/>
              <a:t>sabab</a:t>
            </a:r>
            <a:r>
              <a:rPr lang="en-US" sz="2000" dirty="0"/>
              <a:t> </a:t>
            </a:r>
            <a:r>
              <a:rPr lang="en-US" sz="2000" dirty="0" err="1"/>
              <a:t>bo‘ladi</a:t>
            </a:r>
            <a:r>
              <a:rPr lang="en-US" sz="2000" dirty="0"/>
              <a:t>. </a:t>
            </a:r>
            <a:endParaRPr lang="en-US" sz="2000" dirty="0" smtClean="0"/>
          </a:p>
          <a:p>
            <a:r>
              <a:rPr lang="en-US" sz="2000" dirty="0" err="1" smtClean="0"/>
              <a:t>Bunday</a:t>
            </a:r>
            <a:r>
              <a:rPr lang="en-US" sz="2000" dirty="0" smtClean="0"/>
              <a:t> </a:t>
            </a:r>
            <a:r>
              <a:rPr lang="en-US" sz="2000" dirty="0" err="1"/>
              <a:t>holat</a:t>
            </a:r>
            <a:r>
              <a:rPr lang="en-US" sz="2000" dirty="0"/>
              <a:t>, </a:t>
            </a:r>
            <a:r>
              <a:rPr lang="en-US" sz="2000" dirty="0" err="1"/>
              <a:t>ayniqsa</a:t>
            </a:r>
            <a:r>
              <a:rPr lang="en-US" sz="2000" dirty="0"/>
              <a:t>, </a:t>
            </a:r>
            <a:r>
              <a:rPr lang="en-US" sz="2000" dirty="0" err="1"/>
              <a:t>genetik</a:t>
            </a:r>
            <a:r>
              <a:rPr lang="en-US" sz="2000" dirty="0"/>
              <a:t> </a:t>
            </a:r>
            <a:r>
              <a:rPr lang="en-US" sz="2000" dirty="0" err="1"/>
              <a:t>jihatdan</a:t>
            </a:r>
            <a:r>
              <a:rPr lang="en-US" sz="2000" dirty="0"/>
              <a:t> </a:t>
            </a:r>
            <a:r>
              <a:rPr lang="en-US" sz="2000" dirty="0" err="1"/>
              <a:t>qardosh</a:t>
            </a:r>
            <a:r>
              <a:rPr lang="en-US" sz="2000" dirty="0"/>
              <a:t> </a:t>
            </a:r>
            <a:r>
              <a:rPr lang="en-US" sz="2000" dirty="0" err="1"/>
              <a:t>xalqlar</a:t>
            </a:r>
            <a:r>
              <a:rPr lang="en-US" sz="2000" dirty="0"/>
              <a:t> </a:t>
            </a:r>
            <a:r>
              <a:rPr lang="en-US" sz="2000" dirty="0" err="1"/>
              <a:t>tillari</a:t>
            </a:r>
            <a:r>
              <a:rPr lang="en-US" sz="2000" dirty="0"/>
              <a:t> </a:t>
            </a:r>
            <a:r>
              <a:rPr lang="en-US" sz="2000" dirty="0" err="1"/>
              <a:t>ifoda</a:t>
            </a:r>
            <a:r>
              <a:rPr lang="en-US" sz="2000" dirty="0"/>
              <a:t> </a:t>
            </a:r>
            <a:r>
              <a:rPr lang="en-US" sz="2000" dirty="0" err="1"/>
              <a:t>vositalari</a:t>
            </a:r>
            <a:r>
              <a:rPr lang="en-US" sz="2000" dirty="0"/>
              <a:t> </a:t>
            </a:r>
            <a:r>
              <a:rPr lang="en-US" sz="2000" dirty="0" err="1"/>
              <a:t>o‘rtasida</a:t>
            </a:r>
            <a:r>
              <a:rPr lang="en-US" sz="2000" dirty="0"/>
              <a:t> </a:t>
            </a:r>
            <a:r>
              <a:rPr lang="en-US" sz="2000" dirty="0" err="1"/>
              <a:t>ko‘proq</a:t>
            </a:r>
            <a:r>
              <a:rPr lang="en-US" sz="2000" dirty="0"/>
              <a:t> </a:t>
            </a:r>
            <a:r>
              <a:rPr lang="en-US" sz="2000" dirty="0" err="1"/>
              <a:t>ko‘zga</a:t>
            </a:r>
            <a:r>
              <a:rPr lang="en-US" sz="2000" dirty="0"/>
              <a:t> </a:t>
            </a:r>
            <a:r>
              <a:rPr lang="en-US" sz="2000" dirty="0" err="1"/>
              <a:t>tashlanadi</a:t>
            </a:r>
            <a:r>
              <a:rPr lang="en-US" sz="2000" dirty="0"/>
              <a:t>. Bu </a:t>
            </a:r>
            <a:r>
              <a:rPr lang="en-US" sz="2000" dirty="0" err="1"/>
              <a:t>mazkur</a:t>
            </a:r>
            <a:r>
              <a:rPr lang="en-US" sz="2000" dirty="0"/>
              <a:t> </a:t>
            </a:r>
            <a:r>
              <a:rPr lang="en-US" sz="2000" dirty="0" err="1"/>
              <a:t>xalqlarning</a:t>
            </a:r>
            <a:r>
              <a:rPr lang="en-US" sz="2000" dirty="0"/>
              <a:t> </a:t>
            </a:r>
            <a:r>
              <a:rPr lang="en-US" sz="2000" dirty="0" err="1"/>
              <a:t>tarixiy</a:t>
            </a:r>
            <a:r>
              <a:rPr lang="en-US" sz="2000" dirty="0"/>
              <a:t> </a:t>
            </a:r>
            <a:r>
              <a:rPr lang="en-US" sz="2000" dirty="0" err="1"/>
              <a:t>sharoiti</a:t>
            </a:r>
            <a:r>
              <a:rPr lang="en-US" sz="2000" dirty="0"/>
              <a:t> </a:t>
            </a:r>
            <a:r>
              <a:rPr lang="en-US" sz="2000" dirty="0" err="1"/>
              <a:t>va</a:t>
            </a:r>
            <a:r>
              <a:rPr lang="en-US" sz="2000" dirty="0"/>
              <a:t> </a:t>
            </a:r>
            <a:r>
              <a:rPr lang="en-US" sz="2000" dirty="0" err="1"/>
              <a:t>takomili</a:t>
            </a:r>
            <a:r>
              <a:rPr lang="en-US" sz="2000" dirty="0"/>
              <a:t> </a:t>
            </a:r>
            <a:r>
              <a:rPr lang="en-US" sz="2000" dirty="0" err="1"/>
              <a:t>jarayonidagi</a:t>
            </a:r>
            <a:r>
              <a:rPr lang="en-US" sz="2000" dirty="0"/>
              <a:t> </a:t>
            </a:r>
            <a:r>
              <a:rPr lang="en-US" sz="2000" dirty="0" err="1"/>
              <a:t>umumiy</a:t>
            </a:r>
            <a:r>
              <a:rPr lang="en-US" sz="2000" dirty="0"/>
              <a:t> </a:t>
            </a:r>
            <a:r>
              <a:rPr lang="en-US" sz="2000" dirty="0" err="1"/>
              <a:t>muvofiqliklar</a:t>
            </a:r>
            <a:r>
              <a:rPr lang="en-US" sz="2000" dirty="0"/>
              <a:t> </a:t>
            </a:r>
            <a:r>
              <a:rPr lang="en-US" sz="2000" dirty="0" err="1"/>
              <a:t>bilan</a:t>
            </a:r>
            <a:r>
              <a:rPr lang="en-US" sz="2000" dirty="0"/>
              <a:t> </a:t>
            </a:r>
            <a:r>
              <a:rPr lang="en-US" sz="2000" dirty="0" err="1"/>
              <a:t>belgilanadi</a:t>
            </a:r>
            <a:r>
              <a:rPr lang="en-US" sz="2000" dirty="0"/>
              <a:t>.  </a:t>
            </a:r>
            <a:endParaRPr lang="ru-RU" sz="2000" dirty="0"/>
          </a:p>
          <a:p>
            <a:r>
              <a:rPr lang="en-US" sz="2000" dirty="0"/>
              <a:t> 	</a:t>
            </a:r>
            <a:r>
              <a:rPr lang="en-US" sz="2000" dirty="0" err="1"/>
              <a:t>O‘xshatish</a:t>
            </a:r>
            <a:r>
              <a:rPr lang="en-US" sz="2000" dirty="0"/>
              <a:t> </a:t>
            </a:r>
            <a:r>
              <a:rPr lang="en-US" sz="2000" dirty="0" err="1"/>
              <a:t>obyektlari</a:t>
            </a:r>
            <a:r>
              <a:rPr lang="en-US" sz="2000" dirty="0"/>
              <a:t> </a:t>
            </a:r>
            <a:r>
              <a:rPr lang="en-US" sz="2000" dirty="0" err="1"/>
              <a:t>bo‘lmish</a:t>
            </a:r>
            <a:r>
              <a:rPr lang="en-US" sz="2000" dirty="0"/>
              <a:t> </a:t>
            </a:r>
            <a:r>
              <a:rPr lang="en-US" sz="2000" dirty="0" err="1"/>
              <a:t>timsollarning</a:t>
            </a:r>
            <a:r>
              <a:rPr lang="en-US" sz="2000" dirty="0"/>
              <a:t> </a:t>
            </a:r>
            <a:r>
              <a:rPr lang="en-US" sz="2000" dirty="0" err="1"/>
              <a:t>bu</a:t>
            </a:r>
            <a:r>
              <a:rPr lang="en-US" sz="2000" dirty="0"/>
              <a:t> </a:t>
            </a:r>
            <a:r>
              <a:rPr lang="en-US" sz="2000" dirty="0" err="1"/>
              <a:t>tariqa</a:t>
            </a:r>
            <a:r>
              <a:rPr lang="en-US" sz="2000" dirty="0"/>
              <a:t> </a:t>
            </a:r>
            <a:r>
              <a:rPr lang="en-US" sz="2000" dirty="0" err="1"/>
              <a:t>o‘zaro</a:t>
            </a:r>
            <a:r>
              <a:rPr lang="en-US" sz="2000" dirty="0"/>
              <a:t> </a:t>
            </a:r>
            <a:r>
              <a:rPr lang="en-US" sz="2000" dirty="0" err="1"/>
              <a:t>mosligi</a:t>
            </a:r>
            <a:r>
              <a:rPr lang="en-US" sz="2000" dirty="0"/>
              <a:t> </a:t>
            </a:r>
            <a:r>
              <a:rPr lang="en-US" sz="2000" dirty="0" err="1"/>
              <a:t>tillarda</a:t>
            </a:r>
            <a:r>
              <a:rPr lang="en-US" sz="2000" dirty="0"/>
              <a:t> </a:t>
            </a:r>
            <a:r>
              <a:rPr lang="en-US" sz="2000" dirty="0" err="1"/>
              <a:t>muqoyasaviy</a:t>
            </a:r>
            <a:r>
              <a:rPr lang="en-US" sz="2000" dirty="0"/>
              <a:t> </a:t>
            </a:r>
            <a:r>
              <a:rPr lang="en-US" sz="2000" dirty="0" err="1"/>
              <a:t>umumiylikning</a:t>
            </a:r>
            <a:r>
              <a:rPr lang="en-US" sz="2000" dirty="0"/>
              <a:t> </a:t>
            </a:r>
            <a:r>
              <a:rPr lang="en-US" sz="2000" dirty="0" err="1"/>
              <a:t>mavjudligidan</a:t>
            </a:r>
            <a:r>
              <a:rPr lang="en-US" sz="2000" dirty="0"/>
              <a:t> </a:t>
            </a:r>
            <a:r>
              <a:rPr lang="en-US" sz="2000" dirty="0" err="1"/>
              <a:t>dalolat</a:t>
            </a:r>
            <a:r>
              <a:rPr lang="en-US" sz="2000" dirty="0"/>
              <a:t> </a:t>
            </a:r>
            <a:r>
              <a:rPr lang="en-US" sz="2000" dirty="0" err="1"/>
              <a:t>beradi</a:t>
            </a:r>
            <a:r>
              <a:rPr lang="en-US" sz="2000" dirty="0"/>
              <a:t>. </a:t>
            </a:r>
            <a:r>
              <a:rPr lang="en-US" sz="2000" dirty="0" err="1"/>
              <a:t>Binobarin</a:t>
            </a:r>
            <a:r>
              <a:rPr lang="en-US" sz="2000" dirty="0"/>
              <a:t>, </a:t>
            </a:r>
            <a:r>
              <a:rPr lang="en-US" sz="2000" dirty="0" err="1"/>
              <a:t>badiiy</a:t>
            </a:r>
            <a:r>
              <a:rPr lang="en-US" sz="2000" dirty="0"/>
              <a:t> </a:t>
            </a:r>
            <a:r>
              <a:rPr lang="en-US" sz="2000" dirty="0" err="1"/>
              <a:t>muqoyasa</a:t>
            </a:r>
            <a:r>
              <a:rPr lang="en-US" sz="2000" dirty="0"/>
              <a:t> </a:t>
            </a:r>
            <a:r>
              <a:rPr lang="en-US" sz="2000" dirty="0" err="1"/>
              <a:t>asosida</a:t>
            </a:r>
            <a:r>
              <a:rPr lang="en-US" sz="2000" dirty="0"/>
              <a:t> </a:t>
            </a:r>
            <a:r>
              <a:rPr lang="en-US" sz="2000" dirty="0" err="1"/>
              <a:t>hosil</a:t>
            </a:r>
            <a:r>
              <a:rPr lang="en-US" sz="2000" dirty="0"/>
              <a:t> </a:t>
            </a:r>
            <a:r>
              <a:rPr lang="en-US" sz="2000" dirty="0" err="1"/>
              <a:t>bo‘lgan</a:t>
            </a:r>
            <a:r>
              <a:rPr lang="en-US" sz="2000" dirty="0"/>
              <a:t> </a:t>
            </a:r>
            <a:r>
              <a:rPr lang="en-US" sz="2000" dirty="0" err="1"/>
              <a:t>turk</a:t>
            </a:r>
            <a:r>
              <a:rPr lang="en-US" sz="2000" dirty="0"/>
              <a:t> </a:t>
            </a:r>
            <a:r>
              <a:rPr lang="en-US" sz="2000" dirty="0" err="1"/>
              <a:t>va</a:t>
            </a:r>
            <a:r>
              <a:rPr lang="en-US" sz="2000" dirty="0"/>
              <a:t> </a:t>
            </a:r>
            <a:r>
              <a:rPr lang="en-US" sz="2000" dirty="0" err="1"/>
              <a:t>o‘zbek</a:t>
            </a:r>
            <a:r>
              <a:rPr lang="en-US" sz="2000" dirty="0"/>
              <a:t> </a:t>
            </a:r>
            <a:r>
              <a:rPr lang="en-US" sz="2000" dirty="0" err="1"/>
              <a:t>tillari</a:t>
            </a:r>
            <a:r>
              <a:rPr lang="en-US" sz="2000" dirty="0"/>
              <a:t> </a:t>
            </a:r>
            <a:r>
              <a:rPr lang="en-US" sz="2000" dirty="0" err="1"/>
              <a:t>komparativ</a:t>
            </a:r>
            <a:r>
              <a:rPr lang="en-US" sz="2000" dirty="0"/>
              <a:t> </a:t>
            </a:r>
            <a:r>
              <a:rPr lang="en-US" sz="2000" dirty="0" err="1"/>
              <a:t>frazeologik</a:t>
            </a:r>
            <a:r>
              <a:rPr lang="en-US" sz="2000" dirty="0"/>
              <a:t> </a:t>
            </a:r>
            <a:r>
              <a:rPr lang="en-US" sz="2000" dirty="0" err="1"/>
              <a:t>birliklariga</a:t>
            </a:r>
            <a:r>
              <a:rPr lang="en-US" sz="2000" dirty="0"/>
              <a:t> </a:t>
            </a:r>
            <a:r>
              <a:rPr lang="en-US" sz="2000" dirty="0" err="1"/>
              <a:t>nazar</a:t>
            </a:r>
            <a:r>
              <a:rPr lang="en-US" sz="2000" dirty="0"/>
              <a:t> </a:t>
            </a:r>
            <a:r>
              <a:rPr lang="en-US" sz="2000" dirty="0" err="1"/>
              <a:t>tashlar</a:t>
            </a:r>
            <a:r>
              <a:rPr lang="en-US" sz="2000" dirty="0"/>
              <a:t> </a:t>
            </a:r>
            <a:r>
              <a:rPr lang="en-US" sz="2000" dirty="0" err="1"/>
              <a:t>ekanmiz</a:t>
            </a:r>
            <a:r>
              <a:rPr lang="en-US" sz="2000" dirty="0"/>
              <a:t>, </a:t>
            </a:r>
            <a:r>
              <a:rPr lang="en-US" sz="2000" dirty="0" err="1"/>
              <a:t>ularning</a:t>
            </a:r>
            <a:r>
              <a:rPr lang="en-US" sz="2000" dirty="0"/>
              <a:t> </a:t>
            </a:r>
            <a:r>
              <a:rPr lang="en-US" sz="2000" dirty="0" err="1"/>
              <a:t>ko‘pchiligida</a:t>
            </a:r>
            <a:r>
              <a:rPr lang="en-US" sz="2000" dirty="0"/>
              <a:t> </a:t>
            </a:r>
            <a:r>
              <a:rPr lang="en-US" sz="2000" dirty="0" err="1"/>
              <a:t>muqoyasa</a:t>
            </a:r>
            <a:r>
              <a:rPr lang="en-US" sz="2000" dirty="0"/>
              <a:t> </a:t>
            </a:r>
            <a:r>
              <a:rPr lang="en-US" sz="2000" dirty="0" err="1"/>
              <a:t>obyektlarining</a:t>
            </a:r>
            <a:r>
              <a:rPr lang="en-US" sz="2000" dirty="0"/>
              <a:t> </a:t>
            </a:r>
            <a:r>
              <a:rPr lang="en-US" sz="2000" dirty="0" err="1"/>
              <a:t>o‘xshashligiga</a:t>
            </a:r>
            <a:r>
              <a:rPr lang="en-US" sz="2000" dirty="0"/>
              <a:t> </a:t>
            </a:r>
            <a:r>
              <a:rPr lang="en-US" sz="2000" dirty="0" err="1"/>
              <a:t>guvoh</a:t>
            </a:r>
            <a:r>
              <a:rPr lang="en-US" sz="2000" dirty="0"/>
              <a:t> </a:t>
            </a:r>
            <a:r>
              <a:rPr lang="en-US" sz="2000" dirty="0" err="1"/>
              <a:t>bo‘lamiz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7347991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476672"/>
            <a:ext cx="8136904" cy="6192688"/>
          </a:xfrm>
        </p:spPr>
        <p:txBody>
          <a:bodyPr>
            <a:normAutofit/>
          </a:bodyPr>
          <a:lstStyle/>
          <a:p>
            <a:r>
              <a:rPr lang="en-US" sz="2000" dirty="0" err="1"/>
              <a:t>O‘zbek</a:t>
            </a:r>
            <a:r>
              <a:rPr lang="en-US" sz="2000" dirty="0"/>
              <a:t> </a:t>
            </a:r>
            <a:r>
              <a:rPr lang="en-US" sz="2000" dirty="0" err="1"/>
              <a:t>tilida</a:t>
            </a:r>
            <a:r>
              <a:rPr lang="en-US" sz="2000" dirty="0"/>
              <a:t> </a:t>
            </a:r>
            <a:r>
              <a:rPr lang="en-US" sz="2000" dirty="0" err="1"/>
              <a:t>o‘xshatishlarning</a:t>
            </a:r>
            <a:r>
              <a:rPr lang="en-US" sz="2000" dirty="0"/>
              <a:t> </a:t>
            </a:r>
            <a:r>
              <a:rPr lang="en-US" sz="2000" dirty="0" err="1"/>
              <a:t>voqelanishida</a:t>
            </a:r>
            <a:r>
              <a:rPr lang="en-US" sz="2000" dirty="0"/>
              <a:t> </a:t>
            </a:r>
            <a:r>
              <a:rPr lang="en-US" sz="2000" b="1" dirty="0"/>
              <a:t>-</a:t>
            </a:r>
            <a:r>
              <a:rPr lang="en-US" sz="2000" b="1" dirty="0" err="1"/>
              <a:t>dek</a:t>
            </a:r>
            <a:r>
              <a:rPr lang="en-US" sz="2000" b="1" dirty="0"/>
              <a:t>, -day, -</a:t>
            </a:r>
            <a:r>
              <a:rPr lang="en-US" sz="2000" b="1" dirty="0" err="1"/>
              <a:t>simon</a:t>
            </a:r>
            <a:r>
              <a:rPr lang="en-US" sz="2000" b="1" dirty="0"/>
              <a:t>, - </a:t>
            </a:r>
            <a:r>
              <a:rPr lang="en-US" sz="2000" b="1" dirty="0" err="1"/>
              <a:t>ona</a:t>
            </a:r>
            <a:r>
              <a:rPr lang="en-US" sz="2000" b="1" dirty="0"/>
              <a:t>, -</a:t>
            </a:r>
            <a:r>
              <a:rPr lang="en-US" sz="2000" b="1" dirty="0" err="1"/>
              <a:t>chasiga</a:t>
            </a:r>
            <a:r>
              <a:rPr lang="en-US" sz="2000" b="1" dirty="0"/>
              <a:t> </a:t>
            </a:r>
            <a:r>
              <a:rPr lang="en-US" sz="2000" b="1" dirty="0" err="1"/>
              <a:t>kabi</a:t>
            </a:r>
            <a:r>
              <a:rPr lang="en-US" sz="2000" dirty="0"/>
              <a:t> </a:t>
            </a:r>
            <a:r>
              <a:rPr lang="en-US" sz="2000" dirty="0" err="1"/>
              <a:t>qo‘shimchalar</a:t>
            </a:r>
            <a:r>
              <a:rPr lang="en-US" sz="2000" dirty="0"/>
              <a:t> </a:t>
            </a:r>
            <a:r>
              <a:rPr lang="en-US" sz="2000" dirty="0" err="1"/>
              <a:t>o‘xshatish</a:t>
            </a:r>
            <a:r>
              <a:rPr lang="en-US" sz="2000" dirty="0"/>
              <a:t> </a:t>
            </a:r>
            <a:r>
              <a:rPr lang="en-US" sz="2000" dirty="0" err="1"/>
              <a:t>komponentlarining</a:t>
            </a:r>
            <a:r>
              <a:rPr lang="en-US" sz="2000" dirty="0"/>
              <a:t> </a:t>
            </a:r>
            <a:r>
              <a:rPr lang="en-US" sz="2000" dirty="0" err="1"/>
              <a:t>o‘xshovchi</a:t>
            </a:r>
            <a:r>
              <a:rPr lang="en-US" sz="2000" dirty="0"/>
              <a:t> </a:t>
            </a:r>
            <a:r>
              <a:rPr lang="en-US" sz="2000" dirty="0" err="1"/>
              <a:t>obrazni</a:t>
            </a:r>
            <a:r>
              <a:rPr lang="en-US" sz="2000" dirty="0"/>
              <a:t> </a:t>
            </a:r>
            <a:r>
              <a:rPr lang="en-US" sz="2000" dirty="0" err="1"/>
              <a:t>ifodalagan</a:t>
            </a:r>
            <a:r>
              <a:rPr lang="en-US" sz="2000" dirty="0"/>
              <a:t> </a:t>
            </a:r>
            <a:r>
              <a:rPr lang="en-US" sz="2000" dirty="0" err="1"/>
              <a:t>so‘zlarga</a:t>
            </a:r>
            <a:r>
              <a:rPr lang="en-US" sz="2000" dirty="0"/>
              <a:t> </a:t>
            </a:r>
            <a:r>
              <a:rPr lang="en-US" sz="2000" dirty="0" err="1"/>
              <a:t>qo‘shilib</a:t>
            </a:r>
            <a:r>
              <a:rPr lang="en-US" sz="2000" dirty="0"/>
              <a:t> </a:t>
            </a:r>
            <a:r>
              <a:rPr lang="en-US" sz="2000" dirty="0" err="1"/>
              <a:t>o‘xshatish</a:t>
            </a:r>
            <a:r>
              <a:rPr lang="en-US" sz="2000" dirty="0"/>
              <a:t> </a:t>
            </a:r>
            <a:r>
              <a:rPr lang="en-US" sz="2000" dirty="0" err="1"/>
              <a:t>va</a:t>
            </a:r>
            <a:r>
              <a:rPr lang="en-US" sz="2000" dirty="0"/>
              <a:t> </a:t>
            </a:r>
            <a:r>
              <a:rPr lang="en-US" sz="2000" dirty="0" err="1"/>
              <a:t>qiyoslashlarni</a:t>
            </a:r>
            <a:r>
              <a:rPr lang="en-US" sz="2000" dirty="0"/>
              <a:t> </a:t>
            </a:r>
            <a:r>
              <a:rPr lang="en-US" sz="2000" dirty="0" err="1"/>
              <a:t>hosil</a:t>
            </a:r>
            <a:r>
              <a:rPr lang="en-US" sz="2000" dirty="0"/>
              <a:t> </a:t>
            </a:r>
            <a:r>
              <a:rPr lang="en-US" sz="2000" dirty="0" err="1"/>
              <a:t>qiladi</a:t>
            </a:r>
            <a:r>
              <a:rPr lang="en-US" sz="2000" dirty="0"/>
              <a:t>. </a:t>
            </a:r>
            <a:endParaRPr lang="en-US" sz="2000" dirty="0" smtClean="0"/>
          </a:p>
          <a:p>
            <a:r>
              <a:rPr lang="en-US" sz="2000" dirty="0" smtClean="0"/>
              <a:t>-</a:t>
            </a:r>
            <a:r>
              <a:rPr lang="en-US" sz="2000" b="1" dirty="0" err="1"/>
              <a:t>dek</a:t>
            </a:r>
            <a:r>
              <a:rPr lang="en-US" sz="2000" dirty="0"/>
              <a:t> </a:t>
            </a:r>
            <a:r>
              <a:rPr lang="en-US" sz="2000" dirty="0" err="1"/>
              <a:t>qo‘shimchasi</a:t>
            </a:r>
            <a:r>
              <a:rPr lang="en-US" sz="2000" dirty="0"/>
              <a:t> </a:t>
            </a:r>
            <a:r>
              <a:rPr lang="en-US" sz="2000" dirty="0" err="1"/>
              <a:t>o‘zbek</a:t>
            </a:r>
            <a:r>
              <a:rPr lang="en-US" sz="2000" dirty="0"/>
              <a:t> </a:t>
            </a:r>
            <a:r>
              <a:rPr lang="en-US" sz="2000" dirty="0" err="1"/>
              <a:t>tilida</a:t>
            </a:r>
            <a:r>
              <a:rPr lang="en-US" sz="2000" dirty="0"/>
              <a:t> </a:t>
            </a:r>
            <a:r>
              <a:rPr lang="en-US" sz="2000" dirty="0" err="1"/>
              <a:t>o‘xshatishlarni</a:t>
            </a:r>
            <a:r>
              <a:rPr lang="en-US" sz="2000" dirty="0"/>
              <a:t> </a:t>
            </a:r>
            <a:r>
              <a:rPr lang="en-US" sz="2000" dirty="0" err="1"/>
              <a:t>hosil</a:t>
            </a:r>
            <a:r>
              <a:rPr lang="en-US" sz="2000" dirty="0"/>
              <a:t> </a:t>
            </a:r>
            <a:r>
              <a:rPr lang="en-US" sz="2000" dirty="0" err="1"/>
              <a:t>qiluvchi</a:t>
            </a:r>
            <a:r>
              <a:rPr lang="en-US" sz="2000" dirty="0"/>
              <a:t> </a:t>
            </a:r>
            <a:r>
              <a:rPr lang="en-US" sz="2000" dirty="0" err="1"/>
              <a:t>asosiy</a:t>
            </a:r>
            <a:r>
              <a:rPr lang="en-US" sz="2000" dirty="0"/>
              <a:t> </a:t>
            </a:r>
            <a:r>
              <a:rPr lang="en-US" sz="2000" dirty="0" err="1"/>
              <a:t>grammatik</a:t>
            </a:r>
            <a:r>
              <a:rPr lang="en-US" sz="2000" dirty="0"/>
              <a:t> </a:t>
            </a:r>
            <a:r>
              <a:rPr lang="en-US" sz="2000" dirty="0" err="1"/>
              <a:t>vosita</a:t>
            </a:r>
            <a:r>
              <a:rPr lang="en-US" sz="2000" dirty="0"/>
              <a:t> </a:t>
            </a:r>
            <a:r>
              <a:rPr lang="en-US" sz="2000" dirty="0" err="1"/>
              <a:t>hisoblanadi</a:t>
            </a:r>
            <a:r>
              <a:rPr lang="en-US" sz="2000" dirty="0"/>
              <a:t>. </a:t>
            </a:r>
            <a:endParaRPr lang="ru-RU" sz="2000" dirty="0"/>
          </a:p>
          <a:p>
            <a:r>
              <a:rPr lang="en-US" sz="2000" dirty="0" err="1"/>
              <a:t>Odatda</a:t>
            </a:r>
            <a:r>
              <a:rPr lang="en-US" sz="2000" dirty="0"/>
              <a:t>, </a:t>
            </a:r>
            <a:r>
              <a:rPr lang="en-US" sz="2000" dirty="0" err="1"/>
              <a:t>mazkur</a:t>
            </a:r>
            <a:r>
              <a:rPr lang="en-US" sz="2000" dirty="0"/>
              <a:t> </a:t>
            </a:r>
            <a:r>
              <a:rPr lang="en-US" sz="2000" dirty="0" err="1"/>
              <a:t>grammatik</a:t>
            </a:r>
            <a:r>
              <a:rPr lang="en-US" sz="2000" dirty="0"/>
              <a:t> </a:t>
            </a:r>
            <a:r>
              <a:rPr lang="en-US" sz="2000" dirty="0" err="1"/>
              <a:t>ko‘rsatkich</a:t>
            </a:r>
            <a:r>
              <a:rPr lang="en-US" sz="2000" dirty="0"/>
              <a:t> </a:t>
            </a:r>
            <a:r>
              <a:rPr lang="en-US" sz="2000" dirty="0" err="1"/>
              <a:t>o‘xshatish</a:t>
            </a:r>
            <a:r>
              <a:rPr lang="en-US" sz="2000" dirty="0"/>
              <a:t> </a:t>
            </a:r>
            <a:r>
              <a:rPr lang="en-US" sz="2000" dirty="0" err="1"/>
              <a:t>hosil</a:t>
            </a:r>
            <a:r>
              <a:rPr lang="en-US" sz="2000" dirty="0"/>
              <a:t> </a:t>
            </a:r>
            <a:r>
              <a:rPr lang="en-US" sz="2000" dirty="0" err="1"/>
              <a:t>qiladigan</a:t>
            </a:r>
            <a:r>
              <a:rPr lang="en-US" sz="2000" dirty="0"/>
              <a:t> </a:t>
            </a:r>
            <a:r>
              <a:rPr lang="en-US" sz="2000" dirty="0" err="1"/>
              <a:t>leksik</a:t>
            </a:r>
            <a:r>
              <a:rPr lang="en-US" sz="2000" dirty="0"/>
              <a:t> </a:t>
            </a:r>
            <a:r>
              <a:rPr lang="en-US" sz="2000" dirty="0" err="1"/>
              <a:t>vositalar</a:t>
            </a:r>
            <a:r>
              <a:rPr lang="en-US" sz="2000" dirty="0"/>
              <a:t> </a:t>
            </a:r>
            <a:r>
              <a:rPr lang="en-US" sz="2000" dirty="0" err="1"/>
              <a:t>yordamida</a:t>
            </a:r>
            <a:r>
              <a:rPr lang="en-US" sz="2000" dirty="0"/>
              <a:t> </a:t>
            </a:r>
            <a:r>
              <a:rPr lang="en-US" sz="2000" dirty="0" err="1"/>
              <a:t>tarjima</a:t>
            </a:r>
            <a:r>
              <a:rPr lang="en-US" sz="2000" dirty="0"/>
              <a:t> </a:t>
            </a:r>
            <a:r>
              <a:rPr lang="en-US" sz="2000" dirty="0" err="1"/>
              <a:t>qilinadi</a:t>
            </a:r>
            <a:r>
              <a:rPr lang="en-US" sz="2000" dirty="0"/>
              <a:t> </a:t>
            </a:r>
            <a:r>
              <a:rPr lang="en-US" sz="2000" dirty="0" err="1"/>
              <a:t>va</a:t>
            </a:r>
            <a:r>
              <a:rPr lang="en-US" sz="2000" dirty="0"/>
              <a:t> u </a:t>
            </a:r>
            <a:r>
              <a:rPr lang="en-US" sz="2000" dirty="0" err="1"/>
              <a:t>holat</a:t>
            </a:r>
            <a:r>
              <a:rPr lang="en-US" sz="2000" dirty="0"/>
              <a:t>, </a:t>
            </a:r>
            <a:r>
              <a:rPr lang="en-US" sz="2000" dirty="0" err="1"/>
              <a:t>harakat</a:t>
            </a:r>
            <a:r>
              <a:rPr lang="en-US" sz="2000" dirty="0"/>
              <a:t>, </a:t>
            </a:r>
            <a:r>
              <a:rPr lang="en-US" sz="2000" dirty="0" err="1"/>
              <a:t>belgi</a:t>
            </a:r>
            <a:r>
              <a:rPr lang="en-US" sz="2000" dirty="0"/>
              <a:t> </a:t>
            </a:r>
            <a:r>
              <a:rPr lang="en-US" sz="2000" dirty="0" err="1"/>
              <a:t>va</a:t>
            </a:r>
            <a:r>
              <a:rPr lang="en-US" sz="2000" dirty="0"/>
              <a:t> </a:t>
            </a:r>
            <a:r>
              <a:rPr lang="en-US" sz="2000" dirty="0" err="1"/>
              <a:t>ma’noviy</a:t>
            </a:r>
            <a:r>
              <a:rPr lang="en-US" sz="2000" dirty="0"/>
              <a:t> </a:t>
            </a:r>
            <a:r>
              <a:rPr lang="en-US" sz="2000" dirty="0" err="1"/>
              <a:t>o‘xshashliklarni</a:t>
            </a:r>
            <a:r>
              <a:rPr lang="en-US" sz="2000" dirty="0"/>
              <a:t> </a:t>
            </a:r>
            <a:r>
              <a:rPr lang="en-US" sz="2000" dirty="0" err="1"/>
              <a:t>yuzaga</a:t>
            </a:r>
            <a:r>
              <a:rPr lang="en-US" sz="2000" dirty="0"/>
              <a:t> </a:t>
            </a:r>
            <a:r>
              <a:rPr lang="en-US" sz="2000" dirty="0" err="1"/>
              <a:t>chiqaradi</a:t>
            </a:r>
            <a:r>
              <a:rPr lang="en-US" sz="2000" dirty="0"/>
              <a:t>.</a:t>
            </a:r>
            <a:endParaRPr lang="ru-RU" sz="2000" dirty="0"/>
          </a:p>
          <a:p>
            <a:r>
              <a:rPr lang="en-US" sz="2000" dirty="0" err="1"/>
              <a:t>Umuman</a:t>
            </a:r>
            <a:r>
              <a:rPr lang="en-US" sz="2000" dirty="0"/>
              <a:t>, </a:t>
            </a:r>
            <a:r>
              <a:rPr lang="en-US" sz="2000" dirty="0" err="1"/>
              <a:t>tarjima</a:t>
            </a:r>
            <a:r>
              <a:rPr lang="en-US" sz="2000" dirty="0"/>
              <a:t> </a:t>
            </a:r>
            <a:r>
              <a:rPr lang="en-US" sz="2000" dirty="0" err="1"/>
              <a:t>jarayonida</a:t>
            </a:r>
            <a:r>
              <a:rPr lang="en-US" sz="2000" dirty="0"/>
              <a:t> </a:t>
            </a:r>
            <a:r>
              <a:rPr lang="en-US" sz="2000" dirty="0" err="1"/>
              <a:t>o‘xshatishlar</a:t>
            </a:r>
            <a:r>
              <a:rPr lang="en-US" sz="2000" dirty="0"/>
              <a:t> </a:t>
            </a:r>
            <a:r>
              <a:rPr lang="en-US" sz="2000" dirty="0" err="1"/>
              <a:t>turli-tuman</a:t>
            </a:r>
            <a:r>
              <a:rPr lang="en-US" sz="2000" dirty="0"/>
              <a:t> </a:t>
            </a:r>
            <a:r>
              <a:rPr lang="en-US" sz="2000" dirty="0" err="1"/>
              <a:t>usullar</a:t>
            </a:r>
            <a:r>
              <a:rPr lang="en-US" sz="2000" dirty="0"/>
              <a:t> </a:t>
            </a:r>
            <a:r>
              <a:rPr lang="en-US" sz="2000" dirty="0" err="1"/>
              <a:t>vositasida</a:t>
            </a:r>
            <a:r>
              <a:rPr lang="en-US" sz="2000" dirty="0"/>
              <a:t>, </a:t>
            </a:r>
            <a:r>
              <a:rPr lang="en-US" sz="2000" dirty="0" err="1"/>
              <a:t>aksariyat</a:t>
            </a:r>
            <a:r>
              <a:rPr lang="en-US" sz="2000" dirty="0"/>
              <a:t> </a:t>
            </a:r>
            <a:r>
              <a:rPr lang="en-US" sz="2000" dirty="0" err="1"/>
              <a:t>hollarda</a:t>
            </a:r>
            <a:r>
              <a:rPr lang="en-US" sz="2000" dirty="0"/>
              <a:t>, </a:t>
            </a:r>
            <a:r>
              <a:rPr lang="en-US" sz="2000" dirty="0" err="1"/>
              <a:t>to‘la</a:t>
            </a:r>
            <a:r>
              <a:rPr lang="en-US" sz="2000" dirty="0"/>
              <a:t> </a:t>
            </a:r>
            <a:r>
              <a:rPr lang="en-US" sz="2000" dirty="0" err="1"/>
              <a:t>ekvilalentlar</a:t>
            </a:r>
            <a:r>
              <a:rPr lang="en-US" sz="2000" dirty="0"/>
              <a:t> </a:t>
            </a:r>
            <a:r>
              <a:rPr lang="en-US" sz="2000" dirty="0" err="1"/>
              <a:t>va</a:t>
            </a:r>
            <a:r>
              <a:rPr lang="en-US" sz="2000" dirty="0"/>
              <a:t> </a:t>
            </a:r>
            <a:r>
              <a:rPr lang="en-US" sz="2000" dirty="0" err="1"/>
              <a:t>muqobil</a:t>
            </a:r>
            <a:r>
              <a:rPr lang="en-US" sz="2000" dirty="0"/>
              <a:t> </a:t>
            </a:r>
            <a:r>
              <a:rPr lang="en-US" sz="2000" dirty="0" err="1"/>
              <a:t>variantlar</a:t>
            </a:r>
            <a:r>
              <a:rPr lang="en-US" sz="2000" dirty="0"/>
              <a:t> </a:t>
            </a:r>
            <a:r>
              <a:rPr lang="en-US" sz="2000" dirty="0" err="1"/>
              <a:t>usulida</a:t>
            </a:r>
            <a:r>
              <a:rPr lang="en-US" sz="2000" dirty="0"/>
              <a:t> </a:t>
            </a:r>
            <a:r>
              <a:rPr lang="en-US" sz="2000" dirty="0" err="1"/>
              <a:t>tarjima</a:t>
            </a:r>
            <a:r>
              <a:rPr lang="en-US" sz="2000" dirty="0"/>
              <a:t> </a:t>
            </a:r>
            <a:r>
              <a:rPr lang="en-US" sz="2000" dirty="0" err="1"/>
              <a:t>qilinadi</a:t>
            </a:r>
            <a:r>
              <a:rPr lang="en-US" sz="2000" dirty="0"/>
              <a:t>. </a:t>
            </a:r>
            <a:endParaRPr lang="en-US" sz="2000" dirty="0" smtClean="0"/>
          </a:p>
          <a:p>
            <a:r>
              <a:rPr lang="en-US" sz="2000" dirty="0" err="1" smtClean="0"/>
              <a:t>Ba’zan</a:t>
            </a:r>
            <a:r>
              <a:rPr lang="en-US" sz="2000" dirty="0" smtClean="0"/>
              <a:t> </a:t>
            </a:r>
            <a:r>
              <a:rPr lang="en-US" sz="2000" dirty="0" err="1"/>
              <a:t>tarjimada</a:t>
            </a:r>
            <a:r>
              <a:rPr lang="en-US" sz="2000" dirty="0"/>
              <a:t> </a:t>
            </a:r>
            <a:r>
              <a:rPr lang="en-US" sz="2000" dirty="0" err="1"/>
              <a:t>o‘xshatishlar</a:t>
            </a:r>
            <a:r>
              <a:rPr lang="en-US" sz="2000" dirty="0"/>
              <a:t> </a:t>
            </a:r>
            <a:r>
              <a:rPr lang="en-US" sz="2000" dirty="0" err="1"/>
              <a:t>tushirib</a:t>
            </a:r>
            <a:r>
              <a:rPr lang="en-US" sz="2000" dirty="0"/>
              <a:t> </a:t>
            </a:r>
            <a:r>
              <a:rPr lang="en-US" sz="2000" dirty="0" err="1"/>
              <a:t>qoldiriladi</a:t>
            </a:r>
            <a:r>
              <a:rPr lang="en-US" sz="2000" dirty="0"/>
              <a:t>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5290750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1237824"/>
          </a:xfrm>
        </p:spPr>
        <p:txBody>
          <a:bodyPr/>
          <a:lstStyle/>
          <a:p>
            <a:pPr algn="ctr"/>
            <a:r>
              <a:rPr lang="en-US" sz="4400" dirty="0" smtClean="0"/>
              <a:t>E’TIBORINGIZ UCHUN RAHMAT!</a:t>
            </a:r>
            <a:endParaRPr lang="ru-RU" sz="44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412776"/>
            <a:ext cx="7488832" cy="5112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751257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45</TotalTime>
  <Words>603</Words>
  <Application>Microsoft Office PowerPoint</Application>
  <PresentationFormat>On-screen Show (4:3)</PresentationFormat>
  <Paragraphs>39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Metro</vt:lpstr>
      <vt:lpstr>TOSHKENT DAVLAT SHARQSHUNOSLIK UNIVERSITETI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E’TIBORINGIZ UCHUN RAHMAT!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TOSHKENT DAVLAT SHARQSHUNOSLIK UNIVERSITETI</dc:title>
  <dc:creator>Acer</dc:creator>
  <cp:lastModifiedBy>Acer</cp:lastModifiedBy>
  <cp:revision>4</cp:revision>
  <dcterms:created xsi:type="dcterms:W3CDTF">2024-04-28T12:40:01Z</dcterms:created>
  <dcterms:modified xsi:type="dcterms:W3CDTF">2024-04-28T13:25:30Z</dcterms:modified>
</cp:coreProperties>
</file>