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7" r:id="rId9"/>
    <p:sldId id="266" r:id="rId10"/>
  </p:sldIdLst>
  <p:sldSz cx="9144000" cy="5143500" type="screen16x9"/>
  <p:notesSz cx="6858000" cy="9144000"/>
  <p:embeddedFontLst>
    <p:embeddedFont>
      <p:font typeface="Oswald" panose="020B0604020202020204" charset="-52"/>
      <p:regular r:id="rId12"/>
      <p:bold r:id="rId13"/>
    </p:embeddedFont>
    <p:embeddedFont>
      <p:font typeface="Montserrat" panose="020B0604020202020204" charset="-52"/>
      <p:regular r:id="rId14"/>
      <p:bold r:id="rId15"/>
      <p:italic r:id="rId16"/>
      <p:boldItalic r:id="rId17"/>
    </p:embeddedFont>
    <p:embeddedFont>
      <p:font typeface="Playfair Display" panose="020B0604020202020204" charset="-52"/>
      <p:regular r:id="rId18"/>
      <p:bold r:id="rId19"/>
      <p:italic r:id="rId20"/>
      <p:boldItalic r:id="rId21"/>
    </p:embeddedFont>
    <p:embeddedFont>
      <p:font typeface="Palatino Linotype" panose="020405020505050303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7857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6f9721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6f9721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63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6854bae4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6854bae4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79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7216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7216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219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8c2fe59f308e2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8c2fe59f308e2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6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9721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97216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0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f97216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f97216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43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6f97216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6f97216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20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97216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97216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91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idx="4294967295"/>
          </p:nvPr>
        </p:nvSpPr>
        <p:spPr>
          <a:xfrm>
            <a:off x="5461400" y="120900"/>
            <a:ext cx="3682500" cy="375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chemeClr val="accent1"/>
                </a:solidFill>
              </a:rPr>
              <a:t>Frazeologizmlar va ularning lingvomadaniy tahlili</a:t>
            </a:r>
            <a:endParaRPr sz="480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DE8FC96-7058-EC1D-9521-0A94CFCE7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8" y="728550"/>
            <a:ext cx="3537856" cy="3148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4284375" y="700875"/>
            <a:ext cx="3956700" cy="3900000"/>
          </a:xfrm>
          <a:prstGeom prst="foldedCorner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latin typeface="Playfair Display"/>
                <a:ea typeface="Playfair Display"/>
                <a:cs typeface="Playfair Display"/>
                <a:sym typeface="Playfair Display"/>
              </a:rPr>
              <a:t>Reja.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AutoNum type="arabicPeriod"/>
            </a:pPr>
            <a:r>
              <a:rPr lang="ru" sz="2100">
                <a:latin typeface="Playfair Display"/>
                <a:ea typeface="Playfair Display"/>
                <a:cs typeface="Playfair Display"/>
                <a:sym typeface="Playfair Display"/>
              </a:rPr>
              <a:t>Frazeologizm haqida tushuncha.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AutoNum type="arabicPeriod"/>
            </a:pPr>
            <a:r>
              <a:rPr lang="ru" sz="2100">
                <a:latin typeface="Playfair Display"/>
                <a:ea typeface="Playfair Display"/>
                <a:cs typeface="Playfair Display"/>
                <a:sym typeface="Playfair Display"/>
              </a:rPr>
              <a:t>Frazeologizmlarning milliy madaniy semantikasi.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AutoNum type="arabicPeriod"/>
            </a:pPr>
            <a:r>
              <a:rPr lang="ru" sz="2100">
                <a:latin typeface="Playfair Display"/>
                <a:ea typeface="Playfair Display"/>
                <a:cs typeface="Playfair Display"/>
                <a:sym typeface="Playfair Display"/>
              </a:rPr>
              <a:t>Frazeologizmlarni tarjimada berish usullari.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FCD692-1DAA-08AF-8827-7A64CB8F1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828674"/>
            <a:ext cx="3337151" cy="3362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4294967295"/>
          </p:nvPr>
        </p:nvSpPr>
        <p:spPr>
          <a:xfrm>
            <a:off x="4646100" y="70650"/>
            <a:ext cx="4442400" cy="260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chemeClr val="accent1"/>
                </a:solidFill>
              </a:rPr>
              <a:t>Frazeologizm – turg‘un birikmalarning obrazli, ko‘chma ma’noli turi hisoblanib, til egasining dunyoni, hodisalarni o‘ziga xos ko‘rishini namoyon etadi.  Frazeologizmlar har doim xalq dunyoqarashi, jamiyat tuzilishi va o‘z davrining mafkurasini  bilvosita aks ettiradi.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74" name="Google Shape;74;p15" descr="Дорожка из неровно уложенных деревянных жердочек, ведущая к воде"/>
          <p:cNvPicPr preferRelativeResize="0"/>
          <p:nvPr/>
        </p:nvPicPr>
        <p:blipFill rotWithShape="1">
          <a:blip r:embed="rId3">
            <a:alphaModFix/>
          </a:blip>
          <a:srcRect l="14393" t="2742" r="28241"/>
          <a:stretch/>
        </p:blipFill>
        <p:spPr>
          <a:xfrm>
            <a:off x="76200" y="70650"/>
            <a:ext cx="4442400" cy="50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Бегун на горном серпантине направляется в сторону заката"/>
          <p:cNvPicPr preferRelativeResize="0"/>
          <p:nvPr/>
        </p:nvPicPr>
        <p:blipFill rotWithShape="1">
          <a:blip r:embed="rId4">
            <a:alphaModFix/>
          </a:blip>
          <a:srcRect l="3270" t="14724" r="3280" b="7695"/>
          <a:stretch/>
        </p:blipFill>
        <p:spPr>
          <a:xfrm>
            <a:off x="4646100" y="2679150"/>
            <a:ext cx="4386100" cy="2356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8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Frazeologizmlar ma’no jihatdan</a:t>
            </a:r>
            <a:endParaRPr dirty="0"/>
          </a:p>
        </p:txBody>
      </p:sp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xmlns="" id="{D22F6916-EB74-06E1-C8CC-7D384D387AB1}"/>
              </a:ext>
            </a:extLst>
          </p:cNvPr>
          <p:cNvCxnSpPr>
            <a:cxnSpLocks/>
          </p:cNvCxnSpPr>
          <p:nvPr/>
        </p:nvCxnSpPr>
        <p:spPr>
          <a:xfrm>
            <a:off x="5467350" y="1074382"/>
            <a:ext cx="819150" cy="92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4F3FC210-D878-0F19-93D5-DEDB5EABB626}"/>
              </a:ext>
            </a:extLst>
          </p:cNvPr>
          <p:cNvCxnSpPr>
            <a:cxnSpLocks/>
          </p:cNvCxnSpPr>
          <p:nvPr/>
        </p:nvCxnSpPr>
        <p:spPr>
          <a:xfrm flipH="1">
            <a:off x="2921550" y="1074382"/>
            <a:ext cx="755101" cy="925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0310C3B-98BB-EB85-A710-C79D82C740C2}"/>
              </a:ext>
            </a:extLst>
          </p:cNvPr>
          <p:cNvSpPr/>
          <p:nvPr/>
        </p:nvSpPr>
        <p:spPr>
          <a:xfrm>
            <a:off x="816429" y="2019176"/>
            <a:ext cx="2401028" cy="1314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GAPGA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CED8495-0C03-35CD-0682-1C698534203A}"/>
              </a:ext>
            </a:extLst>
          </p:cNvPr>
          <p:cNvSpPr/>
          <p:nvPr/>
        </p:nvSpPr>
        <p:spPr>
          <a:xfrm>
            <a:off x="5467349" y="2019176"/>
            <a:ext cx="2238375" cy="13145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SO‘Z BIRIKMASIGA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265500" y="87385"/>
            <a:ext cx="4045200" cy="85150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FRAZEOLOGIZM TURLARI</a:t>
            </a:r>
            <a:endParaRPr sz="2800" dirty="0"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1"/>
          </p:nvPr>
        </p:nvSpPr>
        <p:spPr>
          <a:xfrm>
            <a:off x="265500" y="1197429"/>
            <a:ext cx="4045200" cy="3714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Somatik frazeologizm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Zoonim komponentli frazeologizmlar.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Komporativ frazeologizm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Fitonim komponentli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Gidronim komponentli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Toponim komponentli frazeologizm.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/>
              <a:t>Gastronomik frazeologizmlar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10693F-29B5-0D93-4EE4-32CBA569D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286" y="571500"/>
            <a:ext cx="3388177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 descr="Доска серфера на пляже на закате"/>
          <p:cNvPicPr preferRelativeResize="0"/>
          <p:nvPr/>
        </p:nvPicPr>
        <p:blipFill rotWithShape="1">
          <a:blip r:embed="rId3">
            <a:alphaModFix/>
          </a:blip>
          <a:srcRect t="21465" b="3532"/>
          <a:stretch/>
        </p:blipFill>
        <p:spPr>
          <a:xfrm>
            <a:off x="-200" y="0"/>
            <a:ext cx="9144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body" idx="4294967295"/>
          </p:nvPr>
        </p:nvSpPr>
        <p:spPr>
          <a:xfrm>
            <a:off x="204107" y="149680"/>
            <a:ext cx="5619749" cy="4599214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af-ZA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ume no aka o senjite nomu (birovning tirnoqlari ostidagi kir</a:t>
            </a:r>
            <a:r>
              <a:rPr lang="en-US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qidirish.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Sarumon kikara ochiru.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af-ZA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Nodo kara tega deru (Qo‘llar tomog‘imdan chiqadi)</a:t>
            </a:r>
            <a:r>
              <a:rPr lang="en-US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–biror narsani juda xohlaganda. Ko’zlari to’rt bo’lmoq.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A3A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</a:t>
            </a:r>
            <a:r>
              <a:rPr lang="af-ZA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oma meno hagishiri (tishlarini g’ijirlatgan kichik baliq)</a:t>
            </a:r>
            <a:r>
              <a:rPr lang="en-US" sz="2400" b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–foydasiz, ahamiyatsiz. Devorga gapirgandek.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af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f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kawarazu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af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 doimgidek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o‘</a:t>
            </a:r>
            <a:r>
              <a:rPr lang="af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zgarmaydigan narsal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af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eski hammom eski tos.</a:t>
            </a:r>
            <a:endParaRPr lang="en-US" sz="2400" b="0" dirty="0">
              <a:solidFill>
                <a:srgbClr val="3A3A3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792D51-AADD-93BF-CC10-FD8FB2EC1EF5}"/>
              </a:ext>
            </a:extLst>
          </p:cNvPr>
          <p:cNvSpPr txBox="1"/>
          <p:nvPr/>
        </p:nvSpPr>
        <p:spPr>
          <a:xfrm>
            <a:off x="318745" y="165900"/>
            <a:ext cx="48519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Palatino Linotype" panose="02000000000000000000" pitchFamily="2" charset="0"/>
                <a:ea typeface="Palatino Linotype" panose="02000000000000000000" pitchFamily="2" charset="0"/>
              </a:rPr>
              <a:t>Tarjimada frazeologizmlarni berish yo’llari:</a:t>
            </a:r>
          </a:p>
          <a:p>
            <a:r>
              <a:rPr lang="af-ZA" sz="2400" dirty="0">
                <a:solidFill>
                  <a:schemeClr val="bg2"/>
                </a:solidFill>
                <a:latin typeface="Palatino Linotype" panose="02000000000000000000" pitchFamily="2" charset="0"/>
                <a:ea typeface="Palatino Linotype" panose="02000000000000000000" pitchFamily="2" charset="0"/>
              </a:rPr>
              <a:t>1. Asliyat frazeologiyasini tarjima tilidagi ekvivalentlari bilan almashtirish.</a:t>
            </a:r>
            <a:br>
              <a:rPr lang="af-ZA" sz="2400" dirty="0">
                <a:solidFill>
                  <a:schemeClr val="bg2"/>
                </a:solidFill>
                <a:latin typeface="Palatino Linotype" panose="02000000000000000000" pitchFamily="2" charset="0"/>
                <a:ea typeface="Palatino Linotype" panose="02000000000000000000" pitchFamily="2" charset="0"/>
              </a:rPr>
            </a:br>
            <a:r>
              <a:rPr lang="af-ZA" sz="2400" dirty="0">
                <a:solidFill>
                  <a:schemeClr val="bg2"/>
                </a:solidFill>
                <a:latin typeface="Palatino Linotype" panose="02000000000000000000" pitchFamily="2" charset="0"/>
                <a:ea typeface="Palatino Linotype" panose="02000000000000000000" pitchFamily="2" charset="0"/>
              </a:rPr>
              <a:t>2. Asliyat tili frazeologiyasini tarjima tilidagi muqobil variantlar bilan o'girish.</a:t>
            </a:r>
            <a:br>
              <a:rPr lang="af-ZA" sz="2400" dirty="0">
                <a:solidFill>
                  <a:schemeClr val="bg2"/>
                </a:solidFill>
                <a:latin typeface="Palatino Linotype" panose="02000000000000000000" pitchFamily="2" charset="0"/>
                <a:ea typeface="Palatino Linotype" panose="02000000000000000000" pitchFamily="2" charset="0"/>
              </a:rPr>
            </a:br>
            <a:r>
              <a:rPr lang="af-ZA" sz="2400" dirty="0">
                <a:solidFill>
                  <a:schemeClr val="bg2"/>
                </a:solidFill>
                <a:latin typeface="Palatino Linotype" panose="02000000000000000000" pitchFamily="2" charset="0"/>
                <a:ea typeface="Palatino Linotype" panose="02000000000000000000" pitchFamily="2" charset="0"/>
              </a:rPr>
              <a:t>3. Asliyat tilining frazeologiyasini aynan tarjima qilish( bular frazeologik iboralarni tarjima qilishning umumiy yo'lidir).</a:t>
            </a:r>
            <a:endParaRPr lang="ru-RU" sz="2400" dirty="0">
              <a:solidFill>
                <a:schemeClr val="bg2"/>
              </a:solidFill>
              <a:latin typeface="Palatino Linotype" panose="02000000000000000000" pitchFamily="2" charset="0"/>
              <a:ea typeface="Palatino Linotype" panose="02000000000000000000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220470-AB59-FC11-CCF7-BCB8F90C3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679" y="713013"/>
            <a:ext cx="3341576" cy="3709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0;p22" descr="Волны накатывают на песочный берег в закатных лучах на фоне гор">
            <a:extLst>
              <a:ext uri="{FF2B5EF4-FFF2-40B4-BE49-F238E27FC236}">
                <a16:creationId xmlns:a16="http://schemas.microsoft.com/office/drawing/2014/main" xmlns="" id="{54ACE436-D73E-3D5A-C727-71121012E0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543"/>
          <a:stretch/>
        </p:blipFill>
        <p:spPr>
          <a:xfrm>
            <a:off x="5102678" y="204107"/>
            <a:ext cx="3789257" cy="4460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164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3" descr="Вид с утеса на мост Золотые Ворота в тумане"/>
          <p:cNvPicPr preferRelativeResize="0"/>
          <p:nvPr/>
        </p:nvPicPr>
        <p:blipFill rotWithShape="1">
          <a:blip r:embed="rId3">
            <a:alphaModFix/>
          </a:blip>
          <a:srcRect l="35438" r="9015"/>
          <a:stretch/>
        </p:blipFill>
        <p:spPr>
          <a:xfrm>
            <a:off x="76200" y="76200"/>
            <a:ext cx="5969697" cy="500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>
            <a:spLocks noGrp="1"/>
          </p:cNvSpPr>
          <p:nvPr>
            <p:ph type="body" idx="4294967295"/>
          </p:nvPr>
        </p:nvSpPr>
        <p:spPr>
          <a:xfrm>
            <a:off x="754373" y="1345500"/>
            <a:ext cx="7635254" cy="2463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5400" dirty="0">
                <a:solidFill>
                  <a:schemeClr val="accent1"/>
                </a:solidFill>
              </a:rPr>
              <a:t>E’TIBORINGIZ UCHUN RAHMAT!!!</a:t>
            </a:r>
            <a:r>
              <a:rPr lang="ru" sz="5400" dirty="0">
                <a:solidFill>
                  <a:schemeClr val="accent1"/>
                </a:solidFill>
              </a:rPr>
              <a:t> </a:t>
            </a:r>
            <a:endParaRPr sz="5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Экран (16:9)</PresentationFormat>
  <Paragraphs>25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Oswald</vt:lpstr>
      <vt:lpstr>Montserrat</vt:lpstr>
      <vt:lpstr>Playfair Display</vt:lpstr>
      <vt:lpstr>Times New Roman</vt:lpstr>
      <vt:lpstr>Palatino Linotype</vt:lpstr>
      <vt:lpstr>Pop</vt:lpstr>
      <vt:lpstr>Frazeologizmlar va ularning lingvomadaniy tahlili</vt:lpstr>
      <vt:lpstr>Презентация PowerPoint</vt:lpstr>
      <vt:lpstr>Презентация PowerPoint</vt:lpstr>
      <vt:lpstr>Frazeologizmlar ma’no jihatdan</vt:lpstr>
      <vt:lpstr>FRAZEOLOGIZM TURLARI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Frazeologizmlar va ularning lingvomadaniy tahlili</dc:title>
  <cp:lastModifiedBy>Пользователь</cp:lastModifiedBy>
  <cp:revision>10</cp:revision>
  <dcterms:modified xsi:type="dcterms:W3CDTF">2024-11-03T11:51:18Z</dcterms:modified>
</cp:coreProperties>
</file>