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68" r:id="rId5"/>
    <p:sldId id="260" r:id="rId6"/>
    <p:sldId id="261" r:id="rId7"/>
    <p:sldId id="262" r:id="rId8"/>
    <p:sldId id="263" r:id="rId9"/>
    <p:sldId id="264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31BBD0-59D3-48DE-9547-374992E15213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AB7EA4FD-3028-4592-BDCE-C4AB156E98C6}">
      <dgm:prSet phldrT="[Текст]" custT="1"/>
      <dgm:spPr>
        <a:solidFill>
          <a:schemeClr val="accent2">
            <a:lumMod val="20000"/>
            <a:lumOff val="8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uz-Cyrl-UZ" sz="1600" b="1" dirty="0" smtClean="0">
              <a:latin typeface="Book Antiqua" panose="02040602050305030304" pitchFamily="18" charset="0"/>
            </a:rPr>
            <a:t>to‘la ekvilalent frazeologizmlar vositasida</a:t>
          </a:r>
          <a:endParaRPr lang="ru-RU" sz="1600" b="1" dirty="0">
            <a:latin typeface="Book Antiqua" panose="02040602050305030304" pitchFamily="18" charset="0"/>
          </a:endParaRPr>
        </a:p>
      </dgm:t>
    </dgm:pt>
    <dgm:pt modelId="{878742EE-D4A6-402D-83E2-446DE5AD291C}" type="parTrans" cxnId="{33AB32FB-5CB5-4CAB-859E-15624ECDBAB2}">
      <dgm:prSet/>
      <dgm:spPr/>
      <dgm:t>
        <a:bodyPr/>
        <a:lstStyle/>
        <a:p>
          <a:endParaRPr lang="ru-RU"/>
        </a:p>
      </dgm:t>
    </dgm:pt>
    <dgm:pt modelId="{68BB65A1-0D78-4620-A29C-C832E05495E5}" type="sibTrans" cxnId="{33AB32FB-5CB5-4CAB-859E-15624ECDBAB2}">
      <dgm:prSet/>
      <dgm:spPr/>
      <dgm:t>
        <a:bodyPr/>
        <a:lstStyle/>
        <a:p>
          <a:endParaRPr lang="ru-RU"/>
        </a:p>
      </dgm:t>
    </dgm:pt>
    <dgm:pt modelId="{A69CCE7B-E89F-4F2D-8719-A911DC77B242}">
      <dgm:prSet phldrT="[Текст]" custT="1"/>
      <dgm:spPr>
        <a:solidFill>
          <a:schemeClr val="accent2">
            <a:lumMod val="20000"/>
            <a:lumOff val="8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uz-Latn-UZ" sz="1600" b="1" dirty="0" smtClean="0">
              <a:latin typeface="Book Antiqua" panose="02040602050305030304" pitchFamily="18" charset="0"/>
            </a:rPr>
            <a:t>muqobil frazeologizmlar bilan</a:t>
          </a:r>
          <a:endParaRPr lang="ru-RU" sz="1600" b="1" dirty="0">
            <a:latin typeface="Book Antiqua" panose="02040602050305030304" pitchFamily="18" charset="0"/>
          </a:endParaRPr>
        </a:p>
      </dgm:t>
    </dgm:pt>
    <dgm:pt modelId="{624B9CAC-19C3-4D30-8BB5-E6B98734067F}" type="parTrans" cxnId="{83868AC5-00D9-4F9E-B4F6-D863561B468F}">
      <dgm:prSet/>
      <dgm:spPr/>
      <dgm:t>
        <a:bodyPr/>
        <a:lstStyle/>
        <a:p>
          <a:endParaRPr lang="ru-RU"/>
        </a:p>
      </dgm:t>
    </dgm:pt>
    <dgm:pt modelId="{17CBBFC5-B88B-4979-9E2C-AA2994B7C935}" type="sibTrans" cxnId="{83868AC5-00D9-4F9E-B4F6-D863561B468F}">
      <dgm:prSet/>
      <dgm:spPr/>
      <dgm:t>
        <a:bodyPr/>
        <a:lstStyle/>
        <a:p>
          <a:endParaRPr lang="ru-RU"/>
        </a:p>
      </dgm:t>
    </dgm:pt>
    <dgm:pt modelId="{EE5D8D6D-4168-4891-BE91-AF294AA647F3}">
      <dgm:prSet phldrT="[Текст]" custT="1"/>
      <dgm:spPr>
        <a:solidFill>
          <a:schemeClr val="accent2">
            <a:lumMod val="20000"/>
            <a:lumOff val="8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uz-Latn-UZ" sz="1600" b="1" dirty="0" smtClean="0">
              <a:latin typeface="Book Antiqua" panose="02040602050305030304" pitchFamily="18" charset="0"/>
            </a:rPr>
            <a:t>tasviriy usulda </a:t>
          </a:r>
          <a:endParaRPr lang="ru-RU" sz="1600" b="1" dirty="0">
            <a:latin typeface="Book Antiqua" panose="02040602050305030304" pitchFamily="18" charset="0"/>
          </a:endParaRPr>
        </a:p>
      </dgm:t>
    </dgm:pt>
    <dgm:pt modelId="{9AC95D02-DCA0-4F0A-B122-5792C340CBEC}" type="parTrans" cxnId="{C14C3494-08E4-4953-A2E5-4471736E419C}">
      <dgm:prSet/>
      <dgm:spPr/>
      <dgm:t>
        <a:bodyPr/>
        <a:lstStyle/>
        <a:p>
          <a:endParaRPr lang="ru-RU"/>
        </a:p>
      </dgm:t>
    </dgm:pt>
    <dgm:pt modelId="{6BB2190B-D748-4373-89EC-4587A21F2170}" type="sibTrans" cxnId="{C14C3494-08E4-4953-A2E5-4471736E419C}">
      <dgm:prSet/>
      <dgm:spPr/>
      <dgm:t>
        <a:bodyPr/>
        <a:lstStyle/>
        <a:p>
          <a:endParaRPr lang="ru-RU"/>
        </a:p>
      </dgm:t>
    </dgm:pt>
    <dgm:pt modelId="{2E5A5DB9-A013-4273-A202-CBD8714E87A7}">
      <dgm:prSet custT="1"/>
      <dgm:spPr>
        <a:solidFill>
          <a:schemeClr val="accent2">
            <a:lumMod val="20000"/>
            <a:lumOff val="8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n-US" sz="1600" b="1" dirty="0" err="1" smtClean="0">
              <a:latin typeface="Book Antiqua" panose="02040602050305030304" pitchFamily="18" charset="0"/>
            </a:rPr>
            <a:t>kalka</a:t>
          </a:r>
          <a:r>
            <a:rPr lang="uz-Latn-UZ" sz="1600" b="1" dirty="0" smtClean="0">
              <a:latin typeface="Book Antiqua" panose="02040602050305030304" pitchFamily="18" charset="0"/>
            </a:rPr>
            <a:t> usulda</a:t>
          </a:r>
          <a:r>
            <a:rPr lang="uz-Latn-UZ" sz="1800" b="1" dirty="0" smtClean="0">
              <a:latin typeface="Book Antiqua" panose="02040602050305030304" pitchFamily="18" charset="0"/>
            </a:rPr>
            <a:t> </a:t>
          </a:r>
          <a:endParaRPr lang="ru-RU" sz="1800" b="1" dirty="0">
            <a:latin typeface="Book Antiqua" panose="02040602050305030304" pitchFamily="18" charset="0"/>
          </a:endParaRPr>
        </a:p>
      </dgm:t>
    </dgm:pt>
    <dgm:pt modelId="{1AC8194C-C6D9-48EE-A8D2-12D9D03EBF88}" type="parTrans" cxnId="{7855AE61-DD6D-4364-B621-A727A4E4A1FA}">
      <dgm:prSet/>
      <dgm:spPr/>
      <dgm:t>
        <a:bodyPr/>
        <a:lstStyle/>
        <a:p>
          <a:endParaRPr lang="ru-RU"/>
        </a:p>
      </dgm:t>
    </dgm:pt>
    <dgm:pt modelId="{F7AF33D2-F9BD-4629-BBFA-5DD7EA834F8B}" type="sibTrans" cxnId="{7855AE61-DD6D-4364-B621-A727A4E4A1FA}">
      <dgm:prSet/>
      <dgm:spPr/>
      <dgm:t>
        <a:bodyPr/>
        <a:lstStyle/>
        <a:p>
          <a:endParaRPr lang="ru-RU"/>
        </a:p>
      </dgm:t>
    </dgm:pt>
    <dgm:pt modelId="{812B8C63-0E16-4FC2-86EF-E15AA7549305}" type="pres">
      <dgm:prSet presAssocID="{2731BBD0-59D3-48DE-9547-374992E15213}" presName="compositeShape" presStyleCnt="0">
        <dgm:presLayoutVars>
          <dgm:dir/>
          <dgm:resizeHandles/>
        </dgm:presLayoutVars>
      </dgm:prSet>
      <dgm:spPr/>
    </dgm:pt>
    <dgm:pt modelId="{002EA418-C195-4B8B-8F5F-B4D8C59985D9}" type="pres">
      <dgm:prSet presAssocID="{2731BBD0-59D3-48DE-9547-374992E15213}" presName="pyramid" presStyleLbl="node1" presStyleIdx="0" presStyleCn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6">
              <a:lumMod val="50000"/>
            </a:schemeClr>
          </a:solidFill>
        </a:ln>
      </dgm:spPr>
    </dgm:pt>
    <dgm:pt modelId="{8862AB7A-0E73-4A96-9FD2-E4FA58B3D9C2}" type="pres">
      <dgm:prSet presAssocID="{2731BBD0-59D3-48DE-9547-374992E15213}" presName="theList" presStyleCnt="0"/>
      <dgm:spPr/>
    </dgm:pt>
    <dgm:pt modelId="{91DEA8F4-AEA0-4370-981C-E428C989F584}" type="pres">
      <dgm:prSet presAssocID="{AB7EA4FD-3028-4592-BDCE-C4AB156E98C6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37EB99-A2EB-4573-B28C-4AAA75CF577D}" type="pres">
      <dgm:prSet presAssocID="{AB7EA4FD-3028-4592-BDCE-C4AB156E98C6}" presName="aSpace" presStyleCnt="0"/>
      <dgm:spPr/>
    </dgm:pt>
    <dgm:pt modelId="{9B4D1BEA-4A92-43E4-BFDA-A58E1484061C}" type="pres">
      <dgm:prSet presAssocID="{A69CCE7B-E89F-4F2D-8719-A911DC77B242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F0638D-80FC-4F03-900C-0C6D1CAF51C7}" type="pres">
      <dgm:prSet presAssocID="{A69CCE7B-E89F-4F2D-8719-A911DC77B242}" presName="aSpace" presStyleCnt="0"/>
      <dgm:spPr/>
    </dgm:pt>
    <dgm:pt modelId="{1B2BD065-9626-40DA-849F-1E0DBF37A8B8}" type="pres">
      <dgm:prSet presAssocID="{EE5D8D6D-4168-4891-BE91-AF294AA647F3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036A7C-AB03-4A25-BD9C-EF6917792F55}" type="pres">
      <dgm:prSet presAssocID="{EE5D8D6D-4168-4891-BE91-AF294AA647F3}" presName="aSpace" presStyleCnt="0"/>
      <dgm:spPr/>
    </dgm:pt>
    <dgm:pt modelId="{DFB4DF20-417A-43B7-80A3-F722385FF4C6}" type="pres">
      <dgm:prSet presAssocID="{2E5A5DB9-A013-4273-A202-CBD8714E87A7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D88E1F-C081-4B17-B8CC-8DC4D542CBC1}" type="pres">
      <dgm:prSet presAssocID="{2E5A5DB9-A013-4273-A202-CBD8714E87A7}" presName="aSpace" presStyleCnt="0"/>
      <dgm:spPr/>
    </dgm:pt>
  </dgm:ptLst>
  <dgm:cxnLst>
    <dgm:cxn modelId="{EC311BDE-E79E-43CC-9903-3F9B1D9CEE2D}" type="presOf" srcId="{EE5D8D6D-4168-4891-BE91-AF294AA647F3}" destId="{1B2BD065-9626-40DA-849F-1E0DBF37A8B8}" srcOrd="0" destOrd="0" presId="urn:microsoft.com/office/officeart/2005/8/layout/pyramid2"/>
    <dgm:cxn modelId="{92AE213C-CE6E-4F1E-9695-52AB666C74B5}" type="presOf" srcId="{AB7EA4FD-3028-4592-BDCE-C4AB156E98C6}" destId="{91DEA8F4-AEA0-4370-981C-E428C989F584}" srcOrd="0" destOrd="0" presId="urn:microsoft.com/office/officeart/2005/8/layout/pyramid2"/>
    <dgm:cxn modelId="{7855AE61-DD6D-4364-B621-A727A4E4A1FA}" srcId="{2731BBD0-59D3-48DE-9547-374992E15213}" destId="{2E5A5DB9-A013-4273-A202-CBD8714E87A7}" srcOrd="3" destOrd="0" parTransId="{1AC8194C-C6D9-48EE-A8D2-12D9D03EBF88}" sibTransId="{F7AF33D2-F9BD-4629-BBFA-5DD7EA834F8B}"/>
    <dgm:cxn modelId="{AEF13F4F-7BB0-4680-9C1D-68B78B0F70A0}" type="presOf" srcId="{A69CCE7B-E89F-4F2D-8719-A911DC77B242}" destId="{9B4D1BEA-4A92-43E4-BFDA-A58E1484061C}" srcOrd="0" destOrd="0" presId="urn:microsoft.com/office/officeart/2005/8/layout/pyramid2"/>
    <dgm:cxn modelId="{33AB32FB-5CB5-4CAB-859E-15624ECDBAB2}" srcId="{2731BBD0-59D3-48DE-9547-374992E15213}" destId="{AB7EA4FD-3028-4592-BDCE-C4AB156E98C6}" srcOrd="0" destOrd="0" parTransId="{878742EE-D4A6-402D-83E2-446DE5AD291C}" sibTransId="{68BB65A1-0D78-4620-A29C-C832E05495E5}"/>
    <dgm:cxn modelId="{69CDD523-8F5A-4773-AA08-E6456E6FB3A8}" type="presOf" srcId="{2E5A5DB9-A013-4273-A202-CBD8714E87A7}" destId="{DFB4DF20-417A-43B7-80A3-F722385FF4C6}" srcOrd="0" destOrd="0" presId="urn:microsoft.com/office/officeart/2005/8/layout/pyramid2"/>
    <dgm:cxn modelId="{A29E0E79-FBCC-4BCE-82BD-D89B051C6F09}" type="presOf" srcId="{2731BBD0-59D3-48DE-9547-374992E15213}" destId="{812B8C63-0E16-4FC2-86EF-E15AA7549305}" srcOrd="0" destOrd="0" presId="urn:microsoft.com/office/officeart/2005/8/layout/pyramid2"/>
    <dgm:cxn modelId="{C14C3494-08E4-4953-A2E5-4471736E419C}" srcId="{2731BBD0-59D3-48DE-9547-374992E15213}" destId="{EE5D8D6D-4168-4891-BE91-AF294AA647F3}" srcOrd="2" destOrd="0" parTransId="{9AC95D02-DCA0-4F0A-B122-5792C340CBEC}" sibTransId="{6BB2190B-D748-4373-89EC-4587A21F2170}"/>
    <dgm:cxn modelId="{83868AC5-00D9-4F9E-B4F6-D863561B468F}" srcId="{2731BBD0-59D3-48DE-9547-374992E15213}" destId="{A69CCE7B-E89F-4F2D-8719-A911DC77B242}" srcOrd="1" destOrd="0" parTransId="{624B9CAC-19C3-4D30-8BB5-E6B98734067F}" sibTransId="{17CBBFC5-B88B-4979-9E2C-AA2994B7C935}"/>
    <dgm:cxn modelId="{C800463F-C1C3-4651-BE63-BB201B02BA19}" type="presParOf" srcId="{812B8C63-0E16-4FC2-86EF-E15AA7549305}" destId="{002EA418-C195-4B8B-8F5F-B4D8C59985D9}" srcOrd="0" destOrd="0" presId="urn:microsoft.com/office/officeart/2005/8/layout/pyramid2"/>
    <dgm:cxn modelId="{1D7775F5-5A50-4170-A7C3-4721775C2B45}" type="presParOf" srcId="{812B8C63-0E16-4FC2-86EF-E15AA7549305}" destId="{8862AB7A-0E73-4A96-9FD2-E4FA58B3D9C2}" srcOrd="1" destOrd="0" presId="urn:microsoft.com/office/officeart/2005/8/layout/pyramid2"/>
    <dgm:cxn modelId="{CF55A4F8-0340-4B66-9141-EF55A05D23A9}" type="presParOf" srcId="{8862AB7A-0E73-4A96-9FD2-E4FA58B3D9C2}" destId="{91DEA8F4-AEA0-4370-981C-E428C989F584}" srcOrd="0" destOrd="0" presId="urn:microsoft.com/office/officeart/2005/8/layout/pyramid2"/>
    <dgm:cxn modelId="{95BD6F85-F8C4-4C4F-A0C6-69AC7625510F}" type="presParOf" srcId="{8862AB7A-0E73-4A96-9FD2-E4FA58B3D9C2}" destId="{8637EB99-A2EB-4573-B28C-4AAA75CF577D}" srcOrd="1" destOrd="0" presId="urn:microsoft.com/office/officeart/2005/8/layout/pyramid2"/>
    <dgm:cxn modelId="{E8602B6C-B1C1-4A00-AC68-7ACD2EE08088}" type="presParOf" srcId="{8862AB7A-0E73-4A96-9FD2-E4FA58B3D9C2}" destId="{9B4D1BEA-4A92-43E4-BFDA-A58E1484061C}" srcOrd="2" destOrd="0" presId="urn:microsoft.com/office/officeart/2005/8/layout/pyramid2"/>
    <dgm:cxn modelId="{9024492E-A72B-41C0-95B8-4F13E9F30D7D}" type="presParOf" srcId="{8862AB7A-0E73-4A96-9FD2-E4FA58B3D9C2}" destId="{AFF0638D-80FC-4F03-900C-0C6D1CAF51C7}" srcOrd="3" destOrd="0" presId="urn:microsoft.com/office/officeart/2005/8/layout/pyramid2"/>
    <dgm:cxn modelId="{D2C73EDC-01E7-41F6-A26D-EDA02CA1890B}" type="presParOf" srcId="{8862AB7A-0E73-4A96-9FD2-E4FA58B3D9C2}" destId="{1B2BD065-9626-40DA-849F-1E0DBF37A8B8}" srcOrd="4" destOrd="0" presId="urn:microsoft.com/office/officeart/2005/8/layout/pyramid2"/>
    <dgm:cxn modelId="{AF28AF5E-A944-4321-9299-0A50A13283E5}" type="presParOf" srcId="{8862AB7A-0E73-4A96-9FD2-E4FA58B3D9C2}" destId="{87036A7C-AB03-4A25-BD9C-EF6917792F55}" srcOrd="5" destOrd="0" presId="urn:microsoft.com/office/officeart/2005/8/layout/pyramid2"/>
    <dgm:cxn modelId="{515671A4-5FAB-4C16-8AA6-3FEDBC7BE573}" type="presParOf" srcId="{8862AB7A-0E73-4A96-9FD2-E4FA58B3D9C2}" destId="{DFB4DF20-417A-43B7-80A3-F722385FF4C6}" srcOrd="6" destOrd="0" presId="urn:microsoft.com/office/officeart/2005/8/layout/pyramid2"/>
    <dgm:cxn modelId="{DA3E8F0B-8A49-49CF-B47D-F6A34B94997A}" type="presParOf" srcId="{8862AB7A-0E73-4A96-9FD2-E4FA58B3D9C2}" destId="{F2D88E1F-C081-4B17-B8CC-8DC4D542CBC1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2EA418-C195-4B8B-8F5F-B4D8C59985D9}">
      <dsp:nvSpPr>
        <dsp:cNvPr id="0" name=""/>
        <dsp:cNvSpPr/>
      </dsp:nvSpPr>
      <dsp:spPr>
        <a:xfrm>
          <a:off x="1236345" y="0"/>
          <a:ext cx="4343400" cy="4343400"/>
        </a:xfrm>
        <a:prstGeom prst="triangle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DEA8F4-AEA0-4370-981C-E428C989F584}">
      <dsp:nvSpPr>
        <dsp:cNvPr id="0" name=""/>
        <dsp:cNvSpPr/>
      </dsp:nvSpPr>
      <dsp:spPr>
        <a:xfrm>
          <a:off x="3408045" y="434764"/>
          <a:ext cx="2823210" cy="771971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1600" b="1" kern="1200" dirty="0" smtClean="0">
              <a:latin typeface="Book Antiqua" panose="02040602050305030304" pitchFamily="18" charset="0"/>
            </a:rPr>
            <a:t>to‘la ekvilalent frazeologizmlar vositasida</a:t>
          </a:r>
          <a:endParaRPr lang="ru-RU" sz="1600" b="1" kern="1200" dirty="0">
            <a:latin typeface="Book Antiqua" panose="02040602050305030304" pitchFamily="18" charset="0"/>
          </a:endParaRPr>
        </a:p>
      </dsp:txBody>
      <dsp:txXfrm>
        <a:off x="3445730" y="472449"/>
        <a:ext cx="2747840" cy="696601"/>
      </dsp:txXfrm>
    </dsp:sp>
    <dsp:sp modelId="{9B4D1BEA-4A92-43E4-BFDA-A58E1484061C}">
      <dsp:nvSpPr>
        <dsp:cNvPr id="0" name=""/>
        <dsp:cNvSpPr/>
      </dsp:nvSpPr>
      <dsp:spPr>
        <a:xfrm>
          <a:off x="3408045" y="1303232"/>
          <a:ext cx="2823210" cy="771971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Latn-UZ" sz="1600" b="1" kern="1200" dirty="0" smtClean="0">
              <a:latin typeface="Book Antiqua" panose="02040602050305030304" pitchFamily="18" charset="0"/>
            </a:rPr>
            <a:t>muqobil frazeologizmlar bilan</a:t>
          </a:r>
          <a:endParaRPr lang="ru-RU" sz="1600" b="1" kern="1200" dirty="0">
            <a:latin typeface="Book Antiqua" panose="02040602050305030304" pitchFamily="18" charset="0"/>
          </a:endParaRPr>
        </a:p>
      </dsp:txBody>
      <dsp:txXfrm>
        <a:off x="3445730" y="1340917"/>
        <a:ext cx="2747840" cy="696601"/>
      </dsp:txXfrm>
    </dsp:sp>
    <dsp:sp modelId="{1B2BD065-9626-40DA-849F-1E0DBF37A8B8}">
      <dsp:nvSpPr>
        <dsp:cNvPr id="0" name=""/>
        <dsp:cNvSpPr/>
      </dsp:nvSpPr>
      <dsp:spPr>
        <a:xfrm>
          <a:off x="3408045" y="2171700"/>
          <a:ext cx="2823210" cy="771971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Latn-UZ" sz="1600" b="1" kern="1200" dirty="0" smtClean="0">
              <a:latin typeface="Book Antiqua" panose="02040602050305030304" pitchFamily="18" charset="0"/>
            </a:rPr>
            <a:t>tasviriy usulda </a:t>
          </a:r>
          <a:endParaRPr lang="ru-RU" sz="1600" b="1" kern="1200" dirty="0">
            <a:latin typeface="Book Antiqua" panose="02040602050305030304" pitchFamily="18" charset="0"/>
          </a:endParaRPr>
        </a:p>
      </dsp:txBody>
      <dsp:txXfrm>
        <a:off x="3445730" y="2209385"/>
        <a:ext cx="2747840" cy="696601"/>
      </dsp:txXfrm>
    </dsp:sp>
    <dsp:sp modelId="{DFB4DF20-417A-43B7-80A3-F722385FF4C6}">
      <dsp:nvSpPr>
        <dsp:cNvPr id="0" name=""/>
        <dsp:cNvSpPr/>
      </dsp:nvSpPr>
      <dsp:spPr>
        <a:xfrm>
          <a:off x="3408045" y="3040167"/>
          <a:ext cx="2823210" cy="771971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latin typeface="Book Antiqua" panose="02040602050305030304" pitchFamily="18" charset="0"/>
            </a:rPr>
            <a:t>kalka</a:t>
          </a:r>
          <a:r>
            <a:rPr lang="uz-Latn-UZ" sz="1600" b="1" kern="1200" dirty="0" smtClean="0">
              <a:latin typeface="Book Antiqua" panose="02040602050305030304" pitchFamily="18" charset="0"/>
            </a:rPr>
            <a:t> usulda</a:t>
          </a:r>
          <a:r>
            <a:rPr lang="uz-Latn-UZ" sz="1800" b="1" kern="1200" dirty="0" smtClean="0">
              <a:latin typeface="Book Antiqua" panose="02040602050305030304" pitchFamily="18" charset="0"/>
            </a:rPr>
            <a:t> </a:t>
          </a:r>
          <a:endParaRPr lang="ru-RU" sz="1800" b="1" kern="1200" dirty="0">
            <a:latin typeface="Book Antiqua" panose="02040602050305030304" pitchFamily="18" charset="0"/>
          </a:endParaRPr>
        </a:p>
      </dsp:txBody>
      <dsp:txXfrm>
        <a:off x="3445730" y="3077852"/>
        <a:ext cx="2747840" cy="6966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4DF2-949A-4FCF-820A-18D524156145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0F2F44F-2D7A-44E2-AB56-898491CCE7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727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4DF2-949A-4FCF-820A-18D524156145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F2F44F-2D7A-44E2-AB56-898491CCE7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722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4DF2-949A-4FCF-820A-18D524156145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F2F44F-2D7A-44E2-AB56-898491CCE7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46672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4DF2-949A-4FCF-820A-18D524156145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F2F44F-2D7A-44E2-AB56-898491CCE7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811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4DF2-949A-4FCF-820A-18D524156145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F2F44F-2D7A-44E2-AB56-898491CCE7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985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4DF2-949A-4FCF-820A-18D524156145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F2F44F-2D7A-44E2-AB56-898491CCE7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707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4DF2-949A-4FCF-820A-18D524156145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F44F-2D7A-44E2-AB56-898491CCE7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558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4DF2-949A-4FCF-820A-18D524156145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F44F-2D7A-44E2-AB56-898491CCE7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4061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04FCE-0C3B-42CA-B575-0219DB1271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837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4DF2-949A-4FCF-820A-18D524156145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F44F-2D7A-44E2-AB56-898491CCE7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400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4DF2-949A-4FCF-820A-18D524156145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F2F44F-2D7A-44E2-AB56-898491CCE7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961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4DF2-949A-4FCF-820A-18D524156145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0F2F44F-2D7A-44E2-AB56-898491CCE7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890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4DF2-949A-4FCF-820A-18D524156145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0F2F44F-2D7A-44E2-AB56-898491CCE7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432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4DF2-949A-4FCF-820A-18D524156145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F44F-2D7A-44E2-AB56-898491CCE7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372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4DF2-949A-4FCF-820A-18D524156145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F44F-2D7A-44E2-AB56-898491CCE7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649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4DF2-949A-4FCF-820A-18D524156145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F44F-2D7A-44E2-AB56-898491CCE7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772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74DF2-949A-4FCF-820A-18D524156145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F2F44F-2D7A-44E2-AB56-898491CCE7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226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74DF2-949A-4FCF-820A-18D524156145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0F2F44F-2D7A-44E2-AB56-898491CCE7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208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O`rganilayotgan</a:t>
            </a:r>
            <a:r>
              <a:rPr lang="en-US" dirty="0" smtClean="0"/>
              <a:t> </a:t>
            </a:r>
            <a:r>
              <a:rPr lang="en-US" dirty="0" err="1" smtClean="0"/>
              <a:t>til</a:t>
            </a:r>
            <a:r>
              <a:rPr lang="en-US" dirty="0" smtClean="0"/>
              <a:t> </a:t>
            </a:r>
            <a:r>
              <a:rPr lang="en-US" dirty="0" err="1" smtClean="0"/>
              <a:t>frazeologizmlarining</a:t>
            </a:r>
            <a:r>
              <a:rPr lang="en-US" dirty="0" smtClean="0"/>
              <a:t> </a:t>
            </a:r>
            <a:r>
              <a:rPr lang="en-US" dirty="0" err="1" smtClean="0"/>
              <a:t>lingvomadaniy</a:t>
            </a:r>
            <a:r>
              <a:rPr lang="en-US" dirty="0" smtClean="0"/>
              <a:t> </a:t>
            </a:r>
            <a:r>
              <a:rPr lang="en-US" dirty="0" err="1" smtClean="0"/>
              <a:t>tahlili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21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ъект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sz="3600" b="1" dirty="0" smtClean="0">
                <a:solidFill>
                  <a:srgbClr val="800000"/>
                </a:solidFill>
              </a:rPr>
              <a:t> </a:t>
            </a:r>
            <a:r>
              <a:rPr lang="en-US" sz="3600" b="1" dirty="0" err="1">
                <a:solidFill>
                  <a:srgbClr val="800000"/>
                </a:solidFill>
              </a:rPr>
              <a:t>Frazeologizmlarni</a:t>
            </a:r>
            <a:r>
              <a:rPr lang="en-US" sz="3600" b="1" dirty="0">
                <a:solidFill>
                  <a:srgbClr val="800000"/>
                </a:solidFill>
              </a:rPr>
              <a:t> </a:t>
            </a:r>
            <a:r>
              <a:rPr lang="en-US" sz="3600" b="1" dirty="0" err="1">
                <a:solidFill>
                  <a:srgbClr val="800000"/>
                </a:solidFill>
              </a:rPr>
              <a:t>tarjimada</a:t>
            </a:r>
            <a:r>
              <a:rPr lang="en-US" sz="3600" b="1" dirty="0">
                <a:solidFill>
                  <a:srgbClr val="800000"/>
                </a:solidFill>
              </a:rPr>
              <a:t> </a:t>
            </a:r>
            <a:r>
              <a:rPr lang="en-US" sz="3600" b="1" dirty="0" err="1">
                <a:solidFill>
                  <a:srgbClr val="800000"/>
                </a:solidFill>
              </a:rPr>
              <a:t>berish</a:t>
            </a:r>
            <a:r>
              <a:rPr lang="en-US" sz="3600" b="1" dirty="0">
                <a:solidFill>
                  <a:srgbClr val="800000"/>
                </a:solidFill>
              </a:rPr>
              <a:t> </a:t>
            </a:r>
            <a:r>
              <a:rPr lang="en-US" sz="3600" b="1" dirty="0" err="1">
                <a:solidFill>
                  <a:srgbClr val="800000"/>
                </a:solidFill>
              </a:rPr>
              <a:t>usullari</a:t>
            </a:r>
            <a:endParaRPr lang="ru-RU" sz="3600" dirty="0">
              <a:solidFill>
                <a:srgbClr val="80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ru-RU" sz="3200" b="1" dirty="0" err="1"/>
              <a:t>Asliyat</a:t>
            </a:r>
            <a:r>
              <a:rPr lang="ru-RU" sz="3200" b="1" dirty="0"/>
              <a:t> </a:t>
            </a:r>
            <a:r>
              <a:rPr lang="ru-RU" sz="3200" b="1" dirty="0" err="1"/>
              <a:t>va</a:t>
            </a:r>
            <a:r>
              <a:rPr lang="ru-RU" sz="3200" b="1" dirty="0"/>
              <a:t> </a:t>
            </a:r>
            <a:r>
              <a:rPr lang="ru-RU" sz="3200" b="1" dirty="0" err="1"/>
              <a:t>tarjima</a:t>
            </a:r>
            <a:r>
              <a:rPr lang="ru-RU" sz="3200" b="1" dirty="0"/>
              <a:t> </a:t>
            </a:r>
            <a:r>
              <a:rPr lang="ru-RU" sz="3200" b="1" dirty="0" err="1"/>
              <a:t>matnlarini</a:t>
            </a:r>
            <a:r>
              <a:rPr lang="ru-RU" sz="3200" b="1" dirty="0"/>
              <a:t> </a:t>
            </a:r>
            <a:r>
              <a:rPr lang="ru-RU" sz="3200" b="1" dirty="0" err="1"/>
              <a:t>qiyosiy</a:t>
            </a:r>
            <a:r>
              <a:rPr lang="ru-RU" sz="3200" b="1" dirty="0"/>
              <a:t> </a:t>
            </a:r>
            <a:r>
              <a:rPr lang="ru-RU" sz="3200" b="1" dirty="0" err="1"/>
              <a:t>o‘rganish</a:t>
            </a:r>
            <a:r>
              <a:rPr lang="ru-RU" sz="3200" b="1" dirty="0"/>
              <a:t> </a:t>
            </a:r>
            <a:r>
              <a:rPr lang="ru-RU" sz="3200" b="1" dirty="0" err="1"/>
              <a:t>natijasida</a:t>
            </a:r>
            <a:r>
              <a:rPr lang="ru-RU" sz="3200" b="1" dirty="0"/>
              <a:t>  </a:t>
            </a:r>
            <a:r>
              <a:rPr lang="ru-RU" sz="3200" b="1" dirty="0" err="1"/>
              <a:t>frazeologizmlarni</a:t>
            </a:r>
            <a:r>
              <a:rPr lang="ru-RU" sz="3200" b="1" dirty="0"/>
              <a:t> </a:t>
            </a:r>
            <a:r>
              <a:rPr lang="ru-RU" sz="3200" b="1" dirty="0" err="1"/>
              <a:t>quyidagi</a:t>
            </a:r>
            <a:r>
              <a:rPr lang="ru-RU" sz="3200" b="1" dirty="0"/>
              <a:t> </a:t>
            </a:r>
            <a:r>
              <a:rPr lang="ru-RU" sz="3200" b="1" dirty="0" err="1"/>
              <a:t>yo‘llar</a:t>
            </a:r>
            <a:r>
              <a:rPr lang="ru-RU" sz="3200" b="1" dirty="0"/>
              <a:t> </a:t>
            </a:r>
            <a:r>
              <a:rPr lang="ru-RU" sz="3200" b="1" dirty="0" err="1"/>
              <a:t>vositasida</a:t>
            </a:r>
            <a:r>
              <a:rPr lang="ru-RU" sz="3200" b="1" dirty="0"/>
              <a:t> </a:t>
            </a:r>
            <a:r>
              <a:rPr lang="ru-RU" sz="3200" b="1" dirty="0" err="1"/>
              <a:t>tarjima</a:t>
            </a:r>
            <a:r>
              <a:rPr lang="ru-RU" sz="3200" b="1" dirty="0"/>
              <a:t> </a:t>
            </a:r>
            <a:r>
              <a:rPr lang="ru-RU" sz="3200" b="1" dirty="0" err="1"/>
              <a:t>qilinganligini</a:t>
            </a:r>
            <a:r>
              <a:rPr lang="ru-RU" sz="3200" b="1" dirty="0"/>
              <a:t> </a:t>
            </a:r>
            <a:r>
              <a:rPr lang="ru-RU" sz="3200" b="1" dirty="0" err="1"/>
              <a:t>ko‘rish</a:t>
            </a:r>
            <a:r>
              <a:rPr lang="ru-RU" sz="3200" b="1" dirty="0"/>
              <a:t> </a:t>
            </a:r>
            <a:r>
              <a:rPr lang="ru-RU" sz="3200" b="1" dirty="0" err="1"/>
              <a:t>mumkin</a:t>
            </a:r>
            <a:r>
              <a:rPr lang="ru-RU" sz="3200" b="1" dirty="0"/>
              <a:t>:</a:t>
            </a:r>
          </a:p>
          <a:p>
            <a:pPr marL="0" indent="0">
              <a:buNone/>
            </a:pP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330978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algn="ctr">
              <a:buFont typeface="Wingdings 2" panose="05020102010507070707" pitchFamily="18" charset="2"/>
              <a:buNone/>
              <a:defRPr/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ru-RU" b="1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2743200" y="685800"/>
          <a:ext cx="74676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0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Reja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 </a:t>
            </a:r>
            <a:r>
              <a:rPr lang="en-US" dirty="0" err="1"/>
              <a:t>Frazeologiya</a:t>
            </a:r>
            <a:r>
              <a:rPr lang="en-US" dirty="0"/>
              <a:t> </a:t>
            </a:r>
            <a:r>
              <a:rPr lang="en-US" dirty="0" err="1"/>
              <a:t>haqida</a:t>
            </a:r>
            <a:r>
              <a:rPr lang="en-US" dirty="0"/>
              <a:t> </a:t>
            </a: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ma’lumot</a:t>
            </a:r>
            <a:r>
              <a:rPr lang="en-US" dirty="0"/>
              <a:t>.</a:t>
            </a:r>
          </a:p>
          <a:p>
            <a:r>
              <a:rPr lang="en-US" dirty="0"/>
              <a:t>2. </a:t>
            </a:r>
            <a:r>
              <a:rPr lang="en-US" dirty="0" err="1"/>
              <a:t>Frazeologik</a:t>
            </a:r>
            <a:r>
              <a:rPr lang="en-US" dirty="0"/>
              <a:t> </a:t>
            </a:r>
            <a:r>
              <a:rPr lang="en-US" dirty="0" err="1"/>
              <a:t>birliklarining</a:t>
            </a:r>
            <a:r>
              <a:rPr lang="en-US" dirty="0"/>
              <a:t>  </a:t>
            </a:r>
            <a:r>
              <a:rPr lang="en-US" dirty="0" err="1"/>
              <a:t>ta’rifi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 smtClean="0"/>
              <a:t>xususiyatlari</a:t>
            </a:r>
            <a:endParaRPr lang="en-US" dirty="0"/>
          </a:p>
          <a:p>
            <a:r>
              <a:rPr lang="en-US" dirty="0"/>
              <a:t>4. </a:t>
            </a:r>
            <a:r>
              <a:rPr lang="en-US" dirty="0" err="1"/>
              <a:t>Frazeologik</a:t>
            </a:r>
            <a:r>
              <a:rPr lang="en-US" dirty="0"/>
              <a:t> </a:t>
            </a:r>
            <a:r>
              <a:rPr lang="en-US" dirty="0" err="1"/>
              <a:t>birlik</a:t>
            </a:r>
            <a:r>
              <a:rPr lang="en-US" dirty="0"/>
              <a:t> </a:t>
            </a:r>
            <a:r>
              <a:rPr lang="en-US" dirty="0" err="1"/>
              <a:t>markazida</a:t>
            </a:r>
            <a:r>
              <a:rPr lang="en-US" dirty="0"/>
              <a:t> </a:t>
            </a:r>
            <a:r>
              <a:rPr lang="en-US" dirty="0" err="1"/>
              <a:t>turgan</a:t>
            </a:r>
            <a:r>
              <a:rPr lang="en-US" dirty="0"/>
              <a:t> </a:t>
            </a:r>
            <a:r>
              <a:rPr lang="en-US" dirty="0" err="1"/>
              <a:t>so`z</a:t>
            </a:r>
            <a:r>
              <a:rPr lang="en-US" dirty="0"/>
              <a:t> </a:t>
            </a:r>
            <a:r>
              <a:rPr lang="en-US" dirty="0" err="1"/>
              <a:t>turkumlari</a:t>
            </a:r>
            <a:r>
              <a:rPr lang="en-US" dirty="0"/>
              <a:t>.</a:t>
            </a:r>
          </a:p>
          <a:p>
            <a:r>
              <a:rPr lang="en-US" dirty="0"/>
              <a:t>5. </a:t>
            </a:r>
            <a:r>
              <a:rPr lang="en-US" dirty="0" err="1"/>
              <a:t>Frazeologik</a:t>
            </a:r>
            <a:r>
              <a:rPr lang="en-US" dirty="0"/>
              <a:t> </a:t>
            </a:r>
            <a:r>
              <a:rPr lang="en-US" dirty="0" err="1"/>
              <a:t>birliklarning</a:t>
            </a:r>
            <a:r>
              <a:rPr lang="en-US" dirty="0"/>
              <a:t>  </a:t>
            </a:r>
            <a:r>
              <a:rPr lang="en-US" dirty="0" err="1"/>
              <a:t>shakl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ma’no</a:t>
            </a:r>
            <a:r>
              <a:rPr lang="en-US" dirty="0"/>
              <a:t> </a:t>
            </a:r>
            <a:r>
              <a:rPr lang="en-US" dirty="0" err="1"/>
              <a:t>munosabatiga</a:t>
            </a:r>
            <a:endParaRPr lang="en-US" dirty="0"/>
          </a:p>
          <a:p>
            <a:r>
              <a:rPr lang="en-US" dirty="0" err="1"/>
              <a:t>ko`ra</a:t>
            </a:r>
            <a:r>
              <a:rPr lang="en-US" dirty="0"/>
              <a:t> </a:t>
            </a:r>
            <a:r>
              <a:rPr lang="en-US" dirty="0" err="1"/>
              <a:t>tasnifi</a:t>
            </a:r>
            <a:r>
              <a:rPr lang="en-US" dirty="0"/>
              <a:t>.</a:t>
            </a:r>
          </a:p>
          <a:p>
            <a:r>
              <a:rPr lang="en-US" dirty="0"/>
              <a:t>6. </a:t>
            </a:r>
            <a:r>
              <a:rPr lang="en-US" dirty="0" err="1"/>
              <a:t>Frazeologiya</a:t>
            </a:r>
            <a:r>
              <a:rPr lang="en-US" dirty="0"/>
              <a:t> </a:t>
            </a:r>
            <a:r>
              <a:rPr lang="en-US" dirty="0" err="1"/>
              <a:t>iboralarning</a:t>
            </a:r>
            <a:r>
              <a:rPr lang="en-US" dirty="0"/>
              <a:t> </a:t>
            </a:r>
            <a:r>
              <a:rPr lang="en-US" dirty="0" err="1"/>
              <a:t>ma’no</a:t>
            </a:r>
            <a:r>
              <a:rPr lang="en-US" dirty="0"/>
              <a:t> </a:t>
            </a:r>
            <a:r>
              <a:rPr lang="en-US" dirty="0" err="1"/>
              <a:t>ko`chishi</a:t>
            </a:r>
            <a:r>
              <a:rPr lang="en-US" dirty="0"/>
              <a:t> </a:t>
            </a:r>
            <a:r>
              <a:rPr lang="en-US" dirty="0" err="1"/>
              <a:t>bo`yicha</a:t>
            </a:r>
            <a:r>
              <a:rPr lang="en-US" dirty="0"/>
              <a:t> </a:t>
            </a:r>
            <a:r>
              <a:rPr lang="en-US" dirty="0" err="1"/>
              <a:t>tasnifi</a:t>
            </a:r>
            <a:r>
              <a:rPr lang="en-US" dirty="0"/>
              <a:t>.</a:t>
            </a:r>
          </a:p>
          <a:p>
            <a:r>
              <a:rPr lang="en-US" dirty="0"/>
              <a:t>7. </a:t>
            </a:r>
            <a:r>
              <a:rPr lang="en-US" dirty="0" err="1"/>
              <a:t>Tasviriy</a:t>
            </a:r>
            <a:r>
              <a:rPr lang="en-US" dirty="0"/>
              <a:t> </a:t>
            </a:r>
            <a:r>
              <a:rPr lang="en-US" dirty="0" err="1"/>
              <a:t>ifoda</a:t>
            </a:r>
            <a:r>
              <a:rPr lang="en-US" dirty="0"/>
              <a:t> </a:t>
            </a:r>
            <a:r>
              <a:rPr lang="en-US" dirty="0" err="1"/>
              <a:t>haqida</a:t>
            </a:r>
            <a:r>
              <a:rPr lang="en-US" dirty="0"/>
              <a:t> </a:t>
            </a:r>
            <a:r>
              <a:rPr lang="en-US" dirty="0" err="1" smtClean="0"/>
              <a:t>ma’lumot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8. </a:t>
            </a:r>
            <a:r>
              <a:rPr lang="en-US" dirty="0" err="1"/>
              <a:t>Frazeologizmlarni</a:t>
            </a:r>
            <a:r>
              <a:rPr lang="en-US" dirty="0"/>
              <a:t> </a:t>
            </a:r>
            <a:r>
              <a:rPr lang="en-US" dirty="0" err="1"/>
              <a:t>tarjimada</a:t>
            </a:r>
            <a:r>
              <a:rPr lang="en-US" dirty="0"/>
              <a:t> </a:t>
            </a:r>
            <a:r>
              <a:rPr lang="en-US" dirty="0" err="1"/>
              <a:t>berish</a:t>
            </a:r>
            <a:r>
              <a:rPr lang="en-US" dirty="0"/>
              <a:t> </a:t>
            </a:r>
            <a:r>
              <a:rPr lang="en-US" dirty="0" err="1"/>
              <a:t>usullari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50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445" y="139889"/>
            <a:ext cx="10396882" cy="1151965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Frazeologiya</a:t>
            </a:r>
            <a:r>
              <a:rPr lang="en-US" dirty="0"/>
              <a:t> </a:t>
            </a:r>
            <a:r>
              <a:rPr lang="en-US" dirty="0" err="1"/>
              <a:t>haqida</a:t>
            </a:r>
            <a:r>
              <a:rPr lang="en-US" dirty="0"/>
              <a:t> </a:t>
            </a:r>
            <a:r>
              <a:rPr lang="en-US" dirty="0" err="1"/>
              <a:t>qisqacha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3229" y="1514901"/>
            <a:ext cx="10739314" cy="4217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 smtClean="0"/>
              <a:t>• </a:t>
            </a:r>
            <a:r>
              <a:rPr lang="en-US" sz="1400" dirty="0" err="1"/>
              <a:t>Frazeologiya</a:t>
            </a:r>
            <a:r>
              <a:rPr lang="en-US" sz="1400" dirty="0"/>
              <a:t> – </a:t>
            </a:r>
            <a:r>
              <a:rPr lang="en-US" sz="1400" dirty="0" err="1"/>
              <a:t>tilshunoslikning</a:t>
            </a:r>
            <a:r>
              <a:rPr lang="en-US" sz="1400" dirty="0"/>
              <a:t> </a:t>
            </a:r>
            <a:r>
              <a:rPr lang="en-US" sz="1400" dirty="0" err="1"/>
              <a:t>bo`limlaridan</a:t>
            </a:r>
            <a:r>
              <a:rPr lang="en-US" sz="1400" dirty="0"/>
              <a:t> </a:t>
            </a:r>
            <a:r>
              <a:rPr lang="en-US" sz="1400" dirty="0" err="1"/>
              <a:t>biri</a:t>
            </a:r>
            <a:endParaRPr lang="en-US" sz="1400" dirty="0"/>
          </a:p>
          <a:p>
            <a:r>
              <a:rPr lang="en-US" sz="1400" dirty="0" err="1"/>
              <a:t>hisoblanadi</a:t>
            </a:r>
            <a:r>
              <a:rPr lang="en-US" sz="1400" dirty="0"/>
              <a:t>. </a:t>
            </a:r>
            <a:r>
              <a:rPr lang="en-US" sz="1400" dirty="0" err="1"/>
              <a:t>Frazeologiya</a:t>
            </a:r>
            <a:r>
              <a:rPr lang="en-US" sz="1400" dirty="0"/>
              <a:t> – </a:t>
            </a:r>
            <a:r>
              <a:rPr lang="en-US" sz="1400" dirty="0" err="1"/>
              <a:t>lotin</a:t>
            </a:r>
            <a:r>
              <a:rPr lang="en-US" sz="1400" dirty="0"/>
              <a:t> </a:t>
            </a:r>
            <a:r>
              <a:rPr lang="en-US" sz="1400" dirty="0" err="1"/>
              <a:t>tilidan</a:t>
            </a:r>
            <a:r>
              <a:rPr lang="en-US" sz="1400" dirty="0"/>
              <a:t> </a:t>
            </a:r>
            <a:r>
              <a:rPr lang="en-US" sz="1400" dirty="0" err="1"/>
              <a:t>olingan</a:t>
            </a:r>
            <a:r>
              <a:rPr lang="en-US" sz="1400" dirty="0"/>
              <a:t> </a:t>
            </a:r>
            <a:r>
              <a:rPr lang="en-US" sz="1400" dirty="0" err="1"/>
              <a:t>bo`lib</a:t>
            </a:r>
            <a:r>
              <a:rPr lang="en-US" sz="1400" dirty="0"/>
              <a:t>, </a:t>
            </a:r>
          </a:p>
          <a:p>
            <a:r>
              <a:rPr lang="en-US" sz="1400" dirty="0" err="1"/>
              <a:t>prasis</a:t>
            </a:r>
            <a:r>
              <a:rPr lang="en-US" sz="1400" dirty="0"/>
              <a:t> – </a:t>
            </a:r>
            <a:r>
              <a:rPr lang="en-US" sz="1400" dirty="0" err="1"/>
              <a:t>ifoda</a:t>
            </a:r>
            <a:r>
              <a:rPr lang="en-US" sz="1400" dirty="0"/>
              <a:t>, logos – </a:t>
            </a:r>
            <a:r>
              <a:rPr lang="en-US" sz="1400" dirty="0" err="1"/>
              <a:t>ta’limot</a:t>
            </a:r>
            <a:r>
              <a:rPr lang="en-US" sz="1400" dirty="0"/>
              <a:t> </a:t>
            </a:r>
            <a:r>
              <a:rPr lang="en-US" sz="1400" dirty="0" err="1"/>
              <a:t>deganidir</a:t>
            </a:r>
            <a:r>
              <a:rPr lang="en-US" sz="1400" dirty="0"/>
              <a:t> .</a:t>
            </a:r>
          </a:p>
          <a:p>
            <a:r>
              <a:rPr lang="en-US" sz="1400" dirty="0"/>
              <a:t>• </a:t>
            </a:r>
            <a:r>
              <a:rPr lang="en-US" sz="1400" dirty="0" err="1"/>
              <a:t>Tilda</a:t>
            </a:r>
            <a:r>
              <a:rPr lang="en-US" sz="1400" dirty="0"/>
              <a:t> </a:t>
            </a:r>
            <a:r>
              <a:rPr lang="en-US" sz="1400" dirty="0" err="1"/>
              <a:t>ikki</a:t>
            </a:r>
            <a:r>
              <a:rPr lang="en-US" sz="1400" dirty="0"/>
              <a:t> </a:t>
            </a:r>
            <a:r>
              <a:rPr lang="en-US" sz="1400" dirty="0" err="1"/>
              <a:t>yoki</a:t>
            </a:r>
            <a:r>
              <a:rPr lang="en-US" sz="1400" dirty="0"/>
              <a:t> </a:t>
            </a:r>
            <a:r>
              <a:rPr lang="en-US" sz="1400" dirty="0" err="1"/>
              <a:t>undan</a:t>
            </a:r>
            <a:r>
              <a:rPr lang="en-US" sz="1400" dirty="0"/>
              <a:t> </a:t>
            </a:r>
            <a:r>
              <a:rPr lang="en-US" sz="1400" dirty="0" err="1"/>
              <a:t>ortiq</a:t>
            </a:r>
            <a:r>
              <a:rPr lang="en-US" sz="1400" dirty="0"/>
              <a:t> </a:t>
            </a:r>
            <a:r>
              <a:rPr lang="en-US" sz="1400" dirty="0" err="1"/>
              <a:t>so`zdan</a:t>
            </a:r>
            <a:r>
              <a:rPr lang="en-US" sz="1400" dirty="0"/>
              <a:t> </a:t>
            </a:r>
            <a:r>
              <a:rPr lang="en-US" sz="1400" dirty="0" err="1"/>
              <a:t>tarkib</a:t>
            </a:r>
            <a:r>
              <a:rPr lang="en-US" sz="1400" dirty="0"/>
              <a:t> </a:t>
            </a:r>
            <a:r>
              <a:rPr lang="en-US" sz="1400" dirty="0" err="1"/>
              <a:t>topib</a:t>
            </a:r>
            <a:r>
              <a:rPr lang="en-US" sz="1400" dirty="0"/>
              <a:t>, </a:t>
            </a:r>
            <a:r>
              <a:rPr lang="en-US" sz="1400" dirty="0" err="1"/>
              <a:t>ko`chma</a:t>
            </a:r>
            <a:r>
              <a:rPr lang="en-US" sz="1400" dirty="0"/>
              <a:t> </a:t>
            </a:r>
          </a:p>
          <a:p>
            <a:r>
              <a:rPr lang="en-US" sz="1400" dirty="0" err="1"/>
              <a:t>ma’no</a:t>
            </a:r>
            <a:r>
              <a:rPr lang="en-US" sz="1400" dirty="0"/>
              <a:t> </a:t>
            </a:r>
            <a:r>
              <a:rPr lang="en-US" sz="1400" dirty="0" err="1"/>
              <a:t>ifodalaydigan</a:t>
            </a:r>
            <a:r>
              <a:rPr lang="en-US" sz="1400" dirty="0"/>
              <a:t>, </a:t>
            </a:r>
            <a:r>
              <a:rPr lang="en-US" sz="1400" dirty="0" err="1"/>
              <a:t>ma’nosi</a:t>
            </a:r>
            <a:r>
              <a:rPr lang="en-US" sz="1400" dirty="0"/>
              <a:t> </a:t>
            </a:r>
            <a:r>
              <a:rPr lang="en-US" sz="1400" dirty="0" err="1"/>
              <a:t>bir</a:t>
            </a:r>
            <a:r>
              <a:rPr lang="en-US" sz="1400" dirty="0"/>
              <a:t> </a:t>
            </a:r>
            <a:r>
              <a:rPr lang="en-US" sz="1400" dirty="0" err="1"/>
              <a:t>so`zga</a:t>
            </a:r>
            <a:r>
              <a:rPr lang="en-US" sz="1400" dirty="0"/>
              <a:t> </a:t>
            </a:r>
            <a:r>
              <a:rPr lang="en-US" sz="1400" dirty="0" err="1"/>
              <a:t>teng</a:t>
            </a:r>
            <a:r>
              <a:rPr lang="en-US" sz="1400" dirty="0"/>
              <a:t> </a:t>
            </a:r>
            <a:r>
              <a:rPr lang="en-US" sz="1400" dirty="0" err="1"/>
              <a:t>keladigan</a:t>
            </a:r>
            <a:r>
              <a:rPr lang="en-US" sz="1400" dirty="0"/>
              <a:t> </a:t>
            </a:r>
          </a:p>
          <a:p>
            <a:r>
              <a:rPr lang="en-US" sz="1400" dirty="0" err="1"/>
              <a:t>turg`un</a:t>
            </a:r>
            <a:r>
              <a:rPr lang="en-US" sz="1400" dirty="0"/>
              <a:t> </a:t>
            </a:r>
            <a:r>
              <a:rPr lang="en-US" sz="1400" dirty="0" err="1"/>
              <a:t>birikmalar</a:t>
            </a:r>
            <a:r>
              <a:rPr lang="en-US" sz="1400" dirty="0"/>
              <a:t> </a:t>
            </a:r>
            <a:r>
              <a:rPr lang="en-US" sz="1400" dirty="0" err="1"/>
              <a:t>ibora</a:t>
            </a:r>
            <a:r>
              <a:rPr lang="en-US" sz="1400" dirty="0"/>
              <a:t> (</a:t>
            </a:r>
            <a:r>
              <a:rPr lang="en-US" sz="1400" dirty="0" err="1"/>
              <a:t>frazeologik</a:t>
            </a:r>
            <a:r>
              <a:rPr lang="en-US" sz="1400" dirty="0"/>
              <a:t> </a:t>
            </a:r>
            <a:r>
              <a:rPr lang="en-US" sz="1400" dirty="0" err="1"/>
              <a:t>birlik</a:t>
            </a:r>
            <a:r>
              <a:rPr lang="en-US" sz="1400" dirty="0"/>
              <a:t>) </a:t>
            </a:r>
            <a:r>
              <a:rPr lang="en-US" sz="1400" dirty="0" err="1"/>
              <a:t>deyiladi</a:t>
            </a:r>
            <a:r>
              <a:rPr lang="en-US" sz="1400" dirty="0"/>
              <a:t>.</a:t>
            </a:r>
          </a:p>
          <a:p>
            <a:r>
              <a:rPr lang="en-US" sz="1400" dirty="0"/>
              <a:t>• </a:t>
            </a:r>
            <a:r>
              <a:rPr lang="en-US" sz="1400" dirty="0" err="1"/>
              <a:t>Ma’no</a:t>
            </a:r>
            <a:r>
              <a:rPr lang="en-US" sz="1400" dirty="0"/>
              <a:t> </a:t>
            </a:r>
            <a:r>
              <a:rPr lang="en-US" sz="1400" dirty="0" err="1"/>
              <a:t>yaxlitligiga</a:t>
            </a:r>
            <a:r>
              <a:rPr lang="en-US" sz="1400" dirty="0"/>
              <a:t> </a:t>
            </a:r>
            <a:r>
              <a:rPr lang="en-US" sz="1400" dirty="0" err="1"/>
              <a:t>ega</a:t>
            </a:r>
            <a:r>
              <a:rPr lang="en-US" sz="1400" dirty="0"/>
              <a:t> </a:t>
            </a:r>
            <a:r>
              <a:rPr lang="en-US" sz="1400" dirty="0" err="1"/>
              <a:t>bo`lgan</a:t>
            </a:r>
            <a:r>
              <a:rPr lang="en-US" sz="1400" dirty="0"/>
              <a:t>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nutqiy</a:t>
            </a:r>
            <a:r>
              <a:rPr lang="en-US" sz="1400" dirty="0"/>
              <a:t> </a:t>
            </a:r>
            <a:r>
              <a:rPr lang="en-US" sz="1400" dirty="0" err="1"/>
              <a:t>jarayonga</a:t>
            </a:r>
            <a:r>
              <a:rPr lang="en-US" sz="1400" dirty="0"/>
              <a:t> </a:t>
            </a:r>
            <a:r>
              <a:rPr lang="en-US" sz="1400" dirty="0" err="1"/>
              <a:t>qadar</a:t>
            </a:r>
            <a:endParaRPr lang="en-US" sz="1400" dirty="0"/>
          </a:p>
          <a:p>
            <a:r>
              <a:rPr lang="en-US" sz="1400" dirty="0" err="1"/>
              <a:t>ikki</a:t>
            </a:r>
            <a:r>
              <a:rPr lang="en-US" sz="1400" dirty="0"/>
              <a:t>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undan</a:t>
            </a:r>
            <a:r>
              <a:rPr lang="en-US" sz="1400" dirty="0"/>
              <a:t> </a:t>
            </a:r>
            <a:r>
              <a:rPr lang="en-US" sz="1400" dirty="0" err="1"/>
              <a:t>ortiq</a:t>
            </a:r>
            <a:r>
              <a:rPr lang="en-US" sz="1400" dirty="0"/>
              <a:t> </a:t>
            </a:r>
            <a:r>
              <a:rPr lang="en-US" sz="1400" dirty="0" err="1"/>
              <a:t>so`zlarning</a:t>
            </a:r>
            <a:r>
              <a:rPr lang="en-US" sz="1400" dirty="0"/>
              <a:t> </a:t>
            </a:r>
            <a:r>
              <a:rPr lang="en-US" sz="1400" dirty="0" err="1"/>
              <a:t>barqaror</a:t>
            </a:r>
            <a:r>
              <a:rPr lang="en-US" sz="1400" dirty="0"/>
              <a:t> </a:t>
            </a:r>
            <a:r>
              <a:rPr lang="en-US" sz="1400" dirty="0" err="1"/>
              <a:t>munosabatidan</a:t>
            </a:r>
            <a:endParaRPr lang="en-US" sz="1400" dirty="0"/>
          </a:p>
          <a:p>
            <a:r>
              <a:rPr lang="en-US" sz="1400" dirty="0" err="1"/>
              <a:t>tashkil</a:t>
            </a:r>
            <a:r>
              <a:rPr lang="en-US" sz="1400" dirty="0"/>
              <a:t> </a:t>
            </a:r>
            <a:r>
              <a:rPr lang="en-US" sz="1400" dirty="0" err="1"/>
              <a:t>topgan</a:t>
            </a:r>
            <a:r>
              <a:rPr lang="en-US" sz="1400" dirty="0"/>
              <a:t>, </a:t>
            </a:r>
            <a:r>
              <a:rPr lang="en-US" sz="1400" dirty="0" err="1"/>
              <a:t>nutqqa</a:t>
            </a:r>
            <a:r>
              <a:rPr lang="en-US" sz="1400" dirty="0"/>
              <a:t> </a:t>
            </a:r>
            <a:r>
              <a:rPr lang="en-US" sz="1400" dirty="0" err="1"/>
              <a:t>tayyor</a:t>
            </a:r>
            <a:r>
              <a:rPr lang="en-US" sz="1400" dirty="0"/>
              <a:t> </a:t>
            </a:r>
            <a:r>
              <a:rPr lang="en-US" sz="1400" dirty="0" err="1"/>
              <a:t>holda</a:t>
            </a:r>
            <a:r>
              <a:rPr lang="en-US" sz="1400" dirty="0"/>
              <a:t> </a:t>
            </a:r>
            <a:r>
              <a:rPr lang="en-US" sz="1400" dirty="0" err="1"/>
              <a:t>olib</a:t>
            </a:r>
            <a:r>
              <a:rPr lang="en-US" sz="1400" dirty="0"/>
              <a:t> </a:t>
            </a:r>
            <a:r>
              <a:rPr lang="en-US" sz="1400" dirty="0" err="1"/>
              <a:t>kiriluvchi</a:t>
            </a:r>
            <a:r>
              <a:rPr lang="en-US" sz="1400" dirty="0"/>
              <a:t> </a:t>
            </a:r>
            <a:r>
              <a:rPr lang="en-US" sz="1400" dirty="0" err="1"/>
              <a:t>ko`chma</a:t>
            </a:r>
            <a:endParaRPr lang="en-US" sz="1400" dirty="0"/>
          </a:p>
          <a:p>
            <a:r>
              <a:rPr lang="en-US" sz="1400" dirty="0" err="1"/>
              <a:t>ma’nodagi</a:t>
            </a:r>
            <a:r>
              <a:rPr lang="en-US" sz="1400" dirty="0"/>
              <a:t> </a:t>
            </a:r>
            <a:r>
              <a:rPr lang="en-US" sz="1400" dirty="0" err="1"/>
              <a:t>barqaror</a:t>
            </a:r>
            <a:r>
              <a:rPr lang="en-US" sz="1400" dirty="0"/>
              <a:t> </a:t>
            </a:r>
            <a:r>
              <a:rPr lang="en-US" sz="1400" dirty="0" err="1"/>
              <a:t>birikmalarga</a:t>
            </a:r>
            <a:r>
              <a:rPr lang="en-US" sz="1400" dirty="0"/>
              <a:t> </a:t>
            </a:r>
            <a:r>
              <a:rPr lang="en-US" sz="1400" dirty="0" err="1"/>
              <a:t>frazeologizmlar</a:t>
            </a:r>
            <a:r>
              <a:rPr lang="en-US" sz="1400" dirty="0"/>
              <a:t> </a:t>
            </a:r>
            <a:r>
              <a:rPr lang="en-US" sz="1400" dirty="0" err="1"/>
              <a:t>deyiladi</a:t>
            </a:r>
            <a:endParaRPr lang="en-US" sz="1400" dirty="0"/>
          </a:p>
          <a:p>
            <a:r>
              <a:rPr lang="en-US" sz="1400" dirty="0"/>
              <a:t>• </a:t>
            </a:r>
            <a:r>
              <a:rPr lang="en-US" sz="1400" dirty="0" err="1"/>
              <a:t>Tilning</a:t>
            </a:r>
            <a:r>
              <a:rPr lang="en-US" sz="1400" dirty="0"/>
              <a:t> </a:t>
            </a:r>
            <a:r>
              <a:rPr lang="en-US" sz="1400" dirty="0" err="1"/>
              <a:t>iboralarni</a:t>
            </a:r>
            <a:r>
              <a:rPr lang="en-US" sz="1400" dirty="0"/>
              <a:t> </a:t>
            </a:r>
            <a:r>
              <a:rPr lang="en-US" sz="1400" dirty="0" err="1"/>
              <a:t>o`rganadigan</a:t>
            </a:r>
            <a:r>
              <a:rPr lang="en-US" sz="1400" dirty="0"/>
              <a:t> </a:t>
            </a:r>
            <a:r>
              <a:rPr lang="en-US" sz="1400" dirty="0" err="1"/>
              <a:t>bo`limi</a:t>
            </a:r>
            <a:r>
              <a:rPr lang="en-US" sz="1400" dirty="0"/>
              <a:t> </a:t>
            </a:r>
            <a:r>
              <a:rPr lang="en-US" sz="1400" dirty="0" err="1"/>
              <a:t>frazeologiya</a:t>
            </a:r>
            <a:r>
              <a:rPr lang="en-US" sz="1400" dirty="0"/>
              <a:t>, </a:t>
            </a:r>
          </a:p>
          <a:p>
            <a:r>
              <a:rPr lang="en-US" sz="1400" dirty="0" err="1"/>
              <a:t>iboralar</a:t>
            </a:r>
            <a:r>
              <a:rPr lang="en-US" sz="1400" dirty="0"/>
              <a:t> </a:t>
            </a:r>
            <a:r>
              <a:rPr lang="en-US" sz="1400" dirty="0" err="1"/>
              <a:t>yig`indisi</a:t>
            </a:r>
            <a:r>
              <a:rPr lang="en-US" sz="1400" dirty="0"/>
              <a:t> </a:t>
            </a:r>
            <a:r>
              <a:rPr lang="en-US" sz="1400" dirty="0" err="1"/>
              <a:t>esa</a:t>
            </a:r>
            <a:r>
              <a:rPr lang="en-US" sz="1400" dirty="0"/>
              <a:t> </a:t>
            </a:r>
            <a:r>
              <a:rPr lang="en-US" sz="1400" dirty="0" err="1"/>
              <a:t>frazeologizm</a:t>
            </a:r>
            <a:r>
              <a:rPr lang="en-US" sz="1400" dirty="0"/>
              <a:t> deb </a:t>
            </a:r>
            <a:r>
              <a:rPr lang="en-US" sz="1400" dirty="0" err="1"/>
              <a:t>yuritiladi</a:t>
            </a:r>
            <a:r>
              <a:rPr lang="en-US" sz="1400" dirty="0"/>
              <a:t>.</a:t>
            </a:r>
          </a:p>
          <a:p>
            <a:r>
              <a:rPr lang="en-US" sz="1400" dirty="0"/>
              <a:t>• </a:t>
            </a:r>
            <a:r>
              <a:rPr lang="en-US" sz="1400" dirty="0" err="1"/>
              <a:t>Masalan</a:t>
            </a:r>
            <a:r>
              <a:rPr lang="en-US" sz="1400" dirty="0"/>
              <a:t>, </a:t>
            </a:r>
            <a:r>
              <a:rPr lang="en-US" sz="1400" dirty="0" err="1"/>
              <a:t>tilini</a:t>
            </a:r>
            <a:r>
              <a:rPr lang="en-US" sz="1400" dirty="0"/>
              <a:t> </a:t>
            </a:r>
            <a:r>
              <a:rPr lang="en-US" sz="1400" dirty="0" err="1"/>
              <a:t>tiymoq</a:t>
            </a:r>
            <a:r>
              <a:rPr lang="en-US" sz="1400" dirty="0"/>
              <a:t>, </a:t>
            </a:r>
            <a:r>
              <a:rPr lang="en-US" sz="1400" dirty="0" err="1"/>
              <a:t>tarvuzi</a:t>
            </a:r>
            <a:r>
              <a:rPr lang="en-US" sz="1400" dirty="0"/>
              <a:t> </a:t>
            </a:r>
            <a:r>
              <a:rPr lang="en-US" sz="1400" dirty="0" err="1"/>
              <a:t>qo`ltig`idan</a:t>
            </a:r>
            <a:r>
              <a:rPr lang="en-US" sz="1400" dirty="0"/>
              <a:t> </a:t>
            </a:r>
            <a:r>
              <a:rPr lang="en-US" sz="1400" dirty="0" err="1"/>
              <a:t>tushmoq</a:t>
            </a:r>
            <a:r>
              <a:rPr lang="en-US" sz="1400" dirty="0"/>
              <a:t>, </a:t>
            </a:r>
          </a:p>
          <a:p>
            <a:r>
              <a:rPr lang="en-US" sz="1400" dirty="0" err="1"/>
              <a:t>o`takasi</a:t>
            </a:r>
            <a:r>
              <a:rPr lang="en-US" sz="1400" dirty="0"/>
              <a:t> </a:t>
            </a:r>
            <a:r>
              <a:rPr lang="en-US" sz="1400" dirty="0" err="1"/>
              <a:t>yorilmoq</a:t>
            </a:r>
            <a:r>
              <a:rPr lang="en-US" sz="1400" dirty="0"/>
              <a:t>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hokazolar</a:t>
            </a:r>
            <a:r>
              <a:rPr lang="en-US" sz="1400" dirty="0"/>
              <a:t> . . .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67275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2362200" y="1219200"/>
            <a:ext cx="7696200" cy="4267200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uz-Cyrl-UZ" sz="2800" b="1" dirty="0">
                <a:solidFill>
                  <a:schemeClr val="tx1"/>
                </a:solidFill>
              </a:rPr>
              <a:t>F</a:t>
            </a:r>
            <a:r>
              <a:rPr lang="en-US" sz="2800" b="1" dirty="0" err="1">
                <a:solidFill>
                  <a:schemeClr val="tx1"/>
                </a:solidFill>
              </a:rPr>
              <a:t>razeologizm</a:t>
            </a:r>
            <a:r>
              <a:rPr lang="uz-Cyrl-UZ" sz="2800" b="1" dirty="0">
                <a:solidFill>
                  <a:schemeClr val="tx1"/>
                </a:solidFill>
              </a:rPr>
              <a:t> – turg‘un birikmalarning obrazli, ko‘chma ma’noga ega turi bo‘lib, til egasining dunyoni, hodisalarni o‘ziga xos ko‘rishini namoyon etadi.  Frazeologizmlar har doim xalq dunyoqarashi, jamiyat tuzilishi va o‘z davrining mafkurasini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uz-Cyrl-UZ" sz="2800" b="1" dirty="0">
                <a:solidFill>
                  <a:schemeClr val="tx1"/>
                </a:solidFill>
              </a:rPr>
              <a:t>bilvosita aks ettiradi. 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75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2271" y="300251"/>
            <a:ext cx="9442341" cy="935947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Frazeologiya</a:t>
            </a:r>
            <a:r>
              <a:rPr lang="ru-RU" b="1" dirty="0"/>
              <a:t> </a:t>
            </a:r>
            <a:r>
              <a:rPr lang="ru-RU" b="1" dirty="0" err="1"/>
              <a:t>birliklarining</a:t>
            </a:r>
            <a:r>
              <a:rPr lang="ru-RU" b="1" dirty="0"/>
              <a:t> </a:t>
            </a:r>
            <a:r>
              <a:rPr lang="ru-RU" b="1" dirty="0" err="1"/>
              <a:t>tasnifi</a:t>
            </a:r>
            <a:r>
              <a:rPr lang="ru-RU" b="1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pSp>
        <p:nvGrpSpPr>
          <p:cNvPr id="4" name="Group 6296"/>
          <p:cNvGrpSpPr/>
          <p:nvPr/>
        </p:nvGrpSpPr>
        <p:grpSpPr>
          <a:xfrm>
            <a:off x="1897040" y="1905000"/>
            <a:ext cx="8628180" cy="4018524"/>
            <a:chOff x="50038" y="14732"/>
            <a:chExt cx="7525766" cy="3450844"/>
          </a:xfrm>
        </p:grpSpPr>
        <p:pic>
          <p:nvPicPr>
            <p:cNvPr id="5" name="Picture 6306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650363" y="14732"/>
              <a:ext cx="2349500" cy="1412875"/>
            </a:xfrm>
            <a:prstGeom prst="rect">
              <a:avLst/>
            </a:prstGeom>
          </p:spPr>
        </p:pic>
        <p:pic>
          <p:nvPicPr>
            <p:cNvPr id="6" name="Picture 515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763012" y="304800"/>
              <a:ext cx="1033272" cy="428244"/>
            </a:xfrm>
            <a:prstGeom prst="rect">
              <a:avLst/>
            </a:prstGeom>
          </p:spPr>
        </p:pic>
        <p:pic>
          <p:nvPicPr>
            <p:cNvPr id="7" name="Picture 517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3445764" y="304800"/>
              <a:ext cx="405384" cy="428244"/>
            </a:xfrm>
            <a:prstGeom prst="rect">
              <a:avLst/>
            </a:prstGeom>
          </p:spPr>
        </p:pic>
        <p:pic>
          <p:nvPicPr>
            <p:cNvPr id="8" name="Picture 6307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3669538" y="456057"/>
              <a:ext cx="1073150" cy="247650"/>
            </a:xfrm>
            <a:prstGeom prst="rect">
              <a:avLst/>
            </a:prstGeom>
          </p:spPr>
        </p:pic>
        <p:pic>
          <p:nvPicPr>
            <p:cNvPr id="9" name="Picture 521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4567428" y="304800"/>
              <a:ext cx="408432" cy="428244"/>
            </a:xfrm>
            <a:prstGeom prst="rect">
              <a:avLst/>
            </a:prstGeom>
          </p:spPr>
        </p:pic>
        <p:pic>
          <p:nvPicPr>
            <p:cNvPr id="10" name="Picture 523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3006852" y="585215"/>
              <a:ext cx="886968" cy="426720"/>
            </a:xfrm>
            <a:prstGeom prst="rect">
              <a:avLst/>
            </a:prstGeom>
          </p:spPr>
        </p:pic>
        <p:pic>
          <p:nvPicPr>
            <p:cNvPr id="11" name="Picture 525"/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3543300" y="585215"/>
              <a:ext cx="406908" cy="426720"/>
            </a:xfrm>
            <a:prstGeom prst="rect">
              <a:avLst/>
            </a:prstGeom>
          </p:spPr>
        </p:pic>
        <p:pic>
          <p:nvPicPr>
            <p:cNvPr id="12" name="Picture 527"/>
            <p:cNvPicPr/>
            <p:nvPr/>
          </p:nvPicPr>
          <p:blipFill>
            <a:blip r:embed="rId8"/>
            <a:stretch>
              <a:fillRect/>
            </a:stretch>
          </p:blipFill>
          <p:spPr>
            <a:xfrm>
              <a:off x="3599688" y="585215"/>
              <a:ext cx="1005840" cy="426720"/>
            </a:xfrm>
            <a:prstGeom prst="rect">
              <a:avLst/>
            </a:prstGeom>
          </p:spPr>
        </p:pic>
        <p:pic>
          <p:nvPicPr>
            <p:cNvPr id="13" name="Picture 529"/>
            <p:cNvPicPr/>
            <p:nvPr/>
          </p:nvPicPr>
          <p:blipFill>
            <a:blip r:embed="rId9"/>
            <a:stretch>
              <a:fillRect/>
            </a:stretch>
          </p:blipFill>
          <p:spPr>
            <a:xfrm>
              <a:off x="4255008" y="585215"/>
              <a:ext cx="419100" cy="426720"/>
            </a:xfrm>
            <a:prstGeom prst="rect">
              <a:avLst/>
            </a:prstGeom>
          </p:spPr>
        </p:pic>
        <p:pic>
          <p:nvPicPr>
            <p:cNvPr id="14" name="Picture 531"/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4323588" y="585215"/>
              <a:ext cx="408432" cy="426720"/>
            </a:xfrm>
            <a:prstGeom prst="rect">
              <a:avLst/>
            </a:prstGeom>
          </p:spPr>
        </p:pic>
        <p:sp>
          <p:nvSpPr>
            <p:cNvPr id="15" name="Rectangle 532"/>
            <p:cNvSpPr/>
            <p:nvPr/>
          </p:nvSpPr>
          <p:spPr>
            <a:xfrm>
              <a:off x="2926080" y="441833"/>
              <a:ext cx="907169" cy="34477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20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Ma’no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533"/>
            <p:cNvSpPr/>
            <p:nvPr/>
          </p:nvSpPr>
          <p:spPr>
            <a:xfrm>
              <a:off x="3608832" y="441833"/>
              <a:ext cx="76500" cy="34477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20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Rectangle 534"/>
            <p:cNvSpPr/>
            <p:nvPr/>
          </p:nvSpPr>
          <p:spPr>
            <a:xfrm>
              <a:off x="3663696" y="441833"/>
              <a:ext cx="1419989" cy="34477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20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darajasiga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Rectangle 535"/>
            <p:cNvSpPr/>
            <p:nvPr/>
          </p:nvSpPr>
          <p:spPr>
            <a:xfrm>
              <a:off x="4730750" y="441833"/>
              <a:ext cx="76500" cy="34477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20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" name="Rectangle 536"/>
            <p:cNvSpPr/>
            <p:nvPr/>
          </p:nvSpPr>
          <p:spPr>
            <a:xfrm>
              <a:off x="3169920" y="722249"/>
              <a:ext cx="714564" cy="34477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20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ko`ra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Rectangle 537"/>
            <p:cNvSpPr/>
            <p:nvPr/>
          </p:nvSpPr>
          <p:spPr>
            <a:xfrm>
              <a:off x="3706368" y="722249"/>
              <a:ext cx="76500" cy="34477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20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" name="Rectangle 538"/>
            <p:cNvSpPr/>
            <p:nvPr/>
          </p:nvSpPr>
          <p:spPr>
            <a:xfrm>
              <a:off x="3762756" y="722249"/>
              <a:ext cx="871626" cy="34477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20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turlari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Rectangle 539"/>
            <p:cNvSpPr/>
            <p:nvPr/>
          </p:nvSpPr>
          <p:spPr>
            <a:xfrm>
              <a:off x="4418330" y="722249"/>
              <a:ext cx="90378" cy="34477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20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.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540"/>
            <p:cNvSpPr/>
            <p:nvPr/>
          </p:nvSpPr>
          <p:spPr>
            <a:xfrm>
              <a:off x="4486910" y="722249"/>
              <a:ext cx="76500" cy="34477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20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24" name="Picture 542"/>
            <p:cNvPicPr/>
            <p:nvPr/>
          </p:nvPicPr>
          <p:blipFill>
            <a:blip r:embed="rId10"/>
            <a:stretch>
              <a:fillRect/>
            </a:stretch>
          </p:blipFill>
          <p:spPr>
            <a:xfrm>
              <a:off x="1220724" y="1357883"/>
              <a:ext cx="2628900" cy="768096"/>
            </a:xfrm>
            <a:prstGeom prst="rect">
              <a:avLst/>
            </a:prstGeom>
          </p:spPr>
        </p:pic>
        <p:pic>
          <p:nvPicPr>
            <p:cNvPr id="25" name="Picture 6309"/>
            <p:cNvPicPr/>
            <p:nvPr/>
          </p:nvPicPr>
          <p:blipFill>
            <a:blip r:embed="rId11"/>
            <a:stretch>
              <a:fillRect/>
            </a:stretch>
          </p:blipFill>
          <p:spPr>
            <a:xfrm>
              <a:off x="50038" y="2107057"/>
              <a:ext cx="2384425" cy="1339850"/>
            </a:xfrm>
            <a:prstGeom prst="rect">
              <a:avLst/>
            </a:prstGeom>
          </p:spPr>
        </p:pic>
        <p:sp>
          <p:nvSpPr>
            <p:cNvPr id="26" name="Rectangle 545"/>
            <p:cNvSpPr/>
            <p:nvPr/>
          </p:nvSpPr>
          <p:spPr>
            <a:xfrm>
              <a:off x="194158" y="2402332"/>
              <a:ext cx="1430195" cy="30967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800" b="1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Frazeologik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Rectangle 546"/>
            <p:cNvSpPr/>
            <p:nvPr/>
          </p:nvSpPr>
          <p:spPr>
            <a:xfrm>
              <a:off x="1268857" y="2402332"/>
              <a:ext cx="68712" cy="30967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800" b="1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" name="Rectangle 547"/>
            <p:cNvSpPr/>
            <p:nvPr/>
          </p:nvSpPr>
          <p:spPr>
            <a:xfrm>
              <a:off x="1316101" y="2402332"/>
              <a:ext cx="1252333" cy="30967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800" b="1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qo`shilma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9" name="Rectangle 548"/>
            <p:cNvSpPr/>
            <p:nvPr/>
          </p:nvSpPr>
          <p:spPr>
            <a:xfrm>
              <a:off x="2258314" y="2402332"/>
              <a:ext cx="68712" cy="30967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800" b="1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" name="Rectangle 549"/>
            <p:cNvSpPr/>
            <p:nvPr/>
          </p:nvSpPr>
          <p:spPr>
            <a:xfrm>
              <a:off x="194158" y="2652293"/>
              <a:ext cx="494416" cy="31009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800" b="1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qo`l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1" name="Rectangle 550"/>
            <p:cNvSpPr/>
            <p:nvPr/>
          </p:nvSpPr>
          <p:spPr>
            <a:xfrm>
              <a:off x="566318" y="2652293"/>
              <a:ext cx="68804" cy="31009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800" b="1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2" name="Rectangle 551"/>
            <p:cNvSpPr/>
            <p:nvPr/>
          </p:nvSpPr>
          <p:spPr>
            <a:xfrm>
              <a:off x="615061" y="2652293"/>
              <a:ext cx="1139836" cy="31009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800" b="1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qo`ymoq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3" name="Rectangle 552"/>
            <p:cNvSpPr/>
            <p:nvPr/>
          </p:nvSpPr>
          <p:spPr>
            <a:xfrm>
              <a:off x="1471549" y="2652293"/>
              <a:ext cx="93160" cy="31009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800" b="1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-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" name="Rectangle 553"/>
            <p:cNvSpPr/>
            <p:nvPr/>
          </p:nvSpPr>
          <p:spPr>
            <a:xfrm>
              <a:off x="1541653" y="2652293"/>
              <a:ext cx="68804" cy="31009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800" b="1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" name="Rectangle 554"/>
            <p:cNvSpPr/>
            <p:nvPr/>
          </p:nvSpPr>
          <p:spPr>
            <a:xfrm>
              <a:off x="1590421" y="2652293"/>
              <a:ext cx="601885" cy="31009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800" b="1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imzo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6" name="Rectangle 555"/>
            <p:cNvSpPr/>
            <p:nvPr/>
          </p:nvSpPr>
          <p:spPr>
            <a:xfrm>
              <a:off x="2043430" y="2652293"/>
              <a:ext cx="68804" cy="31009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800" b="1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7" name="Rectangle 556"/>
            <p:cNvSpPr/>
            <p:nvPr/>
          </p:nvSpPr>
          <p:spPr>
            <a:xfrm>
              <a:off x="194158" y="2903982"/>
              <a:ext cx="1167202" cy="30967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800" b="1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chekmoq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" name="Rectangle 557"/>
            <p:cNvSpPr/>
            <p:nvPr/>
          </p:nvSpPr>
          <p:spPr>
            <a:xfrm>
              <a:off x="1072261" y="2903982"/>
              <a:ext cx="68712" cy="30967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800" b="1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39" name="Picture 559"/>
            <p:cNvPicPr/>
            <p:nvPr/>
          </p:nvPicPr>
          <p:blipFill>
            <a:blip r:embed="rId12"/>
            <a:stretch>
              <a:fillRect/>
            </a:stretch>
          </p:blipFill>
          <p:spPr>
            <a:xfrm>
              <a:off x="3803904" y="1357883"/>
              <a:ext cx="68580" cy="768096"/>
            </a:xfrm>
            <a:prstGeom prst="rect">
              <a:avLst/>
            </a:prstGeom>
          </p:spPr>
        </p:pic>
        <p:pic>
          <p:nvPicPr>
            <p:cNvPr id="40" name="Picture 561"/>
            <p:cNvPicPr/>
            <p:nvPr/>
          </p:nvPicPr>
          <p:blipFill>
            <a:blip r:embed="rId13"/>
            <a:stretch>
              <a:fillRect/>
            </a:stretch>
          </p:blipFill>
          <p:spPr>
            <a:xfrm>
              <a:off x="2665476" y="2084832"/>
              <a:ext cx="2336292" cy="1380744"/>
            </a:xfrm>
            <a:prstGeom prst="rect">
              <a:avLst/>
            </a:prstGeom>
          </p:spPr>
        </p:pic>
        <p:sp>
          <p:nvSpPr>
            <p:cNvPr id="41" name="Rectangle 562"/>
            <p:cNvSpPr/>
            <p:nvPr/>
          </p:nvSpPr>
          <p:spPr>
            <a:xfrm>
              <a:off x="2859024" y="2400173"/>
              <a:ext cx="1428371" cy="30967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800" b="1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Frazeologik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" name="Rectangle 563"/>
            <p:cNvSpPr/>
            <p:nvPr/>
          </p:nvSpPr>
          <p:spPr>
            <a:xfrm>
              <a:off x="3933444" y="2400173"/>
              <a:ext cx="68712" cy="30967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800" b="1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3" name="Rectangle 564"/>
            <p:cNvSpPr/>
            <p:nvPr/>
          </p:nvSpPr>
          <p:spPr>
            <a:xfrm>
              <a:off x="3980688" y="2400173"/>
              <a:ext cx="964713" cy="30967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800" b="1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birikma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4" name="Rectangle 565"/>
            <p:cNvSpPr/>
            <p:nvPr/>
          </p:nvSpPr>
          <p:spPr>
            <a:xfrm>
              <a:off x="4706366" y="2400173"/>
              <a:ext cx="68712" cy="30967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800" b="1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5" name="Rectangle 566"/>
            <p:cNvSpPr/>
            <p:nvPr/>
          </p:nvSpPr>
          <p:spPr>
            <a:xfrm>
              <a:off x="2859024" y="2650109"/>
              <a:ext cx="554870" cy="30967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800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tepa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6" name="Rectangle 567"/>
            <p:cNvSpPr/>
            <p:nvPr/>
          </p:nvSpPr>
          <p:spPr>
            <a:xfrm>
              <a:off x="3276600" y="2650109"/>
              <a:ext cx="68712" cy="30967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800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Rectangle 568"/>
            <p:cNvSpPr/>
            <p:nvPr/>
          </p:nvSpPr>
          <p:spPr>
            <a:xfrm>
              <a:off x="3326892" y="2650109"/>
              <a:ext cx="637264" cy="30967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800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sochi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8" name="Rectangle 569"/>
            <p:cNvSpPr/>
            <p:nvPr/>
          </p:nvSpPr>
          <p:spPr>
            <a:xfrm>
              <a:off x="3805428" y="2650109"/>
              <a:ext cx="68712" cy="30967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800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9" name="Rectangle 570"/>
            <p:cNvSpPr/>
            <p:nvPr/>
          </p:nvSpPr>
          <p:spPr>
            <a:xfrm>
              <a:off x="3857244" y="2650109"/>
              <a:ext cx="585577" cy="30967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800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tikka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0" name="Rectangle 571"/>
            <p:cNvSpPr/>
            <p:nvPr/>
          </p:nvSpPr>
          <p:spPr>
            <a:xfrm>
              <a:off x="4297934" y="2650109"/>
              <a:ext cx="68712" cy="30967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800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1" name="Rectangle 572"/>
            <p:cNvSpPr/>
            <p:nvPr/>
          </p:nvSpPr>
          <p:spPr>
            <a:xfrm>
              <a:off x="2859024" y="2901569"/>
              <a:ext cx="707800" cy="30967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800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bo`ldi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2" name="Rectangle 573"/>
            <p:cNvSpPr/>
            <p:nvPr/>
          </p:nvSpPr>
          <p:spPr>
            <a:xfrm>
              <a:off x="3390900" y="2901569"/>
              <a:ext cx="93036" cy="30967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800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-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3" name="Rectangle 574"/>
            <p:cNvSpPr/>
            <p:nvPr/>
          </p:nvSpPr>
          <p:spPr>
            <a:xfrm>
              <a:off x="3461004" y="2901569"/>
              <a:ext cx="68712" cy="30967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800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" name="Rectangle 575"/>
            <p:cNvSpPr/>
            <p:nvPr/>
          </p:nvSpPr>
          <p:spPr>
            <a:xfrm>
              <a:off x="3511296" y="2901569"/>
              <a:ext cx="899648" cy="30967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800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qo`rqib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5" name="Rectangle 576"/>
            <p:cNvSpPr/>
            <p:nvPr/>
          </p:nvSpPr>
          <p:spPr>
            <a:xfrm>
              <a:off x="4188206" y="2901569"/>
              <a:ext cx="68712" cy="30967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800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" name="Rectangle 577"/>
            <p:cNvSpPr/>
            <p:nvPr/>
          </p:nvSpPr>
          <p:spPr>
            <a:xfrm>
              <a:off x="4240022" y="2901569"/>
              <a:ext cx="546660" cy="30967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800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ketti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7" name="Rectangle 578"/>
            <p:cNvSpPr/>
            <p:nvPr/>
          </p:nvSpPr>
          <p:spPr>
            <a:xfrm>
              <a:off x="4649978" y="2901569"/>
              <a:ext cx="68712" cy="30967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800" b="1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58" name="Picture 6308"/>
            <p:cNvPicPr/>
            <p:nvPr/>
          </p:nvPicPr>
          <p:blipFill>
            <a:blip r:embed="rId14"/>
            <a:stretch>
              <a:fillRect/>
            </a:stretch>
          </p:blipFill>
          <p:spPr>
            <a:xfrm>
              <a:off x="3806063" y="1360932"/>
              <a:ext cx="2667000" cy="758825"/>
            </a:xfrm>
            <a:prstGeom prst="rect">
              <a:avLst/>
            </a:prstGeom>
          </p:spPr>
        </p:pic>
        <p:pic>
          <p:nvPicPr>
            <p:cNvPr id="59" name="Picture 582"/>
            <p:cNvPicPr/>
            <p:nvPr/>
          </p:nvPicPr>
          <p:blipFill>
            <a:blip r:embed="rId15"/>
            <a:stretch>
              <a:fillRect/>
            </a:stretch>
          </p:blipFill>
          <p:spPr>
            <a:xfrm>
              <a:off x="5317236" y="2084832"/>
              <a:ext cx="2258568" cy="1303020"/>
            </a:xfrm>
            <a:prstGeom prst="rect">
              <a:avLst/>
            </a:prstGeom>
          </p:spPr>
        </p:pic>
        <p:sp>
          <p:nvSpPr>
            <p:cNvPr id="60" name="Rectangle 583"/>
            <p:cNvSpPr/>
            <p:nvPr/>
          </p:nvSpPr>
          <p:spPr>
            <a:xfrm>
              <a:off x="5533009" y="2302129"/>
              <a:ext cx="1662886" cy="36129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2100" b="1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Frazeologik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" name="Rectangle 584"/>
            <p:cNvSpPr/>
            <p:nvPr/>
          </p:nvSpPr>
          <p:spPr>
            <a:xfrm>
              <a:off x="6783070" y="2302129"/>
              <a:ext cx="80164" cy="36129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2100" b="1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2" name="Rectangle 585"/>
            <p:cNvSpPr/>
            <p:nvPr/>
          </p:nvSpPr>
          <p:spPr>
            <a:xfrm>
              <a:off x="5533009" y="2596261"/>
              <a:ext cx="1514616" cy="36129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2100" b="1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chatishma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3" name="Rectangle 586"/>
            <p:cNvSpPr/>
            <p:nvPr/>
          </p:nvSpPr>
          <p:spPr>
            <a:xfrm>
              <a:off x="6671819" y="2596261"/>
              <a:ext cx="80164" cy="36129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2100" b="1">
                  <a:solidFill>
                    <a:srgbClr val="EEECE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4" name="Rectangle 587"/>
            <p:cNvSpPr/>
            <p:nvPr/>
          </p:nvSpPr>
          <p:spPr>
            <a:xfrm>
              <a:off x="6732778" y="2596261"/>
              <a:ext cx="770787" cy="36129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21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pixini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5" name="Rectangle 588"/>
            <p:cNvSpPr/>
            <p:nvPr/>
          </p:nvSpPr>
          <p:spPr>
            <a:xfrm>
              <a:off x="7311898" y="2596261"/>
              <a:ext cx="80164" cy="36129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21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6" name="Rectangle 589"/>
            <p:cNvSpPr/>
            <p:nvPr/>
          </p:nvSpPr>
          <p:spPr>
            <a:xfrm>
              <a:off x="5533009" y="2888869"/>
              <a:ext cx="978293" cy="36129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21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yorgan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7" name="Rectangle 590"/>
            <p:cNvSpPr/>
            <p:nvPr/>
          </p:nvSpPr>
          <p:spPr>
            <a:xfrm>
              <a:off x="6269101" y="2888869"/>
              <a:ext cx="108542" cy="36129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21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-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8" name="Rectangle 591"/>
            <p:cNvSpPr/>
            <p:nvPr/>
          </p:nvSpPr>
          <p:spPr>
            <a:xfrm>
              <a:off x="6351397" y="2888869"/>
              <a:ext cx="80164" cy="36129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21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9" name="Rectangle 592"/>
            <p:cNvSpPr/>
            <p:nvPr/>
          </p:nvSpPr>
          <p:spPr>
            <a:xfrm>
              <a:off x="6409309" y="2888869"/>
              <a:ext cx="792779" cy="36129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21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ayyor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0" name="Rectangle 593"/>
            <p:cNvSpPr/>
            <p:nvPr/>
          </p:nvSpPr>
          <p:spPr>
            <a:xfrm>
              <a:off x="7005574" y="2888869"/>
              <a:ext cx="80164" cy="36129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21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1" name="Rectangle 594"/>
            <p:cNvSpPr/>
            <p:nvPr/>
          </p:nvSpPr>
          <p:spPr>
            <a:xfrm>
              <a:off x="7066534" y="2888869"/>
              <a:ext cx="80164" cy="36129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21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404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83994" y="1874293"/>
            <a:ext cx="8915400" cy="3777622"/>
          </a:xfrm>
        </p:spPr>
        <p:txBody>
          <a:bodyPr/>
          <a:lstStyle/>
          <a:p>
            <a:r>
              <a:rPr lang="en-US" dirty="0" err="1"/>
              <a:t>Frazeologik</a:t>
            </a:r>
            <a:r>
              <a:rPr lang="en-US" dirty="0"/>
              <a:t> </a:t>
            </a:r>
            <a:r>
              <a:rPr lang="en-US" dirty="0" err="1"/>
              <a:t>birikmalar</a:t>
            </a:r>
            <a:r>
              <a:rPr lang="en-US" dirty="0"/>
              <a:t> </a:t>
            </a:r>
            <a:r>
              <a:rPr lang="en-US" dirty="0" err="1"/>
              <a:t>markazida</a:t>
            </a:r>
            <a:r>
              <a:rPr lang="en-US" dirty="0"/>
              <a:t> </a:t>
            </a:r>
            <a:r>
              <a:rPr lang="en-US" dirty="0" err="1"/>
              <a:t>turgan</a:t>
            </a:r>
            <a:r>
              <a:rPr lang="en-US" dirty="0"/>
              <a:t> </a:t>
            </a:r>
            <a:r>
              <a:rPr lang="en-US" dirty="0" err="1"/>
              <a:t>so`z</a:t>
            </a:r>
            <a:r>
              <a:rPr lang="en-US" dirty="0"/>
              <a:t> </a:t>
            </a:r>
            <a:r>
              <a:rPr lang="en-US" dirty="0" err="1"/>
              <a:t>turkumlari</a:t>
            </a:r>
            <a:r>
              <a:rPr lang="en-US" dirty="0"/>
              <a:t> </a:t>
            </a:r>
            <a:endParaRPr lang="ru-RU" dirty="0"/>
          </a:p>
          <a:p>
            <a:pPr lvl="0" fontAlgn="base"/>
            <a:r>
              <a:rPr lang="en-US" dirty="0" err="1"/>
              <a:t>otli</a:t>
            </a:r>
            <a:r>
              <a:rPr lang="en-US" dirty="0"/>
              <a:t> </a:t>
            </a:r>
            <a:r>
              <a:rPr lang="en-US" dirty="0" err="1"/>
              <a:t>frazeologik</a:t>
            </a:r>
            <a:r>
              <a:rPr lang="en-US" dirty="0"/>
              <a:t> </a:t>
            </a:r>
            <a:r>
              <a:rPr lang="en-US" dirty="0" err="1"/>
              <a:t>birikmalar</a:t>
            </a:r>
            <a:r>
              <a:rPr lang="en-US" dirty="0"/>
              <a:t>: </a:t>
            </a:r>
            <a:r>
              <a:rPr lang="en-US" i="1" dirty="0" err="1"/>
              <a:t>og‘zi</a:t>
            </a:r>
            <a:r>
              <a:rPr lang="en-US" i="1" dirty="0"/>
              <a:t> </a:t>
            </a:r>
            <a:r>
              <a:rPr lang="en-US" i="1" u="sng" dirty="0" err="1"/>
              <a:t>qulog‘ida</a:t>
            </a:r>
            <a:r>
              <a:rPr lang="en-US" i="1" dirty="0"/>
              <a:t> </a:t>
            </a:r>
            <a:endParaRPr lang="ru-RU" dirty="0"/>
          </a:p>
          <a:p>
            <a:pPr lvl="0" fontAlgn="base"/>
            <a:r>
              <a:rPr lang="ru-RU" dirty="0" err="1"/>
              <a:t>fe’lli</a:t>
            </a:r>
            <a:r>
              <a:rPr lang="ru-RU" dirty="0"/>
              <a:t> </a:t>
            </a:r>
            <a:r>
              <a:rPr lang="ru-RU" dirty="0" err="1"/>
              <a:t>frazeologik</a:t>
            </a:r>
            <a:r>
              <a:rPr lang="ru-RU" dirty="0"/>
              <a:t> </a:t>
            </a:r>
            <a:r>
              <a:rPr lang="ru-RU" dirty="0" err="1"/>
              <a:t>birikmalar</a:t>
            </a:r>
            <a:r>
              <a:rPr lang="ru-RU" dirty="0"/>
              <a:t>: </a:t>
            </a:r>
            <a:r>
              <a:rPr lang="ru-RU" i="1" dirty="0" err="1"/>
              <a:t>aqlini</a:t>
            </a:r>
            <a:r>
              <a:rPr lang="ru-RU" i="1" dirty="0"/>
              <a:t> </a:t>
            </a:r>
            <a:r>
              <a:rPr lang="ru-RU" i="1" u="sng" dirty="0" err="1"/>
              <a:t>yegan</a:t>
            </a:r>
            <a:r>
              <a:rPr lang="ru-RU" i="1" dirty="0"/>
              <a:t> </a:t>
            </a:r>
            <a:endParaRPr lang="ru-RU" dirty="0"/>
          </a:p>
          <a:p>
            <a:endParaRPr lang="ru-RU" dirty="0"/>
          </a:p>
        </p:txBody>
      </p:sp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1990698" y="388036"/>
            <a:ext cx="893545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Frazeologik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birlik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markazida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turgan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so`z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turkumlari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65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Frazeologik</a:t>
            </a:r>
            <a:r>
              <a:rPr lang="en-US" dirty="0" smtClean="0"/>
              <a:t> </a:t>
            </a:r>
            <a:r>
              <a:rPr lang="en-US" dirty="0" err="1" smtClean="0"/>
              <a:t>birliklarning</a:t>
            </a:r>
            <a:r>
              <a:rPr lang="en-US" dirty="0" smtClean="0"/>
              <a:t> </a:t>
            </a:r>
            <a:r>
              <a:rPr lang="en-US" dirty="0" err="1" smtClean="0"/>
              <a:t>shakl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ma`no</a:t>
            </a:r>
            <a:r>
              <a:rPr lang="en-US" dirty="0" smtClean="0"/>
              <a:t> </a:t>
            </a:r>
            <a:r>
              <a:rPr lang="en-US" dirty="0" err="1" smtClean="0"/>
              <a:t>turga</a:t>
            </a:r>
            <a:r>
              <a:rPr lang="en-US" dirty="0" smtClean="0"/>
              <a:t> </a:t>
            </a:r>
            <a:r>
              <a:rPr lang="en-US" dirty="0" err="1" smtClean="0"/>
              <a:t>ko`ra</a:t>
            </a:r>
            <a:r>
              <a:rPr lang="en-US" dirty="0" smtClean="0"/>
              <a:t> </a:t>
            </a:r>
            <a:r>
              <a:rPr lang="en-US" dirty="0" err="1" smtClean="0"/>
              <a:t>tasnifi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b="1" dirty="0" err="1"/>
              <a:t>Omonimlik</a:t>
            </a:r>
            <a:r>
              <a:rPr lang="en-US" b="1" dirty="0"/>
              <a:t>- </a:t>
            </a:r>
            <a:r>
              <a:rPr lang="en-US" dirty="0" err="1"/>
              <a:t>shakli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ma’nosi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iboralar</a:t>
            </a:r>
            <a:r>
              <a:rPr lang="en-US" dirty="0"/>
              <a:t>.      M: </a:t>
            </a:r>
            <a:r>
              <a:rPr lang="en-US" i="1" dirty="0" err="1"/>
              <a:t>boshga</a:t>
            </a:r>
            <a:r>
              <a:rPr lang="en-US" dirty="0"/>
              <a:t> </a:t>
            </a:r>
            <a:r>
              <a:rPr lang="en-US" i="1" dirty="0" err="1"/>
              <a:t>ko`tarmoq</a:t>
            </a:r>
            <a:r>
              <a:rPr lang="en-US" i="1" dirty="0"/>
              <a:t>- </a:t>
            </a:r>
            <a:r>
              <a:rPr lang="en-US" i="1" dirty="0" err="1"/>
              <a:t>e’zozlamoq</a:t>
            </a:r>
            <a:r>
              <a:rPr lang="en-US" i="1" dirty="0"/>
              <a:t>; </a:t>
            </a:r>
            <a:r>
              <a:rPr lang="en-US" i="1" dirty="0" err="1"/>
              <a:t>boshga</a:t>
            </a:r>
            <a:r>
              <a:rPr lang="en-US" i="1" dirty="0"/>
              <a:t> </a:t>
            </a:r>
            <a:r>
              <a:rPr lang="en-US" i="1" dirty="0" err="1"/>
              <a:t>ko`tarmoq</a:t>
            </a:r>
            <a:r>
              <a:rPr lang="en-US" i="1" dirty="0"/>
              <a:t>- </a:t>
            </a:r>
            <a:r>
              <a:rPr lang="en-US" i="1" dirty="0" err="1"/>
              <a:t>shovqin</a:t>
            </a:r>
            <a:r>
              <a:rPr lang="en-US" i="1" dirty="0"/>
              <a:t> </a:t>
            </a:r>
            <a:r>
              <a:rPr lang="en-US" i="1" dirty="0" err="1"/>
              <a:t>solmoq</a:t>
            </a:r>
            <a:r>
              <a:rPr lang="en-US" i="1" dirty="0"/>
              <a:t> </a:t>
            </a:r>
            <a:endParaRPr lang="ru-RU" dirty="0"/>
          </a:p>
          <a:p>
            <a:pPr lvl="0" fontAlgn="base"/>
            <a:r>
              <a:rPr lang="en-US" b="1" dirty="0" err="1"/>
              <a:t>Sinonimlik</a:t>
            </a:r>
            <a:r>
              <a:rPr lang="en-US" b="1" dirty="0"/>
              <a:t>- </a:t>
            </a:r>
            <a:r>
              <a:rPr lang="en-US" dirty="0" err="1"/>
              <a:t>bir-biriga</a:t>
            </a:r>
            <a:r>
              <a:rPr lang="en-US" dirty="0"/>
              <a:t> </a:t>
            </a:r>
            <a:r>
              <a:rPr lang="en-US" dirty="0" err="1"/>
              <a:t>ma’nosi</a:t>
            </a:r>
            <a:r>
              <a:rPr lang="en-US" dirty="0"/>
              <a:t> </a:t>
            </a:r>
            <a:r>
              <a:rPr lang="en-US" dirty="0" err="1"/>
              <a:t>yaqin</a:t>
            </a:r>
            <a:r>
              <a:rPr lang="en-US" dirty="0"/>
              <a:t> </a:t>
            </a:r>
            <a:r>
              <a:rPr lang="en-US" dirty="0" err="1"/>
              <a:t>ma’nodosh</a:t>
            </a:r>
            <a:r>
              <a:rPr lang="en-US" dirty="0"/>
              <a:t> </a:t>
            </a:r>
            <a:r>
              <a:rPr lang="en-US" dirty="0" err="1"/>
              <a:t>iboralar</a:t>
            </a:r>
            <a:r>
              <a:rPr lang="en-US" dirty="0"/>
              <a:t>. </a:t>
            </a:r>
            <a:r>
              <a:rPr lang="ru-RU" dirty="0"/>
              <a:t>M: </a:t>
            </a:r>
            <a:r>
              <a:rPr lang="ru-RU" i="1" dirty="0" err="1"/>
              <a:t>dunyoga</a:t>
            </a:r>
            <a:r>
              <a:rPr lang="ru-RU" i="1" dirty="0"/>
              <a:t> </a:t>
            </a:r>
            <a:r>
              <a:rPr lang="ru-RU" i="1" dirty="0" err="1"/>
              <a:t>kelmoq</a:t>
            </a:r>
            <a:r>
              <a:rPr lang="ru-RU" i="1" dirty="0"/>
              <a:t>- </a:t>
            </a:r>
            <a:r>
              <a:rPr lang="ru-RU" i="1" dirty="0" err="1"/>
              <a:t>tavallud</a:t>
            </a:r>
            <a:r>
              <a:rPr lang="ru-RU" i="1" dirty="0"/>
              <a:t> </a:t>
            </a:r>
            <a:r>
              <a:rPr lang="ru-RU" i="1" dirty="0" err="1"/>
              <a:t>topmoq</a:t>
            </a:r>
            <a:r>
              <a:rPr lang="ru-RU" i="1" dirty="0"/>
              <a:t> </a:t>
            </a:r>
            <a:endParaRPr lang="ru-RU" dirty="0"/>
          </a:p>
          <a:p>
            <a:pPr lvl="0" fontAlgn="base"/>
            <a:r>
              <a:rPr lang="en-US" b="1" dirty="0" err="1"/>
              <a:t>Antonimlik</a:t>
            </a:r>
            <a:r>
              <a:rPr lang="en-US" b="1" dirty="0"/>
              <a:t>- </a:t>
            </a:r>
            <a:r>
              <a:rPr lang="en-US" dirty="0" err="1"/>
              <a:t>qarama-qarshi</a:t>
            </a:r>
            <a:r>
              <a:rPr lang="en-US" dirty="0"/>
              <a:t> </a:t>
            </a:r>
            <a:r>
              <a:rPr lang="en-US" dirty="0" err="1"/>
              <a:t>ma’noli</a:t>
            </a:r>
            <a:r>
              <a:rPr lang="en-US" dirty="0"/>
              <a:t> </a:t>
            </a:r>
            <a:r>
              <a:rPr lang="en-US" dirty="0" err="1"/>
              <a:t>iboralar</a:t>
            </a:r>
            <a:r>
              <a:rPr lang="en-US" dirty="0"/>
              <a:t> </a:t>
            </a:r>
            <a:r>
              <a:rPr lang="en-US" dirty="0" err="1"/>
              <a:t>zid</a:t>
            </a:r>
            <a:r>
              <a:rPr lang="en-US" dirty="0"/>
              <a:t> </a:t>
            </a:r>
            <a:r>
              <a:rPr lang="en-US" dirty="0" err="1"/>
              <a:t>ma’noli</a:t>
            </a:r>
            <a:r>
              <a:rPr lang="en-US" dirty="0"/>
              <a:t> </a:t>
            </a:r>
            <a:r>
              <a:rPr lang="en-US" dirty="0" err="1"/>
              <a:t>iboralar</a:t>
            </a:r>
            <a:r>
              <a:rPr lang="en-US" dirty="0"/>
              <a:t>. </a:t>
            </a:r>
            <a:r>
              <a:rPr lang="ru-RU" dirty="0"/>
              <a:t>M: </a:t>
            </a:r>
            <a:r>
              <a:rPr lang="ru-RU" i="1" dirty="0" err="1"/>
              <a:t>dunyoga</a:t>
            </a:r>
            <a:r>
              <a:rPr lang="ru-RU" i="1" dirty="0"/>
              <a:t> </a:t>
            </a:r>
            <a:r>
              <a:rPr lang="ru-RU" i="1" dirty="0" err="1"/>
              <a:t>kelmoq</a:t>
            </a:r>
            <a:r>
              <a:rPr lang="ru-RU" i="1" dirty="0"/>
              <a:t>- </a:t>
            </a:r>
            <a:r>
              <a:rPr lang="ru-RU" i="1" dirty="0" err="1"/>
              <a:t>dunyodan</a:t>
            </a:r>
            <a:r>
              <a:rPr lang="ru-RU" i="1" dirty="0"/>
              <a:t> </a:t>
            </a:r>
            <a:r>
              <a:rPr lang="ru-RU" i="1" dirty="0" err="1"/>
              <a:t>ketmoq</a:t>
            </a:r>
            <a:r>
              <a:rPr lang="ru-RU" b="1" i="1" dirty="0"/>
              <a:t>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202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Frazeologik</a:t>
            </a:r>
            <a:r>
              <a:rPr lang="en-US" dirty="0" smtClean="0"/>
              <a:t> </a:t>
            </a:r>
            <a:r>
              <a:rPr lang="en-US" dirty="0" err="1" smtClean="0"/>
              <a:t>iboralarning</a:t>
            </a:r>
            <a:r>
              <a:rPr lang="en-US" dirty="0" smtClean="0"/>
              <a:t> </a:t>
            </a:r>
            <a:r>
              <a:rPr lang="en-US" dirty="0" err="1" smtClean="0"/>
              <a:t>ma`no</a:t>
            </a:r>
            <a:r>
              <a:rPr lang="en-US" dirty="0" smtClean="0"/>
              <a:t> </a:t>
            </a:r>
            <a:r>
              <a:rPr lang="en-US" dirty="0" err="1" smtClean="0"/>
              <a:t>ko`chish</a:t>
            </a:r>
            <a:r>
              <a:rPr lang="en-US" dirty="0" smtClean="0"/>
              <a:t> </a:t>
            </a:r>
            <a:r>
              <a:rPr lang="en-US" dirty="0" err="1" smtClean="0"/>
              <a:t>bo`yicha</a:t>
            </a:r>
            <a:r>
              <a:rPr lang="en-US" dirty="0" smtClean="0"/>
              <a:t> </a:t>
            </a:r>
            <a:r>
              <a:rPr lang="en-US" dirty="0" err="1" smtClean="0"/>
              <a:t>tasnifi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Frazeologizm</a:t>
            </a:r>
            <a:r>
              <a:rPr lang="en-US" dirty="0"/>
              <a:t> </a:t>
            </a:r>
            <a:r>
              <a:rPr lang="en-US" dirty="0" err="1"/>
              <a:t>tartibidagi</a:t>
            </a:r>
            <a:r>
              <a:rPr lang="en-US" dirty="0"/>
              <a:t> </a:t>
            </a:r>
            <a:r>
              <a:rPr lang="en-US" dirty="0" err="1"/>
              <a:t>ayrim</a:t>
            </a:r>
            <a:r>
              <a:rPr lang="en-US" dirty="0"/>
              <a:t> </a:t>
            </a:r>
            <a:r>
              <a:rPr lang="en-US" dirty="0" err="1"/>
              <a:t>so’zning</a:t>
            </a:r>
            <a:r>
              <a:rPr lang="en-US" dirty="0"/>
              <a:t> </a:t>
            </a:r>
            <a:r>
              <a:rPr lang="en-US" dirty="0" err="1"/>
              <a:t>ko’chma</a:t>
            </a:r>
            <a:r>
              <a:rPr lang="en-US" dirty="0"/>
              <a:t> </a:t>
            </a:r>
            <a:r>
              <a:rPr lang="en-US" dirty="0" err="1"/>
              <a:t>ma‘noda</a:t>
            </a:r>
            <a:r>
              <a:rPr lang="en-US" dirty="0"/>
              <a:t>, </a:t>
            </a:r>
            <a:r>
              <a:rPr lang="en-US" dirty="0" err="1"/>
              <a:t>boshqalarining</a:t>
            </a:r>
            <a:r>
              <a:rPr lang="en-US" dirty="0"/>
              <a:t> </a:t>
            </a:r>
            <a:r>
              <a:rPr lang="en-US" dirty="0" err="1"/>
              <a:t>o’z</a:t>
            </a:r>
            <a:r>
              <a:rPr lang="en-US" dirty="0"/>
              <a:t> </a:t>
            </a:r>
            <a:r>
              <a:rPr lang="en-US" dirty="0" err="1"/>
              <a:t>ma‘nosida</a:t>
            </a:r>
            <a:r>
              <a:rPr lang="en-US" dirty="0"/>
              <a:t> </a:t>
            </a:r>
            <a:r>
              <a:rPr lang="en-US" dirty="0" err="1"/>
              <a:t>qo’llanilishi</a:t>
            </a:r>
            <a:r>
              <a:rPr lang="en-US" dirty="0"/>
              <a:t> </a:t>
            </a:r>
            <a:r>
              <a:rPr lang="en-US" dirty="0" err="1"/>
              <a:t>natijasida</a:t>
            </a:r>
            <a:r>
              <a:rPr lang="en-US" dirty="0"/>
              <a:t> ham </a:t>
            </a:r>
            <a:r>
              <a:rPr lang="en-US" dirty="0" err="1"/>
              <a:t>vujudga</a:t>
            </a:r>
            <a:r>
              <a:rPr lang="en-US" dirty="0"/>
              <a:t> </a:t>
            </a:r>
            <a:r>
              <a:rPr lang="en-US" dirty="0" err="1"/>
              <a:t>kelishi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i="1" dirty="0" err="1"/>
              <a:t>aqlini</a:t>
            </a:r>
            <a:r>
              <a:rPr lang="en-US" i="1" dirty="0"/>
              <a:t> </a:t>
            </a:r>
            <a:r>
              <a:rPr lang="en-US" i="1" dirty="0" err="1"/>
              <a:t>yemoq</a:t>
            </a:r>
            <a:r>
              <a:rPr lang="en-US" i="1" dirty="0"/>
              <a:t>, </a:t>
            </a:r>
            <a:r>
              <a:rPr lang="en-US" i="1" dirty="0" err="1"/>
              <a:t>ko’zini</a:t>
            </a:r>
            <a:r>
              <a:rPr lang="en-US" i="1" dirty="0"/>
              <a:t> </a:t>
            </a:r>
            <a:r>
              <a:rPr lang="en-US" i="1" dirty="0" err="1"/>
              <a:t>bo’yamoq</a:t>
            </a:r>
            <a:r>
              <a:rPr lang="en-US" i="1" dirty="0"/>
              <a:t>, </a:t>
            </a:r>
            <a:r>
              <a:rPr lang="en-US" i="1" dirty="0" err="1"/>
              <a:t>ko’zi-ko’ziga</a:t>
            </a:r>
            <a:r>
              <a:rPr lang="en-US" i="1" dirty="0"/>
              <a:t> </a:t>
            </a:r>
            <a:r>
              <a:rPr lang="en-US" i="1" dirty="0" err="1"/>
              <a:t>tushdi</a:t>
            </a:r>
            <a:r>
              <a:rPr lang="en-US" i="1" dirty="0"/>
              <a:t>, </a:t>
            </a:r>
            <a:r>
              <a:rPr lang="en-US" i="1" dirty="0" err="1"/>
              <a:t>og’zi</a:t>
            </a:r>
            <a:r>
              <a:rPr lang="en-US" i="1" dirty="0"/>
              <a:t> </a:t>
            </a:r>
            <a:r>
              <a:rPr lang="en-US" i="1" dirty="0" err="1"/>
              <a:t>qulog’ida</a:t>
            </a:r>
            <a:r>
              <a:rPr lang="en-US" i="1" dirty="0"/>
              <a:t> </a:t>
            </a:r>
            <a:r>
              <a:rPr lang="en-US" dirty="0" err="1"/>
              <a:t>frazeologizmlarida</a:t>
            </a:r>
            <a:r>
              <a:rPr lang="en-US" i="1" dirty="0"/>
              <a:t> </a:t>
            </a:r>
            <a:r>
              <a:rPr lang="en-US" i="1" dirty="0" err="1"/>
              <a:t>aql</a:t>
            </a:r>
            <a:r>
              <a:rPr lang="en-US" i="1" dirty="0"/>
              <a:t>, </a:t>
            </a:r>
            <a:r>
              <a:rPr lang="en-US" i="1" dirty="0" err="1"/>
              <a:t>ko’z</a:t>
            </a:r>
            <a:r>
              <a:rPr lang="en-US" i="1" dirty="0"/>
              <a:t>, </a:t>
            </a:r>
            <a:r>
              <a:rPr lang="en-US" i="1" dirty="0" err="1"/>
              <a:t>og’iz</a:t>
            </a:r>
            <a:r>
              <a:rPr lang="en-US" i="1" dirty="0"/>
              <a:t> </a:t>
            </a:r>
            <a:r>
              <a:rPr lang="en-US" i="1" dirty="0" err="1"/>
              <a:t>so’zlari</a:t>
            </a:r>
            <a:r>
              <a:rPr lang="en-US" i="1" dirty="0"/>
              <a:t> </a:t>
            </a:r>
            <a:r>
              <a:rPr lang="en-US" dirty="0" err="1"/>
              <a:t>o’z</a:t>
            </a:r>
            <a:r>
              <a:rPr lang="en-US" dirty="0"/>
              <a:t> </a:t>
            </a:r>
            <a:r>
              <a:rPr lang="en-US" dirty="0" err="1"/>
              <a:t>ma‘nosida</a:t>
            </a:r>
            <a:r>
              <a:rPr lang="en-US" i="1" dirty="0"/>
              <a:t> </a:t>
            </a:r>
            <a:r>
              <a:rPr lang="en-US" i="1" dirty="0" err="1"/>
              <a:t>yemoq</a:t>
            </a:r>
            <a:r>
              <a:rPr lang="en-US" i="1" dirty="0"/>
              <a:t>, </a:t>
            </a:r>
            <a:r>
              <a:rPr lang="en-US" i="1" dirty="0" err="1"/>
              <a:t>bo’yamoq</a:t>
            </a:r>
            <a:r>
              <a:rPr lang="en-US" i="1" dirty="0"/>
              <a:t>, </a:t>
            </a:r>
            <a:r>
              <a:rPr lang="en-US" i="1" dirty="0" err="1"/>
              <a:t>tushmoq</a:t>
            </a:r>
            <a:r>
              <a:rPr lang="en-US" i="1" dirty="0"/>
              <a:t>, </a:t>
            </a:r>
            <a:r>
              <a:rPr lang="en-US" i="1" dirty="0" err="1"/>
              <a:t>qulog’ida</a:t>
            </a:r>
            <a:r>
              <a:rPr lang="en-US" i="1" dirty="0"/>
              <a:t> </a:t>
            </a:r>
            <a:r>
              <a:rPr lang="en-US" dirty="0" err="1"/>
              <a:t>so’zlari</a:t>
            </a:r>
            <a:r>
              <a:rPr lang="en-US" dirty="0"/>
              <a:t> </a:t>
            </a:r>
            <a:r>
              <a:rPr lang="en-US" dirty="0" err="1"/>
              <a:t>ko’chma</a:t>
            </a:r>
            <a:r>
              <a:rPr lang="en-US" dirty="0"/>
              <a:t> </a:t>
            </a:r>
            <a:r>
              <a:rPr lang="en-US" dirty="0" err="1"/>
              <a:t>ma‘nodadir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611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Tasviriy</a:t>
            </a:r>
            <a:r>
              <a:rPr lang="en-US" dirty="0" smtClean="0"/>
              <a:t> </a:t>
            </a:r>
            <a:r>
              <a:rPr lang="en-US" dirty="0" err="1" smtClean="0"/>
              <a:t>ifoda</a:t>
            </a:r>
            <a:r>
              <a:rPr lang="en-US" dirty="0" smtClean="0"/>
              <a:t> </a:t>
            </a:r>
            <a:r>
              <a:rPr lang="en-US" dirty="0" err="1" smtClean="0"/>
              <a:t>haqida</a:t>
            </a:r>
            <a:r>
              <a:rPr lang="en-US" dirty="0" smtClean="0"/>
              <a:t> </a:t>
            </a:r>
            <a:r>
              <a:rPr lang="en-US" dirty="0" err="1" smtClean="0"/>
              <a:t>ma`lumot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2370278"/>
              </p:ext>
            </p:extLst>
          </p:nvPr>
        </p:nvGraphicFramePr>
        <p:xfrm>
          <a:off x="2006220" y="1596789"/>
          <a:ext cx="8598089" cy="39851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3788"/>
                <a:gridCol w="8144301"/>
              </a:tblGrid>
              <a:tr h="3985146">
                <a:tc>
                  <a:txBody>
                    <a:bodyPr/>
                    <a:lstStyle/>
                    <a:p>
                      <a:pPr marL="914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•</a:t>
                      </a:r>
                      <a:endParaRPr lang="ru-RU" sz="7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44593" marT="2171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Narsa-buyumning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nomini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aniq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atamay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uni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tasvirlab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anglatadigan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so‘z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birikmasi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tasviriy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ifoda</a:t>
                      </a:r>
                      <a:r>
                        <a:rPr lang="ru-RU" sz="1600" dirty="0">
                          <a:effectLst/>
                        </a:rPr>
                        <a:t> (</a:t>
                      </a:r>
                      <a:r>
                        <a:rPr lang="ru-RU" sz="1600" dirty="0" err="1">
                          <a:effectLst/>
                        </a:rPr>
                        <a:t>yoki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parafraza</a:t>
                      </a:r>
                      <a:r>
                        <a:rPr lang="ru-RU" sz="1600" dirty="0">
                          <a:effectLst/>
                        </a:rPr>
                        <a:t>) </a:t>
                      </a:r>
                      <a:r>
                        <a:rPr lang="ru-RU" sz="1600" dirty="0" err="1">
                          <a:effectLst/>
                        </a:rPr>
                        <a:t>dеyiladi</a:t>
                      </a:r>
                      <a:r>
                        <a:rPr lang="ru-RU" sz="1600" dirty="0">
                          <a:effectLst/>
                        </a:rPr>
                        <a:t>: </a:t>
                      </a:r>
                      <a:r>
                        <a:rPr lang="ru-RU" sz="1600" dirty="0" err="1">
                          <a:effectLst/>
                        </a:rPr>
                        <a:t>qushlar</a:t>
                      </a:r>
                      <a:r>
                        <a:rPr lang="ru-RU" sz="1600" dirty="0">
                          <a:effectLst/>
                        </a:rPr>
                        <a:t> - </a:t>
                      </a:r>
                      <a:r>
                        <a:rPr lang="ru-RU" sz="1600" dirty="0" err="1">
                          <a:effectLst/>
                        </a:rPr>
                        <a:t>qanotli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do‘stlar</a:t>
                      </a:r>
                      <a:r>
                        <a:rPr lang="ru-RU" sz="1600" dirty="0">
                          <a:effectLst/>
                        </a:rPr>
                        <a:t>; </a:t>
                      </a:r>
                      <a:r>
                        <a:rPr lang="ru-RU" sz="1600" dirty="0" err="1">
                          <a:effectLst/>
                        </a:rPr>
                        <a:t>fazogirlar</a:t>
                      </a:r>
                      <a:r>
                        <a:rPr lang="ru-RU" sz="1600" dirty="0">
                          <a:effectLst/>
                        </a:rPr>
                        <a:t> - </a:t>
                      </a:r>
                      <a:r>
                        <a:rPr lang="ru-RU" sz="1600" dirty="0" err="1">
                          <a:effectLst/>
                        </a:rPr>
                        <a:t>samo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lochinlari</a:t>
                      </a:r>
                      <a:r>
                        <a:rPr lang="ru-RU" sz="1600" dirty="0">
                          <a:effectLst/>
                        </a:rPr>
                        <a:t>; </a:t>
                      </a:r>
                      <a:r>
                        <a:rPr lang="ru-RU" sz="1600" dirty="0" err="1">
                          <a:effectLst/>
                        </a:rPr>
                        <a:t>makkajo‘xori</a:t>
                      </a:r>
                      <a:r>
                        <a:rPr lang="ru-RU" sz="1600" dirty="0">
                          <a:effectLst/>
                        </a:rPr>
                        <a:t> - </a:t>
                      </a:r>
                      <a:r>
                        <a:rPr lang="ru-RU" sz="1600" dirty="0" err="1">
                          <a:effectLst/>
                        </a:rPr>
                        <a:t>dala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malikasi</a:t>
                      </a:r>
                      <a:r>
                        <a:rPr lang="ru-RU" sz="1600" dirty="0">
                          <a:effectLst/>
                        </a:rPr>
                        <a:t>; </a:t>
                      </a:r>
                      <a:r>
                        <a:rPr lang="ru-RU" sz="1600" dirty="0" err="1">
                          <a:effectLst/>
                        </a:rPr>
                        <a:t>paxta</a:t>
                      </a:r>
                      <a:r>
                        <a:rPr lang="ru-RU" sz="1600" dirty="0">
                          <a:effectLst/>
                        </a:rPr>
                        <a:t> - </a:t>
                      </a:r>
                      <a:r>
                        <a:rPr lang="ru-RU" sz="1600" dirty="0" err="1">
                          <a:effectLst/>
                        </a:rPr>
                        <a:t>oq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oltin</a:t>
                      </a:r>
                      <a:r>
                        <a:rPr lang="ru-RU" sz="1600" dirty="0">
                          <a:effectLst/>
                        </a:rPr>
                        <a:t>,  </a:t>
                      </a:r>
                      <a:r>
                        <a:rPr lang="ru-RU" sz="1600" dirty="0" err="1">
                          <a:effectLst/>
                        </a:rPr>
                        <a:t>rassomlar</a:t>
                      </a:r>
                      <a:r>
                        <a:rPr lang="ru-RU" sz="1600" dirty="0">
                          <a:effectLst/>
                        </a:rPr>
                        <a:t> – </a:t>
                      </a:r>
                      <a:r>
                        <a:rPr lang="ru-RU" sz="1600" dirty="0" err="1">
                          <a:effectLst/>
                        </a:rPr>
                        <a:t>mo‘yqalam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sohiblari</a:t>
                      </a:r>
                      <a:r>
                        <a:rPr lang="ru-RU" sz="1600" dirty="0">
                          <a:effectLst/>
                        </a:rPr>
                        <a:t>.   </a:t>
                      </a:r>
                      <a:r>
                        <a:rPr lang="en-US" sz="1600" dirty="0" err="1">
                          <a:effectLst/>
                        </a:rPr>
                        <a:t>Tasviriy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ifodalardagi</a:t>
                      </a:r>
                      <a:r>
                        <a:rPr lang="en-US" sz="1600" dirty="0">
                          <a:effectLst/>
                        </a:rPr>
                        <a:t>  </a:t>
                      </a:r>
                      <a:r>
                        <a:rPr lang="en-US" sz="1600" dirty="0" err="1">
                          <a:effectLst/>
                        </a:rPr>
                        <a:t>bitta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so‘z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har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doim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o‘z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ma'nosida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bo‘ladi</a:t>
                      </a:r>
                      <a:r>
                        <a:rPr lang="en-US" sz="1600" dirty="0">
                          <a:effectLst/>
                        </a:rPr>
                        <a:t>, </a:t>
                      </a:r>
                      <a:r>
                        <a:rPr lang="en-US" sz="1600" dirty="0" err="1">
                          <a:effectLst/>
                        </a:rPr>
                        <a:t>shu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bilan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ular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iboralardan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farq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qiladi</a:t>
                      </a:r>
                      <a:r>
                        <a:rPr lang="en-US" sz="1600" dirty="0">
                          <a:effectLst/>
                        </a:rPr>
                        <a:t>. </a:t>
                      </a:r>
                      <a:r>
                        <a:rPr lang="en-US" sz="1600" dirty="0" err="1">
                          <a:effectLst/>
                        </a:rPr>
                        <a:t>Tasviriy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ifodalar</a:t>
                      </a:r>
                      <a:r>
                        <a:rPr lang="en-US" sz="1600" dirty="0">
                          <a:effectLst/>
                        </a:rPr>
                        <a:t> ham </a:t>
                      </a:r>
                      <a:r>
                        <a:rPr lang="en-US" sz="1600" dirty="0" err="1">
                          <a:effectLst/>
                        </a:rPr>
                        <a:t>omonimlik</a:t>
                      </a:r>
                      <a:r>
                        <a:rPr lang="en-US" sz="1600" dirty="0">
                          <a:effectLst/>
                        </a:rPr>
                        <a:t>, </a:t>
                      </a:r>
                      <a:r>
                        <a:rPr lang="en-US" sz="1600" dirty="0" err="1">
                          <a:effectLst/>
                        </a:rPr>
                        <a:t>sinonimlik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xususiyatlariga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ega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bo‘lishi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mumkin</a:t>
                      </a:r>
                      <a:r>
                        <a:rPr lang="en-US" sz="1600" dirty="0">
                          <a:effectLst/>
                        </a:rPr>
                        <a:t>. </a:t>
                      </a:r>
                      <a:r>
                        <a:rPr lang="en-US" sz="1600" dirty="0" err="1">
                          <a:effectLst/>
                        </a:rPr>
                        <a:t>Omonim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tasviriy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ifodalar</a:t>
                      </a:r>
                      <a:r>
                        <a:rPr lang="en-US" sz="1600" dirty="0">
                          <a:effectLst/>
                        </a:rPr>
                        <a:t>:  </a:t>
                      </a:r>
                      <a:r>
                        <a:rPr lang="en-US" sz="1600" dirty="0" err="1">
                          <a:effectLst/>
                        </a:rPr>
                        <a:t>aql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gimnastikasi</a:t>
                      </a:r>
                      <a:r>
                        <a:rPr lang="en-US" sz="1600" dirty="0">
                          <a:effectLst/>
                        </a:rPr>
                        <a:t> – 1) mat</a:t>
                      </a:r>
                      <a:r>
                        <a:rPr lang="ru-RU" sz="1600" dirty="0">
                          <a:effectLst/>
                        </a:rPr>
                        <a:t>е</a:t>
                      </a:r>
                      <a:r>
                        <a:rPr lang="en-US" sz="1600" dirty="0" err="1">
                          <a:effectLst/>
                        </a:rPr>
                        <a:t>matika</a:t>
                      </a:r>
                      <a:r>
                        <a:rPr lang="en-US" sz="1600" dirty="0">
                          <a:effectLst/>
                        </a:rPr>
                        <a:t>;       2) </a:t>
                      </a:r>
                      <a:r>
                        <a:rPr lang="en-US" sz="1600" dirty="0" err="1">
                          <a:effectLst/>
                        </a:rPr>
                        <a:t>shaxmat</a:t>
                      </a:r>
                      <a:r>
                        <a:rPr lang="en-US" sz="1600" dirty="0">
                          <a:effectLst/>
                        </a:rPr>
                        <a:t>, </a:t>
                      </a:r>
                      <a:r>
                        <a:rPr lang="en-US" sz="1600" dirty="0" err="1">
                          <a:effectLst/>
                        </a:rPr>
                        <a:t>qora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oltin</a:t>
                      </a:r>
                      <a:r>
                        <a:rPr lang="en-US" sz="1600" dirty="0">
                          <a:effectLst/>
                        </a:rPr>
                        <a:t> – 1) n</a:t>
                      </a:r>
                      <a:r>
                        <a:rPr lang="ru-RU" sz="1600" dirty="0">
                          <a:effectLst/>
                        </a:rPr>
                        <a:t>е</a:t>
                      </a:r>
                      <a:r>
                        <a:rPr lang="en-US" sz="1600" dirty="0" err="1">
                          <a:effectLst/>
                        </a:rPr>
                        <a:t>ft</a:t>
                      </a:r>
                      <a:r>
                        <a:rPr lang="en-US" sz="1600" dirty="0">
                          <a:effectLst/>
                        </a:rPr>
                        <a:t>;  2) </a:t>
                      </a:r>
                      <a:r>
                        <a:rPr lang="en-US" sz="1600" dirty="0" err="1">
                          <a:effectLst/>
                        </a:rPr>
                        <a:t>ko‘mir</a:t>
                      </a:r>
                      <a:r>
                        <a:rPr lang="en-US" sz="1600" dirty="0">
                          <a:effectLst/>
                        </a:rPr>
                        <a:t>.  </a:t>
                      </a:r>
                      <a:r>
                        <a:rPr lang="en-US" sz="1600" dirty="0" err="1">
                          <a:effectLst/>
                        </a:rPr>
                        <a:t>Sinonim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tasviriy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ifodalar</a:t>
                      </a:r>
                      <a:r>
                        <a:rPr lang="en-US" sz="1600" dirty="0">
                          <a:effectLst/>
                        </a:rPr>
                        <a:t>: </a:t>
                      </a:r>
                      <a:r>
                        <a:rPr lang="en-US" sz="1600" dirty="0" err="1">
                          <a:effectLst/>
                        </a:rPr>
                        <a:t>g‘azal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mulkining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sultoni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va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o‘zb</a:t>
                      </a:r>
                      <a:r>
                        <a:rPr lang="ru-RU" sz="1600" dirty="0">
                          <a:effectLst/>
                        </a:rPr>
                        <a:t>е</a:t>
                      </a:r>
                      <a:r>
                        <a:rPr lang="en-US" sz="1600" dirty="0">
                          <a:effectLst/>
                        </a:rPr>
                        <a:t>k </a:t>
                      </a:r>
                      <a:r>
                        <a:rPr lang="en-US" sz="1600" dirty="0" err="1">
                          <a:effectLst/>
                        </a:rPr>
                        <a:t>tilining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asoschisi</a:t>
                      </a:r>
                      <a:r>
                        <a:rPr lang="en-US" sz="1600" dirty="0">
                          <a:effectLst/>
                        </a:rPr>
                        <a:t> – </a:t>
                      </a:r>
                      <a:r>
                        <a:rPr lang="en-US" sz="1600" dirty="0" err="1">
                          <a:effectLst/>
                        </a:rPr>
                        <a:t>Alish</a:t>
                      </a:r>
                      <a:r>
                        <a:rPr lang="ru-RU" sz="1600" dirty="0">
                          <a:effectLst/>
                        </a:rPr>
                        <a:t>е</a:t>
                      </a:r>
                      <a:r>
                        <a:rPr lang="en-US" sz="1600" dirty="0">
                          <a:effectLst/>
                        </a:rPr>
                        <a:t>r </a:t>
                      </a:r>
                      <a:r>
                        <a:rPr lang="en-US" sz="1600" dirty="0" err="1">
                          <a:effectLst/>
                        </a:rPr>
                        <a:t>Navoiy</a:t>
                      </a:r>
                      <a:r>
                        <a:rPr lang="en-US" sz="1600" dirty="0">
                          <a:effectLst/>
                        </a:rPr>
                        <a:t>; </a:t>
                      </a:r>
                      <a:r>
                        <a:rPr lang="en-US" sz="1600" dirty="0" err="1">
                          <a:effectLst/>
                        </a:rPr>
                        <a:t>uyg‘onish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fasli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va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fasllar</a:t>
                      </a:r>
                      <a:r>
                        <a:rPr lang="en-US" sz="1600" dirty="0">
                          <a:effectLst/>
                        </a:rPr>
                        <a:t> k</a:t>
                      </a:r>
                      <a:r>
                        <a:rPr lang="ru-RU" sz="1600" dirty="0">
                          <a:effectLst/>
                        </a:rPr>
                        <a:t>е</a:t>
                      </a:r>
                      <a:r>
                        <a:rPr lang="en-US" sz="1600" dirty="0" err="1">
                          <a:effectLst/>
                        </a:rPr>
                        <a:t>linchagi</a:t>
                      </a:r>
                      <a:r>
                        <a:rPr lang="en-US" sz="1600" dirty="0">
                          <a:effectLst/>
                        </a:rPr>
                        <a:t> – </a:t>
                      </a:r>
                      <a:r>
                        <a:rPr lang="en-US" sz="1600" dirty="0" err="1">
                          <a:effectLst/>
                        </a:rPr>
                        <a:t>bahor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endParaRPr lang="ru-RU" sz="7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44593" marT="21715" marB="0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660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</TotalTime>
  <Words>557</Words>
  <Application>Microsoft Office PowerPoint</Application>
  <PresentationFormat>Широкоэкранный</PresentationFormat>
  <Paragraphs>101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Book Antiqua</vt:lpstr>
      <vt:lpstr>Calibri</vt:lpstr>
      <vt:lpstr>Century Gothic</vt:lpstr>
      <vt:lpstr>Wingdings 2</vt:lpstr>
      <vt:lpstr>Wingdings 3</vt:lpstr>
      <vt:lpstr>Легкий дым</vt:lpstr>
      <vt:lpstr>O`rganilayotgan til frazeologizmlarining lingvomadaniy tahlili</vt:lpstr>
      <vt:lpstr>Reja</vt:lpstr>
      <vt:lpstr>Frazeologiya haqida qisqacha </vt:lpstr>
      <vt:lpstr>Презентация PowerPoint</vt:lpstr>
      <vt:lpstr>Frazeologiya birliklarining tasnifi  </vt:lpstr>
      <vt:lpstr>Презентация PowerPoint</vt:lpstr>
      <vt:lpstr>Frazeologik birliklarning shakl va ma`no turga ko`ra tasnifi</vt:lpstr>
      <vt:lpstr>Frazeologik iboralarning ma`no ko`chish bo`yicha tasnifi</vt:lpstr>
      <vt:lpstr>Tasviriy ifoda haqida ma`lumot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Mercury export trade</dc:creator>
  <cp:lastModifiedBy>Пользователь</cp:lastModifiedBy>
  <cp:revision>5</cp:revision>
  <dcterms:created xsi:type="dcterms:W3CDTF">2018-01-23T04:41:24Z</dcterms:created>
  <dcterms:modified xsi:type="dcterms:W3CDTF">2024-11-03T08:11:09Z</dcterms:modified>
</cp:coreProperties>
</file>