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1BBD0-59D3-48DE-9547-374992E1521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B7EA4FD-3028-4592-BDCE-C4AB156E98C6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uz-Cyrl-UZ" sz="1600" b="1" dirty="0" smtClean="0">
              <a:latin typeface="Book Antiqua" panose="02040602050305030304" pitchFamily="18" charset="0"/>
            </a:rPr>
            <a:t>to‘la ekvilalent frazeologizmlar vositasida</a:t>
          </a:r>
          <a:endParaRPr lang="ru-RU" sz="1600" b="1" dirty="0">
            <a:latin typeface="Book Antiqua" panose="02040602050305030304" pitchFamily="18" charset="0"/>
          </a:endParaRPr>
        </a:p>
      </dgm:t>
    </dgm:pt>
    <dgm:pt modelId="{878742EE-D4A6-402D-83E2-446DE5AD291C}" type="parTrans" cxnId="{33AB32FB-5CB5-4CAB-859E-15624ECDBAB2}">
      <dgm:prSet/>
      <dgm:spPr/>
      <dgm:t>
        <a:bodyPr/>
        <a:lstStyle/>
        <a:p>
          <a:endParaRPr lang="ru-RU"/>
        </a:p>
      </dgm:t>
    </dgm:pt>
    <dgm:pt modelId="{68BB65A1-0D78-4620-A29C-C832E05495E5}" type="sibTrans" cxnId="{33AB32FB-5CB5-4CAB-859E-15624ECDBAB2}">
      <dgm:prSet/>
      <dgm:spPr/>
      <dgm:t>
        <a:bodyPr/>
        <a:lstStyle/>
        <a:p>
          <a:endParaRPr lang="ru-RU"/>
        </a:p>
      </dgm:t>
    </dgm:pt>
    <dgm:pt modelId="{A69CCE7B-E89F-4F2D-8719-A911DC77B242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uz-Latn-UZ" sz="1600" b="1" dirty="0" smtClean="0">
              <a:latin typeface="Book Antiqua" panose="02040602050305030304" pitchFamily="18" charset="0"/>
            </a:rPr>
            <a:t>muqobil frazeologizmlar bilan</a:t>
          </a:r>
          <a:endParaRPr lang="ru-RU" sz="1600" b="1" dirty="0">
            <a:latin typeface="Book Antiqua" panose="02040602050305030304" pitchFamily="18" charset="0"/>
          </a:endParaRPr>
        </a:p>
      </dgm:t>
    </dgm:pt>
    <dgm:pt modelId="{624B9CAC-19C3-4D30-8BB5-E6B98734067F}" type="parTrans" cxnId="{83868AC5-00D9-4F9E-B4F6-D863561B468F}">
      <dgm:prSet/>
      <dgm:spPr/>
      <dgm:t>
        <a:bodyPr/>
        <a:lstStyle/>
        <a:p>
          <a:endParaRPr lang="ru-RU"/>
        </a:p>
      </dgm:t>
    </dgm:pt>
    <dgm:pt modelId="{17CBBFC5-B88B-4979-9E2C-AA2994B7C935}" type="sibTrans" cxnId="{83868AC5-00D9-4F9E-B4F6-D863561B468F}">
      <dgm:prSet/>
      <dgm:spPr/>
      <dgm:t>
        <a:bodyPr/>
        <a:lstStyle/>
        <a:p>
          <a:endParaRPr lang="ru-RU"/>
        </a:p>
      </dgm:t>
    </dgm:pt>
    <dgm:pt modelId="{EE5D8D6D-4168-4891-BE91-AF294AA647F3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uz-Latn-UZ" sz="1600" b="1" dirty="0" smtClean="0">
              <a:latin typeface="Book Antiqua" panose="02040602050305030304" pitchFamily="18" charset="0"/>
            </a:rPr>
            <a:t>tasviriy usulda </a:t>
          </a:r>
          <a:endParaRPr lang="ru-RU" sz="1600" b="1" dirty="0">
            <a:latin typeface="Book Antiqua" panose="02040602050305030304" pitchFamily="18" charset="0"/>
          </a:endParaRPr>
        </a:p>
      </dgm:t>
    </dgm:pt>
    <dgm:pt modelId="{9AC95D02-DCA0-4F0A-B122-5792C340CBEC}" type="parTrans" cxnId="{C14C3494-08E4-4953-A2E5-4471736E419C}">
      <dgm:prSet/>
      <dgm:spPr/>
      <dgm:t>
        <a:bodyPr/>
        <a:lstStyle/>
        <a:p>
          <a:endParaRPr lang="ru-RU"/>
        </a:p>
      </dgm:t>
    </dgm:pt>
    <dgm:pt modelId="{6BB2190B-D748-4373-89EC-4587A21F2170}" type="sibTrans" cxnId="{C14C3494-08E4-4953-A2E5-4471736E419C}">
      <dgm:prSet/>
      <dgm:spPr/>
      <dgm:t>
        <a:bodyPr/>
        <a:lstStyle/>
        <a:p>
          <a:endParaRPr lang="ru-RU"/>
        </a:p>
      </dgm:t>
    </dgm:pt>
    <dgm:pt modelId="{2E5A5DB9-A013-4273-A202-CBD8714E87A7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1600" b="1" dirty="0" err="1" smtClean="0">
              <a:latin typeface="Book Antiqua" panose="02040602050305030304" pitchFamily="18" charset="0"/>
            </a:rPr>
            <a:t>kalka</a:t>
          </a:r>
          <a:r>
            <a:rPr lang="uz-Latn-UZ" sz="1600" b="1" dirty="0" smtClean="0">
              <a:latin typeface="Book Antiqua" panose="02040602050305030304" pitchFamily="18" charset="0"/>
            </a:rPr>
            <a:t> usulda</a:t>
          </a:r>
          <a:r>
            <a:rPr lang="uz-Latn-UZ" sz="1800" b="1" dirty="0" smtClean="0">
              <a:latin typeface="Book Antiqua" panose="02040602050305030304" pitchFamily="18" charset="0"/>
            </a:rPr>
            <a:t> </a:t>
          </a:r>
          <a:endParaRPr lang="ru-RU" sz="1800" b="1" dirty="0">
            <a:latin typeface="Book Antiqua" panose="02040602050305030304" pitchFamily="18" charset="0"/>
          </a:endParaRPr>
        </a:p>
      </dgm:t>
    </dgm:pt>
    <dgm:pt modelId="{1AC8194C-C6D9-48EE-A8D2-12D9D03EBF88}" type="parTrans" cxnId="{7855AE61-DD6D-4364-B621-A727A4E4A1FA}">
      <dgm:prSet/>
      <dgm:spPr/>
      <dgm:t>
        <a:bodyPr/>
        <a:lstStyle/>
        <a:p>
          <a:endParaRPr lang="ru-RU"/>
        </a:p>
      </dgm:t>
    </dgm:pt>
    <dgm:pt modelId="{F7AF33D2-F9BD-4629-BBFA-5DD7EA834F8B}" type="sibTrans" cxnId="{7855AE61-DD6D-4364-B621-A727A4E4A1FA}">
      <dgm:prSet/>
      <dgm:spPr/>
      <dgm:t>
        <a:bodyPr/>
        <a:lstStyle/>
        <a:p>
          <a:endParaRPr lang="ru-RU"/>
        </a:p>
      </dgm:t>
    </dgm:pt>
    <dgm:pt modelId="{812B8C63-0E16-4FC2-86EF-E15AA7549305}" type="pres">
      <dgm:prSet presAssocID="{2731BBD0-59D3-48DE-9547-374992E15213}" presName="compositeShape" presStyleCnt="0">
        <dgm:presLayoutVars>
          <dgm:dir/>
          <dgm:resizeHandles/>
        </dgm:presLayoutVars>
      </dgm:prSet>
      <dgm:spPr/>
    </dgm:pt>
    <dgm:pt modelId="{002EA418-C195-4B8B-8F5F-B4D8C59985D9}" type="pres">
      <dgm:prSet presAssocID="{2731BBD0-59D3-48DE-9547-374992E15213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</dgm:pt>
    <dgm:pt modelId="{8862AB7A-0E73-4A96-9FD2-E4FA58B3D9C2}" type="pres">
      <dgm:prSet presAssocID="{2731BBD0-59D3-48DE-9547-374992E15213}" presName="theList" presStyleCnt="0"/>
      <dgm:spPr/>
    </dgm:pt>
    <dgm:pt modelId="{91DEA8F4-AEA0-4370-981C-E428C989F584}" type="pres">
      <dgm:prSet presAssocID="{AB7EA4FD-3028-4592-BDCE-C4AB156E98C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7EB99-A2EB-4573-B28C-4AAA75CF577D}" type="pres">
      <dgm:prSet presAssocID="{AB7EA4FD-3028-4592-BDCE-C4AB156E98C6}" presName="aSpace" presStyleCnt="0"/>
      <dgm:spPr/>
    </dgm:pt>
    <dgm:pt modelId="{9B4D1BEA-4A92-43E4-BFDA-A58E1484061C}" type="pres">
      <dgm:prSet presAssocID="{A69CCE7B-E89F-4F2D-8719-A911DC77B24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0638D-80FC-4F03-900C-0C6D1CAF51C7}" type="pres">
      <dgm:prSet presAssocID="{A69CCE7B-E89F-4F2D-8719-A911DC77B242}" presName="aSpace" presStyleCnt="0"/>
      <dgm:spPr/>
    </dgm:pt>
    <dgm:pt modelId="{1B2BD065-9626-40DA-849F-1E0DBF37A8B8}" type="pres">
      <dgm:prSet presAssocID="{EE5D8D6D-4168-4891-BE91-AF294AA647F3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36A7C-AB03-4A25-BD9C-EF6917792F55}" type="pres">
      <dgm:prSet presAssocID="{EE5D8D6D-4168-4891-BE91-AF294AA647F3}" presName="aSpace" presStyleCnt="0"/>
      <dgm:spPr/>
    </dgm:pt>
    <dgm:pt modelId="{DFB4DF20-417A-43B7-80A3-F722385FF4C6}" type="pres">
      <dgm:prSet presAssocID="{2E5A5DB9-A013-4273-A202-CBD8714E87A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88E1F-C081-4B17-B8CC-8DC4D542CBC1}" type="pres">
      <dgm:prSet presAssocID="{2E5A5DB9-A013-4273-A202-CBD8714E87A7}" presName="aSpace" presStyleCnt="0"/>
      <dgm:spPr/>
    </dgm:pt>
  </dgm:ptLst>
  <dgm:cxnLst>
    <dgm:cxn modelId="{EC311BDE-E79E-43CC-9903-3F9B1D9CEE2D}" type="presOf" srcId="{EE5D8D6D-4168-4891-BE91-AF294AA647F3}" destId="{1B2BD065-9626-40DA-849F-1E0DBF37A8B8}" srcOrd="0" destOrd="0" presId="urn:microsoft.com/office/officeart/2005/8/layout/pyramid2"/>
    <dgm:cxn modelId="{92AE213C-CE6E-4F1E-9695-52AB666C74B5}" type="presOf" srcId="{AB7EA4FD-3028-4592-BDCE-C4AB156E98C6}" destId="{91DEA8F4-AEA0-4370-981C-E428C989F584}" srcOrd="0" destOrd="0" presId="urn:microsoft.com/office/officeart/2005/8/layout/pyramid2"/>
    <dgm:cxn modelId="{7855AE61-DD6D-4364-B621-A727A4E4A1FA}" srcId="{2731BBD0-59D3-48DE-9547-374992E15213}" destId="{2E5A5DB9-A013-4273-A202-CBD8714E87A7}" srcOrd="3" destOrd="0" parTransId="{1AC8194C-C6D9-48EE-A8D2-12D9D03EBF88}" sibTransId="{F7AF33D2-F9BD-4629-BBFA-5DD7EA834F8B}"/>
    <dgm:cxn modelId="{AEF13F4F-7BB0-4680-9C1D-68B78B0F70A0}" type="presOf" srcId="{A69CCE7B-E89F-4F2D-8719-A911DC77B242}" destId="{9B4D1BEA-4A92-43E4-BFDA-A58E1484061C}" srcOrd="0" destOrd="0" presId="urn:microsoft.com/office/officeart/2005/8/layout/pyramid2"/>
    <dgm:cxn modelId="{33AB32FB-5CB5-4CAB-859E-15624ECDBAB2}" srcId="{2731BBD0-59D3-48DE-9547-374992E15213}" destId="{AB7EA4FD-3028-4592-BDCE-C4AB156E98C6}" srcOrd="0" destOrd="0" parTransId="{878742EE-D4A6-402D-83E2-446DE5AD291C}" sibTransId="{68BB65A1-0D78-4620-A29C-C832E05495E5}"/>
    <dgm:cxn modelId="{69CDD523-8F5A-4773-AA08-E6456E6FB3A8}" type="presOf" srcId="{2E5A5DB9-A013-4273-A202-CBD8714E87A7}" destId="{DFB4DF20-417A-43B7-80A3-F722385FF4C6}" srcOrd="0" destOrd="0" presId="urn:microsoft.com/office/officeart/2005/8/layout/pyramid2"/>
    <dgm:cxn modelId="{A29E0E79-FBCC-4BCE-82BD-D89B051C6F09}" type="presOf" srcId="{2731BBD0-59D3-48DE-9547-374992E15213}" destId="{812B8C63-0E16-4FC2-86EF-E15AA7549305}" srcOrd="0" destOrd="0" presId="urn:microsoft.com/office/officeart/2005/8/layout/pyramid2"/>
    <dgm:cxn modelId="{C14C3494-08E4-4953-A2E5-4471736E419C}" srcId="{2731BBD0-59D3-48DE-9547-374992E15213}" destId="{EE5D8D6D-4168-4891-BE91-AF294AA647F3}" srcOrd="2" destOrd="0" parTransId="{9AC95D02-DCA0-4F0A-B122-5792C340CBEC}" sibTransId="{6BB2190B-D748-4373-89EC-4587A21F2170}"/>
    <dgm:cxn modelId="{83868AC5-00D9-4F9E-B4F6-D863561B468F}" srcId="{2731BBD0-59D3-48DE-9547-374992E15213}" destId="{A69CCE7B-E89F-4F2D-8719-A911DC77B242}" srcOrd="1" destOrd="0" parTransId="{624B9CAC-19C3-4D30-8BB5-E6B98734067F}" sibTransId="{17CBBFC5-B88B-4979-9E2C-AA2994B7C935}"/>
    <dgm:cxn modelId="{C800463F-C1C3-4651-BE63-BB201B02BA19}" type="presParOf" srcId="{812B8C63-0E16-4FC2-86EF-E15AA7549305}" destId="{002EA418-C195-4B8B-8F5F-B4D8C59985D9}" srcOrd="0" destOrd="0" presId="urn:microsoft.com/office/officeart/2005/8/layout/pyramid2"/>
    <dgm:cxn modelId="{1D7775F5-5A50-4170-A7C3-4721775C2B45}" type="presParOf" srcId="{812B8C63-0E16-4FC2-86EF-E15AA7549305}" destId="{8862AB7A-0E73-4A96-9FD2-E4FA58B3D9C2}" srcOrd="1" destOrd="0" presId="urn:microsoft.com/office/officeart/2005/8/layout/pyramid2"/>
    <dgm:cxn modelId="{CF55A4F8-0340-4B66-9141-EF55A05D23A9}" type="presParOf" srcId="{8862AB7A-0E73-4A96-9FD2-E4FA58B3D9C2}" destId="{91DEA8F4-AEA0-4370-981C-E428C989F584}" srcOrd="0" destOrd="0" presId="urn:microsoft.com/office/officeart/2005/8/layout/pyramid2"/>
    <dgm:cxn modelId="{95BD6F85-F8C4-4C4F-A0C6-69AC7625510F}" type="presParOf" srcId="{8862AB7A-0E73-4A96-9FD2-E4FA58B3D9C2}" destId="{8637EB99-A2EB-4573-B28C-4AAA75CF577D}" srcOrd="1" destOrd="0" presId="urn:microsoft.com/office/officeart/2005/8/layout/pyramid2"/>
    <dgm:cxn modelId="{E8602B6C-B1C1-4A00-AC68-7ACD2EE08088}" type="presParOf" srcId="{8862AB7A-0E73-4A96-9FD2-E4FA58B3D9C2}" destId="{9B4D1BEA-4A92-43E4-BFDA-A58E1484061C}" srcOrd="2" destOrd="0" presId="urn:microsoft.com/office/officeart/2005/8/layout/pyramid2"/>
    <dgm:cxn modelId="{9024492E-A72B-41C0-95B8-4F13E9F30D7D}" type="presParOf" srcId="{8862AB7A-0E73-4A96-9FD2-E4FA58B3D9C2}" destId="{AFF0638D-80FC-4F03-900C-0C6D1CAF51C7}" srcOrd="3" destOrd="0" presId="urn:microsoft.com/office/officeart/2005/8/layout/pyramid2"/>
    <dgm:cxn modelId="{D2C73EDC-01E7-41F6-A26D-EDA02CA1890B}" type="presParOf" srcId="{8862AB7A-0E73-4A96-9FD2-E4FA58B3D9C2}" destId="{1B2BD065-9626-40DA-849F-1E0DBF37A8B8}" srcOrd="4" destOrd="0" presId="urn:microsoft.com/office/officeart/2005/8/layout/pyramid2"/>
    <dgm:cxn modelId="{AF28AF5E-A944-4321-9299-0A50A13283E5}" type="presParOf" srcId="{8862AB7A-0E73-4A96-9FD2-E4FA58B3D9C2}" destId="{87036A7C-AB03-4A25-BD9C-EF6917792F55}" srcOrd="5" destOrd="0" presId="urn:microsoft.com/office/officeart/2005/8/layout/pyramid2"/>
    <dgm:cxn modelId="{515671A4-5FAB-4C16-8AA6-3FEDBC7BE573}" type="presParOf" srcId="{8862AB7A-0E73-4A96-9FD2-E4FA58B3D9C2}" destId="{DFB4DF20-417A-43B7-80A3-F722385FF4C6}" srcOrd="6" destOrd="0" presId="urn:microsoft.com/office/officeart/2005/8/layout/pyramid2"/>
    <dgm:cxn modelId="{DA3E8F0B-8A49-49CF-B47D-F6A34B94997A}" type="presParOf" srcId="{8862AB7A-0E73-4A96-9FD2-E4FA58B3D9C2}" destId="{F2D88E1F-C081-4B17-B8CC-8DC4D542CBC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EA418-C195-4B8B-8F5F-B4D8C59985D9}">
      <dsp:nvSpPr>
        <dsp:cNvPr id="0" name=""/>
        <dsp:cNvSpPr/>
      </dsp:nvSpPr>
      <dsp:spPr>
        <a:xfrm>
          <a:off x="1236345" y="0"/>
          <a:ext cx="4343400" cy="434340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EA8F4-AEA0-4370-981C-E428C989F584}">
      <dsp:nvSpPr>
        <dsp:cNvPr id="0" name=""/>
        <dsp:cNvSpPr/>
      </dsp:nvSpPr>
      <dsp:spPr>
        <a:xfrm>
          <a:off x="3408045" y="434764"/>
          <a:ext cx="2823210" cy="7719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Cyrl-UZ" sz="1600" b="1" kern="1200" dirty="0" smtClean="0">
              <a:latin typeface="Book Antiqua" panose="02040602050305030304" pitchFamily="18" charset="0"/>
            </a:rPr>
            <a:t>to‘la ekvilalent frazeologizmlar vositasida</a:t>
          </a:r>
          <a:endParaRPr lang="ru-RU" sz="1600" b="1" kern="1200" dirty="0">
            <a:latin typeface="Book Antiqua" panose="02040602050305030304" pitchFamily="18" charset="0"/>
          </a:endParaRPr>
        </a:p>
      </dsp:txBody>
      <dsp:txXfrm>
        <a:off x="3445730" y="472449"/>
        <a:ext cx="2747840" cy="696601"/>
      </dsp:txXfrm>
    </dsp:sp>
    <dsp:sp modelId="{9B4D1BEA-4A92-43E4-BFDA-A58E1484061C}">
      <dsp:nvSpPr>
        <dsp:cNvPr id="0" name=""/>
        <dsp:cNvSpPr/>
      </dsp:nvSpPr>
      <dsp:spPr>
        <a:xfrm>
          <a:off x="3408045" y="1303232"/>
          <a:ext cx="2823210" cy="7719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1600" b="1" kern="1200" dirty="0" smtClean="0">
              <a:latin typeface="Book Antiqua" panose="02040602050305030304" pitchFamily="18" charset="0"/>
            </a:rPr>
            <a:t>muqobil frazeologizmlar bilan</a:t>
          </a:r>
          <a:endParaRPr lang="ru-RU" sz="1600" b="1" kern="1200" dirty="0">
            <a:latin typeface="Book Antiqua" panose="02040602050305030304" pitchFamily="18" charset="0"/>
          </a:endParaRPr>
        </a:p>
      </dsp:txBody>
      <dsp:txXfrm>
        <a:off x="3445730" y="1340917"/>
        <a:ext cx="2747840" cy="696601"/>
      </dsp:txXfrm>
    </dsp:sp>
    <dsp:sp modelId="{1B2BD065-9626-40DA-849F-1E0DBF37A8B8}">
      <dsp:nvSpPr>
        <dsp:cNvPr id="0" name=""/>
        <dsp:cNvSpPr/>
      </dsp:nvSpPr>
      <dsp:spPr>
        <a:xfrm>
          <a:off x="3408045" y="2171700"/>
          <a:ext cx="2823210" cy="7719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1600" b="1" kern="1200" dirty="0" smtClean="0">
              <a:latin typeface="Book Antiqua" panose="02040602050305030304" pitchFamily="18" charset="0"/>
            </a:rPr>
            <a:t>tasviriy usulda </a:t>
          </a:r>
          <a:endParaRPr lang="ru-RU" sz="1600" b="1" kern="1200" dirty="0">
            <a:latin typeface="Book Antiqua" panose="02040602050305030304" pitchFamily="18" charset="0"/>
          </a:endParaRPr>
        </a:p>
      </dsp:txBody>
      <dsp:txXfrm>
        <a:off x="3445730" y="2209385"/>
        <a:ext cx="2747840" cy="696601"/>
      </dsp:txXfrm>
    </dsp:sp>
    <dsp:sp modelId="{DFB4DF20-417A-43B7-80A3-F722385FF4C6}">
      <dsp:nvSpPr>
        <dsp:cNvPr id="0" name=""/>
        <dsp:cNvSpPr/>
      </dsp:nvSpPr>
      <dsp:spPr>
        <a:xfrm>
          <a:off x="3408045" y="3040167"/>
          <a:ext cx="2823210" cy="77197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Book Antiqua" panose="02040602050305030304" pitchFamily="18" charset="0"/>
            </a:rPr>
            <a:t>kalka</a:t>
          </a:r>
          <a:r>
            <a:rPr lang="uz-Latn-UZ" sz="1600" b="1" kern="1200" dirty="0" smtClean="0">
              <a:latin typeface="Book Antiqua" panose="02040602050305030304" pitchFamily="18" charset="0"/>
            </a:rPr>
            <a:t> usulda</a:t>
          </a:r>
          <a:r>
            <a:rPr lang="uz-Latn-UZ" sz="1800" b="1" kern="1200" dirty="0" smtClean="0">
              <a:latin typeface="Book Antiqua" panose="02040602050305030304" pitchFamily="18" charset="0"/>
            </a:rPr>
            <a:t> </a:t>
          </a:r>
          <a:endParaRPr lang="ru-RU" sz="1800" b="1" kern="1200" dirty="0">
            <a:latin typeface="Book Antiqua" panose="02040602050305030304" pitchFamily="18" charset="0"/>
          </a:endParaRPr>
        </a:p>
      </dsp:txBody>
      <dsp:txXfrm>
        <a:off x="3445730" y="3077852"/>
        <a:ext cx="2747840" cy="696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66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1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8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0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58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06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4FCE-0C3B-42CA-B575-0219DB127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3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0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9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3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7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64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77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2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4DF2-949A-4FCF-820A-18D524156145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F2F44F-2D7A-44E2-AB56-898491CCE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0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O`rganilayotgan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frazeologizmlarining</a:t>
            </a:r>
            <a:r>
              <a:rPr lang="en-US" dirty="0" smtClean="0"/>
              <a:t> </a:t>
            </a:r>
            <a:r>
              <a:rPr lang="en-US" dirty="0" err="1" smtClean="0"/>
              <a:t>lingvomadaniy</a:t>
            </a:r>
            <a:r>
              <a:rPr lang="en-US" dirty="0" smtClean="0"/>
              <a:t> </a:t>
            </a:r>
            <a:r>
              <a:rPr lang="en-US" dirty="0" err="1" smtClean="0"/>
              <a:t>tahlili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Frazeologizmlarni</a:t>
            </a:r>
            <a:r>
              <a:rPr lang="en-US" sz="3600" b="1" dirty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tarjimada</a:t>
            </a:r>
            <a:r>
              <a:rPr lang="en-US" sz="3600" b="1" dirty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berish</a:t>
            </a:r>
            <a:r>
              <a:rPr lang="en-US" sz="3600" b="1" dirty="0">
                <a:solidFill>
                  <a:srgbClr val="800000"/>
                </a:solidFill>
              </a:rPr>
              <a:t> </a:t>
            </a:r>
            <a:r>
              <a:rPr lang="en-US" sz="3600" b="1" dirty="0" err="1">
                <a:solidFill>
                  <a:srgbClr val="800000"/>
                </a:solidFill>
              </a:rPr>
              <a:t>usullari</a:t>
            </a:r>
            <a:endParaRPr lang="ru-RU" sz="36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ru-RU" sz="3200" b="1" dirty="0" err="1"/>
              <a:t>Asliyat</a:t>
            </a:r>
            <a:r>
              <a:rPr lang="ru-RU" sz="3200" b="1" dirty="0"/>
              <a:t> </a:t>
            </a:r>
            <a:r>
              <a:rPr lang="ru-RU" sz="3200" b="1" dirty="0" err="1"/>
              <a:t>va</a:t>
            </a:r>
            <a:r>
              <a:rPr lang="ru-RU" sz="3200" b="1" dirty="0"/>
              <a:t> </a:t>
            </a:r>
            <a:r>
              <a:rPr lang="ru-RU" sz="3200" b="1" dirty="0" err="1"/>
              <a:t>tarjima</a:t>
            </a:r>
            <a:r>
              <a:rPr lang="ru-RU" sz="3200" b="1" dirty="0"/>
              <a:t> </a:t>
            </a:r>
            <a:r>
              <a:rPr lang="ru-RU" sz="3200" b="1" dirty="0" err="1"/>
              <a:t>matnlarini</a:t>
            </a:r>
            <a:r>
              <a:rPr lang="ru-RU" sz="3200" b="1" dirty="0"/>
              <a:t> </a:t>
            </a:r>
            <a:r>
              <a:rPr lang="ru-RU" sz="3200" b="1" dirty="0" err="1"/>
              <a:t>qiyosiy</a:t>
            </a:r>
            <a:r>
              <a:rPr lang="ru-RU" sz="3200" b="1" dirty="0"/>
              <a:t> </a:t>
            </a:r>
            <a:r>
              <a:rPr lang="ru-RU" sz="3200" b="1" dirty="0" err="1"/>
              <a:t>o‘rganish</a:t>
            </a:r>
            <a:r>
              <a:rPr lang="ru-RU" sz="3200" b="1" dirty="0"/>
              <a:t> </a:t>
            </a:r>
            <a:r>
              <a:rPr lang="ru-RU" sz="3200" b="1" dirty="0" err="1"/>
              <a:t>natijasida</a:t>
            </a:r>
            <a:r>
              <a:rPr lang="ru-RU" sz="3200" b="1" dirty="0"/>
              <a:t>  </a:t>
            </a:r>
            <a:r>
              <a:rPr lang="ru-RU" sz="3200" b="1" dirty="0" err="1"/>
              <a:t>frazeologizmlarni</a:t>
            </a:r>
            <a:r>
              <a:rPr lang="ru-RU" sz="3200" b="1" dirty="0"/>
              <a:t> </a:t>
            </a:r>
            <a:r>
              <a:rPr lang="ru-RU" sz="3200" b="1" dirty="0" err="1"/>
              <a:t>quyidagi</a:t>
            </a:r>
            <a:r>
              <a:rPr lang="ru-RU" sz="3200" b="1" dirty="0"/>
              <a:t> </a:t>
            </a:r>
            <a:r>
              <a:rPr lang="ru-RU" sz="3200" b="1" dirty="0" err="1"/>
              <a:t>yo‘llar</a:t>
            </a:r>
            <a:r>
              <a:rPr lang="ru-RU" sz="3200" b="1" dirty="0"/>
              <a:t> </a:t>
            </a:r>
            <a:r>
              <a:rPr lang="ru-RU" sz="3200" b="1" dirty="0" err="1"/>
              <a:t>vositasida</a:t>
            </a:r>
            <a:r>
              <a:rPr lang="ru-RU" sz="3200" b="1" dirty="0"/>
              <a:t> </a:t>
            </a:r>
            <a:r>
              <a:rPr lang="ru-RU" sz="3200" b="1" dirty="0" err="1"/>
              <a:t>tarjima</a:t>
            </a:r>
            <a:r>
              <a:rPr lang="ru-RU" sz="3200" b="1" dirty="0"/>
              <a:t> </a:t>
            </a:r>
            <a:r>
              <a:rPr lang="ru-RU" sz="3200" b="1" dirty="0" err="1"/>
              <a:t>qilinganligini</a:t>
            </a:r>
            <a:r>
              <a:rPr lang="ru-RU" sz="3200" b="1" dirty="0"/>
              <a:t> </a:t>
            </a:r>
            <a:r>
              <a:rPr lang="ru-RU" sz="3200" b="1" dirty="0" err="1"/>
              <a:t>ko‘rish</a:t>
            </a:r>
            <a:r>
              <a:rPr lang="ru-RU" sz="3200" b="1" dirty="0"/>
              <a:t> </a:t>
            </a:r>
            <a:r>
              <a:rPr lang="ru-RU" sz="3200" b="1" dirty="0" err="1"/>
              <a:t>mumkin</a:t>
            </a:r>
            <a:r>
              <a:rPr lang="ru-RU" sz="3200" b="1" dirty="0"/>
              <a:t>:</a:t>
            </a:r>
          </a:p>
          <a:p>
            <a:pPr marL="0" indent="0">
              <a:buNone/>
            </a:pP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3097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743200" y="685800"/>
          <a:ext cx="7467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Reja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Frazeologiya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ma’lumot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Frazeologik</a:t>
            </a:r>
            <a:r>
              <a:rPr lang="en-US" dirty="0"/>
              <a:t> </a:t>
            </a:r>
            <a:r>
              <a:rPr lang="en-US" dirty="0" err="1"/>
              <a:t>birliklarining</a:t>
            </a:r>
            <a:r>
              <a:rPr lang="en-US" dirty="0"/>
              <a:t>  </a:t>
            </a:r>
            <a:r>
              <a:rPr lang="en-US" dirty="0" err="1"/>
              <a:t>ta’rifi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 smtClean="0"/>
              <a:t>xususiyatlari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Frazeologik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 </a:t>
            </a:r>
            <a:r>
              <a:rPr lang="en-US" dirty="0" err="1"/>
              <a:t>markazida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so`z</a:t>
            </a:r>
            <a:r>
              <a:rPr lang="en-US" dirty="0"/>
              <a:t> </a:t>
            </a:r>
            <a:r>
              <a:rPr lang="en-US" dirty="0" err="1"/>
              <a:t>turkumlari</a:t>
            </a:r>
            <a:r>
              <a:rPr lang="en-US" dirty="0"/>
              <a:t>.</a:t>
            </a:r>
          </a:p>
          <a:p>
            <a:r>
              <a:rPr lang="en-US" dirty="0"/>
              <a:t>5. </a:t>
            </a:r>
            <a:r>
              <a:rPr lang="en-US" dirty="0" err="1"/>
              <a:t>Frazeologik</a:t>
            </a:r>
            <a:r>
              <a:rPr lang="en-US" dirty="0"/>
              <a:t> </a:t>
            </a:r>
            <a:r>
              <a:rPr lang="en-US" dirty="0" err="1"/>
              <a:t>birliklarning</a:t>
            </a:r>
            <a:r>
              <a:rPr lang="en-US" dirty="0"/>
              <a:t>  </a:t>
            </a:r>
            <a:r>
              <a:rPr lang="en-US" dirty="0" err="1"/>
              <a:t>shakl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ma’no</a:t>
            </a:r>
            <a:r>
              <a:rPr lang="en-US" dirty="0"/>
              <a:t> </a:t>
            </a:r>
            <a:r>
              <a:rPr lang="en-US" dirty="0" err="1"/>
              <a:t>munosabatiga</a:t>
            </a:r>
            <a:endParaRPr lang="en-US" dirty="0"/>
          </a:p>
          <a:p>
            <a:r>
              <a:rPr lang="en-US" dirty="0" err="1"/>
              <a:t>ko`ra</a:t>
            </a:r>
            <a:r>
              <a:rPr lang="en-US" dirty="0"/>
              <a:t> </a:t>
            </a:r>
            <a:r>
              <a:rPr lang="en-US" dirty="0" err="1"/>
              <a:t>tasnifi</a:t>
            </a:r>
            <a:r>
              <a:rPr lang="en-US" dirty="0"/>
              <a:t>.</a:t>
            </a:r>
          </a:p>
          <a:p>
            <a:r>
              <a:rPr lang="en-US" dirty="0"/>
              <a:t>6. </a:t>
            </a:r>
            <a:r>
              <a:rPr lang="en-US" dirty="0" err="1"/>
              <a:t>Frazeologiya</a:t>
            </a:r>
            <a:r>
              <a:rPr lang="en-US" dirty="0"/>
              <a:t> </a:t>
            </a:r>
            <a:r>
              <a:rPr lang="en-US" dirty="0" err="1"/>
              <a:t>iboralarning</a:t>
            </a:r>
            <a:r>
              <a:rPr lang="en-US" dirty="0"/>
              <a:t> </a:t>
            </a:r>
            <a:r>
              <a:rPr lang="en-US" dirty="0" err="1"/>
              <a:t>ma’no</a:t>
            </a:r>
            <a:r>
              <a:rPr lang="en-US" dirty="0"/>
              <a:t> </a:t>
            </a:r>
            <a:r>
              <a:rPr lang="en-US" dirty="0" err="1"/>
              <a:t>ko`chishi</a:t>
            </a:r>
            <a:r>
              <a:rPr lang="en-US" dirty="0"/>
              <a:t> </a:t>
            </a:r>
            <a:r>
              <a:rPr lang="en-US" dirty="0" err="1"/>
              <a:t>bo`yicha</a:t>
            </a:r>
            <a:r>
              <a:rPr lang="en-US" dirty="0"/>
              <a:t> </a:t>
            </a:r>
            <a:r>
              <a:rPr lang="en-US" dirty="0" err="1"/>
              <a:t>tasnifi</a:t>
            </a:r>
            <a:r>
              <a:rPr lang="en-US" dirty="0"/>
              <a:t>.</a:t>
            </a:r>
          </a:p>
          <a:p>
            <a:r>
              <a:rPr lang="en-US" dirty="0"/>
              <a:t>7. </a:t>
            </a:r>
            <a:r>
              <a:rPr lang="en-US" dirty="0" err="1"/>
              <a:t>Tasviriy</a:t>
            </a:r>
            <a:r>
              <a:rPr lang="en-US" dirty="0"/>
              <a:t> </a:t>
            </a:r>
            <a:r>
              <a:rPr lang="en-US" dirty="0" err="1"/>
              <a:t>ifoda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 smtClean="0"/>
              <a:t>ma’lumot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8. </a:t>
            </a:r>
            <a:r>
              <a:rPr lang="en-US" dirty="0" err="1"/>
              <a:t>Frazeologizmlarni</a:t>
            </a:r>
            <a:r>
              <a:rPr lang="en-US" dirty="0"/>
              <a:t> </a:t>
            </a:r>
            <a:r>
              <a:rPr lang="en-US" dirty="0" err="1"/>
              <a:t>tarjimada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usullari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0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445" y="139889"/>
            <a:ext cx="10396882" cy="115196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Frazeologiya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qisqacha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229" y="1514901"/>
            <a:ext cx="10739314" cy="4217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• </a:t>
            </a:r>
            <a:r>
              <a:rPr lang="en-US" sz="1400" dirty="0" err="1"/>
              <a:t>Frazeologiya</a:t>
            </a:r>
            <a:r>
              <a:rPr lang="en-US" sz="1400" dirty="0"/>
              <a:t> – </a:t>
            </a:r>
            <a:r>
              <a:rPr lang="en-US" sz="1400" dirty="0" err="1"/>
              <a:t>tilshunoslikning</a:t>
            </a:r>
            <a:r>
              <a:rPr lang="en-US" sz="1400" dirty="0"/>
              <a:t> </a:t>
            </a:r>
            <a:r>
              <a:rPr lang="en-US" sz="1400" dirty="0" err="1"/>
              <a:t>bo`limlaridan</a:t>
            </a:r>
            <a:r>
              <a:rPr lang="en-US" sz="1400" dirty="0"/>
              <a:t> </a:t>
            </a:r>
            <a:r>
              <a:rPr lang="en-US" sz="1400" dirty="0" err="1"/>
              <a:t>biri</a:t>
            </a:r>
            <a:endParaRPr lang="en-US" sz="1400" dirty="0"/>
          </a:p>
          <a:p>
            <a:r>
              <a:rPr lang="en-US" sz="1400" dirty="0" err="1"/>
              <a:t>hisoblanadi</a:t>
            </a:r>
            <a:r>
              <a:rPr lang="en-US" sz="1400" dirty="0"/>
              <a:t>. </a:t>
            </a:r>
            <a:r>
              <a:rPr lang="en-US" sz="1400" dirty="0" err="1"/>
              <a:t>Frazeologiya</a:t>
            </a:r>
            <a:r>
              <a:rPr lang="en-US" sz="1400" dirty="0"/>
              <a:t> – </a:t>
            </a:r>
            <a:r>
              <a:rPr lang="en-US" sz="1400" dirty="0" err="1"/>
              <a:t>lotin</a:t>
            </a:r>
            <a:r>
              <a:rPr lang="en-US" sz="1400" dirty="0"/>
              <a:t> </a:t>
            </a:r>
            <a:r>
              <a:rPr lang="en-US" sz="1400" dirty="0" err="1"/>
              <a:t>tilidan</a:t>
            </a:r>
            <a:r>
              <a:rPr lang="en-US" sz="1400" dirty="0"/>
              <a:t> </a:t>
            </a:r>
            <a:r>
              <a:rPr lang="en-US" sz="1400" dirty="0" err="1"/>
              <a:t>olingan</a:t>
            </a:r>
            <a:r>
              <a:rPr lang="en-US" sz="1400" dirty="0"/>
              <a:t> </a:t>
            </a:r>
            <a:r>
              <a:rPr lang="en-US" sz="1400" dirty="0" err="1"/>
              <a:t>bo`lib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prasis</a:t>
            </a:r>
            <a:r>
              <a:rPr lang="en-US" sz="1400" dirty="0"/>
              <a:t> – </a:t>
            </a:r>
            <a:r>
              <a:rPr lang="en-US" sz="1400" dirty="0" err="1"/>
              <a:t>ifoda</a:t>
            </a:r>
            <a:r>
              <a:rPr lang="en-US" sz="1400" dirty="0"/>
              <a:t>, logos – </a:t>
            </a:r>
            <a:r>
              <a:rPr lang="en-US" sz="1400" dirty="0" err="1"/>
              <a:t>ta’limot</a:t>
            </a:r>
            <a:r>
              <a:rPr lang="en-US" sz="1400" dirty="0"/>
              <a:t> </a:t>
            </a:r>
            <a:r>
              <a:rPr lang="en-US" sz="1400" dirty="0" err="1"/>
              <a:t>deganidir</a:t>
            </a:r>
            <a:r>
              <a:rPr lang="en-US" sz="1400" dirty="0"/>
              <a:t> .</a:t>
            </a:r>
          </a:p>
          <a:p>
            <a:r>
              <a:rPr lang="en-US" sz="1400" dirty="0"/>
              <a:t>• </a:t>
            </a:r>
            <a:r>
              <a:rPr lang="en-US" sz="1400" dirty="0" err="1"/>
              <a:t>Tilda</a:t>
            </a:r>
            <a:r>
              <a:rPr lang="en-US" sz="1400" dirty="0"/>
              <a:t> </a:t>
            </a:r>
            <a:r>
              <a:rPr lang="en-US" sz="1400" dirty="0" err="1"/>
              <a:t>ikki</a:t>
            </a:r>
            <a:r>
              <a:rPr lang="en-US" sz="1400" dirty="0"/>
              <a:t> </a:t>
            </a:r>
            <a:r>
              <a:rPr lang="en-US" sz="1400" dirty="0" err="1"/>
              <a:t>yoki</a:t>
            </a:r>
            <a:r>
              <a:rPr lang="en-US" sz="1400" dirty="0"/>
              <a:t> </a:t>
            </a:r>
            <a:r>
              <a:rPr lang="en-US" sz="1400" dirty="0" err="1"/>
              <a:t>undan</a:t>
            </a:r>
            <a:r>
              <a:rPr lang="en-US" sz="1400" dirty="0"/>
              <a:t> </a:t>
            </a:r>
            <a:r>
              <a:rPr lang="en-US" sz="1400" dirty="0" err="1"/>
              <a:t>ortiq</a:t>
            </a:r>
            <a:r>
              <a:rPr lang="en-US" sz="1400" dirty="0"/>
              <a:t> </a:t>
            </a:r>
            <a:r>
              <a:rPr lang="en-US" sz="1400" dirty="0" err="1"/>
              <a:t>so`zdan</a:t>
            </a:r>
            <a:r>
              <a:rPr lang="en-US" sz="1400" dirty="0"/>
              <a:t> </a:t>
            </a:r>
            <a:r>
              <a:rPr lang="en-US" sz="1400" dirty="0" err="1"/>
              <a:t>tarkib</a:t>
            </a:r>
            <a:r>
              <a:rPr lang="en-US" sz="1400" dirty="0"/>
              <a:t> </a:t>
            </a:r>
            <a:r>
              <a:rPr lang="en-US" sz="1400" dirty="0" err="1"/>
              <a:t>topib</a:t>
            </a:r>
            <a:r>
              <a:rPr lang="en-US" sz="1400" dirty="0"/>
              <a:t>, </a:t>
            </a:r>
            <a:r>
              <a:rPr lang="en-US" sz="1400" dirty="0" err="1"/>
              <a:t>ko`chma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ma’no</a:t>
            </a:r>
            <a:r>
              <a:rPr lang="en-US" sz="1400" dirty="0"/>
              <a:t> </a:t>
            </a:r>
            <a:r>
              <a:rPr lang="en-US" sz="1400" dirty="0" err="1"/>
              <a:t>ifodalaydigan</a:t>
            </a:r>
            <a:r>
              <a:rPr lang="en-US" sz="1400" dirty="0"/>
              <a:t>, </a:t>
            </a:r>
            <a:r>
              <a:rPr lang="en-US" sz="1400" dirty="0" err="1"/>
              <a:t>ma’nosi</a:t>
            </a:r>
            <a:r>
              <a:rPr lang="en-US" sz="1400" dirty="0"/>
              <a:t> </a:t>
            </a:r>
            <a:r>
              <a:rPr lang="en-US" sz="1400" dirty="0" err="1"/>
              <a:t>bir</a:t>
            </a:r>
            <a:r>
              <a:rPr lang="en-US" sz="1400" dirty="0"/>
              <a:t> </a:t>
            </a:r>
            <a:r>
              <a:rPr lang="en-US" sz="1400" dirty="0" err="1"/>
              <a:t>so`zga</a:t>
            </a:r>
            <a:r>
              <a:rPr lang="en-US" sz="1400" dirty="0"/>
              <a:t> </a:t>
            </a:r>
            <a:r>
              <a:rPr lang="en-US" sz="1400" dirty="0" err="1"/>
              <a:t>teng</a:t>
            </a:r>
            <a:r>
              <a:rPr lang="en-US" sz="1400" dirty="0"/>
              <a:t> </a:t>
            </a:r>
            <a:r>
              <a:rPr lang="en-US" sz="1400" dirty="0" err="1"/>
              <a:t>keladigan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turg`un</a:t>
            </a:r>
            <a:r>
              <a:rPr lang="en-US" sz="1400" dirty="0"/>
              <a:t> </a:t>
            </a:r>
            <a:r>
              <a:rPr lang="en-US" sz="1400" dirty="0" err="1"/>
              <a:t>birikmalar</a:t>
            </a:r>
            <a:r>
              <a:rPr lang="en-US" sz="1400" dirty="0"/>
              <a:t> </a:t>
            </a:r>
            <a:r>
              <a:rPr lang="en-US" sz="1400" dirty="0" err="1"/>
              <a:t>ibora</a:t>
            </a:r>
            <a:r>
              <a:rPr lang="en-US" sz="1400" dirty="0"/>
              <a:t> (</a:t>
            </a:r>
            <a:r>
              <a:rPr lang="en-US" sz="1400" dirty="0" err="1"/>
              <a:t>frazeologik</a:t>
            </a:r>
            <a:r>
              <a:rPr lang="en-US" sz="1400" dirty="0"/>
              <a:t> </a:t>
            </a:r>
            <a:r>
              <a:rPr lang="en-US" sz="1400" dirty="0" err="1"/>
              <a:t>birlik</a:t>
            </a:r>
            <a:r>
              <a:rPr lang="en-US" sz="1400" dirty="0"/>
              <a:t>) </a:t>
            </a:r>
            <a:r>
              <a:rPr lang="en-US" sz="1400" dirty="0" err="1"/>
              <a:t>deyiladi</a:t>
            </a:r>
            <a:r>
              <a:rPr lang="en-US" sz="1400" dirty="0"/>
              <a:t>.</a:t>
            </a:r>
          </a:p>
          <a:p>
            <a:r>
              <a:rPr lang="en-US" sz="1400" dirty="0"/>
              <a:t>• </a:t>
            </a:r>
            <a:r>
              <a:rPr lang="en-US" sz="1400" dirty="0" err="1"/>
              <a:t>Ma’no</a:t>
            </a:r>
            <a:r>
              <a:rPr lang="en-US" sz="1400" dirty="0"/>
              <a:t> </a:t>
            </a:r>
            <a:r>
              <a:rPr lang="en-US" sz="1400" dirty="0" err="1"/>
              <a:t>yaxlitligiga</a:t>
            </a:r>
            <a:r>
              <a:rPr lang="en-US" sz="1400" dirty="0"/>
              <a:t> </a:t>
            </a:r>
            <a:r>
              <a:rPr lang="en-US" sz="1400" dirty="0" err="1"/>
              <a:t>ega</a:t>
            </a:r>
            <a:r>
              <a:rPr lang="en-US" sz="1400" dirty="0"/>
              <a:t> </a:t>
            </a:r>
            <a:r>
              <a:rPr lang="en-US" sz="1400" dirty="0" err="1"/>
              <a:t>bo`lgan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nutqiy</a:t>
            </a:r>
            <a:r>
              <a:rPr lang="en-US" sz="1400" dirty="0"/>
              <a:t> </a:t>
            </a:r>
            <a:r>
              <a:rPr lang="en-US" sz="1400" dirty="0" err="1"/>
              <a:t>jarayonga</a:t>
            </a:r>
            <a:r>
              <a:rPr lang="en-US" sz="1400" dirty="0"/>
              <a:t> </a:t>
            </a:r>
            <a:r>
              <a:rPr lang="en-US" sz="1400" dirty="0" err="1"/>
              <a:t>qadar</a:t>
            </a:r>
            <a:endParaRPr lang="en-US" sz="1400" dirty="0"/>
          </a:p>
          <a:p>
            <a:r>
              <a:rPr lang="en-US" sz="1400" dirty="0" err="1"/>
              <a:t>ikki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undan</a:t>
            </a:r>
            <a:r>
              <a:rPr lang="en-US" sz="1400" dirty="0"/>
              <a:t> </a:t>
            </a:r>
            <a:r>
              <a:rPr lang="en-US" sz="1400" dirty="0" err="1"/>
              <a:t>ortiq</a:t>
            </a:r>
            <a:r>
              <a:rPr lang="en-US" sz="1400" dirty="0"/>
              <a:t> </a:t>
            </a:r>
            <a:r>
              <a:rPr lang="en-US" sz="1400" dirty="0" err="1"/>
              <a:t>so`zlarning</a:t>
            </a:r>
            <a:r>
              <a:rPr lang="en-US" sz="1400" dirty="0"/>
              <a:t> </a:t>
            </a:r>
            <a:r>
              <a:rPr lang="en-US" sz="1400" dirty="0" err="1"/>
              <a:t>barqaror</a:t>
            </a:r>
            <a:r>
              <a:rPr lang="en-US" sz="1400" dirty="0"/>
              <a:t> </a:t>
            </a:r>
            <a:r>
              <a:rPr lang="en-US" sz="1400" dirty="0" err="1"/>
              <a:t>munosabatidan</a:t>
            </a:r>
            <a:endParaRPr lang="en-US" sz="1400" dirty="0"/>
          </a:p>
          <a:p>
            <a:r>
              <a:rPr lang="en-US" sz="1400" dirty="0" err="1"/>
              <a:t>tashkil</a:t>
            </a:r>
            <a:r>
              <a:rPr lang="en-US" sz="1400" dirty="0"/>
              <a:t> </a:t>
            </a:r>
            <a:r>
              <a:rPr lang="en-US" sz="1400" dirty="0" err="1"/>
              <a:t>topgan</a:t>
            </a:r>
            <a:r>
              <a:rPr lang="en-US" sz="1400" dirty="0"/>
              <a:t>, </a:t>
            </a:r>
            <a:r>
              <a:rPr lang="en-US" sz="1400" dirty="0" err="1"/>
              <a:t>nutqqa</a:t>
            </a:r>
            <a:r>
              <a:rPr lang="en-US" sz="1400" dirty="0"/>
              <a:t> </a:t>
            </a:r>
            <a:r>
              <a:rPr lang="en-US" sz="1400" dirty="0" err="1"/>
              <a:t>tayyor</a:t>
            </a:r>
            <a:r>
              <a:rPr lang="en-US" sz="1400" dirty="0"/>
              <a:t> </a:t>
            </a:r>
            <a:r>
              <a:rPr lang="en-US" sz="1400" dirty="0" err="1"/>
              <a:t>holda</a:t>
            </a:r>
            <a:r>
              <a:rPr lang="en-US" sz="1400" dirty="0"/>
              <a:t> </a:t>
            </a:r>
            <a:r>
              <a:rPr lang="en-US" sz="1400" dirty="0" err="1"/>
              <a:t>olib</a:t>
            </a:r>
            <a:r>
              <a:rPr lang="en-US" sz="1400" dirty="0"/>
              <a:t> </a:t>
            </a:r>
            <a:r>
              <a:rPr lang="en-US" sz="1400" dirty="0" err="1"/>
              <a:t>kiriluvchi</a:t>
            </a:r>
            <a:r>
              <a:rPr lang="en-US" sz="1400" dirty="0"/>
              <a:t> </a:t>
            </a:r>
            <a:r>
              <a:rPr lang="en-US" sz="1400" dirty="0" err="1"/>
              <a:t>ko`chma</a:t>
            </a:r>
            <a:endParaRPr lang="en-US" sz="1400" dirty="0"/>
          </a:p>
          <a:p>
            <a:r>
              <a:rPr lang="en-US" sz="1400" dirty="0" err="1"/>
              <a:t>ma’nodagi</a:t>
            </a:r>
            <a:r>
              <a:rPr lang="en-US" sz="1400" dirty="0"/>
              <a:t> </a:t>
            </a:r>
            <a:r>
              <a:rPr lang="en-US" sz="1400" dirty="0" err="1"/>
              <a:t>barqaror</a:t>
            </a:r>
            <a:r>
              <a:rPr lang="en-US" sz="1400" dirty="0"/>
              <a:t> </a:t>
            </a:r>
            <a:r>
              <a:rPr lang="en-US" sz="1400" dirty="0" err="1"/>
              <a:t>birikmalarga</a:t>
            </a:r>
            <a:r>
              <a:rPr lang="en-US" sz="1400" dirty="0"/>
              <a:t> </a:t>
            </a:r>
            <a:r>
              <a:rPr lang="en-US" sz="1400" dirty="0" err="1"/>
              <a:t>frazeologizmlar</a:t>
            </a:r>
            <a:r>
              <a:rPr lang="en-US" sz="1400" dirty="0"/>
              <a:t> </a:t>
            </a:r>
            <a:r>
              <a:rPr lang="en-US" sz="1400" dirty="0" err="1"/>
              <a:t>deyiladi</a:t>
            </a:r>
            <a:endParaRPr lang="en-US" sz="1400" dirty="0"/>
          </a:p>
          <a:p>
            <a:r>
              <a:rPr lang="en-US" sz="1400" dirty="0"/>
              <a:t>• </a:t>
            </a:r>
            <a:r>
              <a:rPr lang="en-US" sz="1400" dirty="0" err="1"/>
              <a:t>Tilning</a:t>
            </a:r>
            <a:r>
              <a:rPr lang="en-US" sz="1400" dirty="0"/>
              <a:t> </a:t>
            </a:r>
            <a:r>
              <a:rPr lang="en-US" sz="1400" dirty="0" err="1"/>
              <a:t>iboralarni</a:t>
            </a:r>
            <a:r>
              <a:rPr lang="en-US" sz="1400" dirty="0"/>
              <a:t> </a:t>
            </a:r>
            <a:r>
              <a:rPr lang="en-US" sz="1400" dirty="0" err="1"/>
              <a:t>o`rganadigan</a:t>
            </a:r>
            <a:r>
              <a:rPr lang="en-US" sz="1400" dirty="0"/>
              <a:t> </a:t>
            </a:r>
            <a:r>
              <a:rPr lang="en-US" sz="1400" dirty="0" err="1"/>
              <a:t>bo`limi</a:t>
            </a:r>
            <a:r>
              <a:rPr lang="en-US" sz="1400" dirty="0"/>
              <a:t> </a:t>
            </a:r>
            <a:r>
              <a:rPr lang="en-US" sz="1400" dirty="0" err="1"/>
              <a:t>frazeologiya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iboralar</a:t>
            </a:r>
            <a:r>
              <a:rPr lang="en-US" sz="1400" dirty="0"/>
              <a:t> </a:t>
            </a:r>
            <a:r>
              <a:rPr lang="en-US" sz="1400" dirty="0" err="1"/>
              <a:t>yig`indisi</a:t>
            </a:r>
            <a:r>
              <a:rPr lang="en-US" sz="1400" dirty="0"/>
              <a:t> </a:t>
            </a:r>
            <a:r>
              <a:rPr lang="en-US" sz="1400" dirty="0" err="1"/>
              <a:t>esa</a:t>
            </a:r>
            <a:r>
              <a:rPr lang="en-US" sz="1400" dirty="0"/>
              <a:t> </a:t>
            </a:r>
            <a:r>
              <a:rPr lang="en-US" sz="1400" dirty="0" err="1"/>
              <a:t>frazeologizm</a:t>
            </a:r>
            <a:r>
              <a:rPr lang="en-US" sz="1400" dirty="0"/>
              <a:t> deb </a:t>
            </a:r>
            <a:r>
              <a:rPr lang="en-US" sz="1400" dirty="0" err="1"/>
              <a:t>yuritiladi</a:t>
            </a:r>
            <a:r>
              <a:rPr lang="en-US" sz="1400" dirty="0"/>
              <a:t>.</a:t>
            </a:r>
          </a:p>
          <a:p>
            <a:r>
              <a:rPr lang="en-US" sz="1400" dirty="0"/>
              <a:t>• </a:t>
            </a:r>
            <a:r>
              <a:rPr lang="en-US" sz="1400" dirty="0" err="1"/>
              <a:t>Masalan</a:t>
            </a:r>
            <a:r>
              <a:rPr lang="en-US" sz="1400" dirty="0"/>
              <a:t>, </a:t>
            </a:r>
            <a:r>
              <a:rPr lang="en-US" sz="1400" dirty="0" err="1"/>
              <a:t>tilini</a:t>
            </a:r>
            <a:r>
              <a:rPr lang="en-US" sz="1400" dirty="0"/>
              <a:t> </a:t>
            </a:r>
            <a:r>
              <a:rPr lang="en-US" sz="1400" dirty="0" err="1"/>
              <a:t>tiymoq</a:t>
            </a:r>
            <a:r>
              <a:rPr lang="en-US" sz="1400" dirty="0"/>
              <a:t>, </a:t>
            </a:r>
            <a:r>
              <a:rPr lang="en-US" sz="1400" dirty="0" err="1"/>
              <a:t>tarvuzi</a:t>
            </a:r>
            <a:r>
              <a:rPr lang="en-US" sz="1400" dirty="0"/>
              <a:t> </a:t>
            </a:r>
            <a:r>
              <a:rPr lang="en-US" sz="1400" dirty="0" err="1"/>
              <a:t>qo`ltig`idan</a:t>
            </a:r>
            <a:r>
              <a:rPr lang="en-US" sz="1400" dirty="0"/>
              <a:t> </a:t>
            </a:r>
            <a:r>
              <a:rPr lang="en-US" sz="1400" dirty="0" err="1"/>
              <a:t>tushmoq</a:t>
            </a:r>
            <a:r>
              <a:rPr lang="en-US" sz="1400" dirty="0"/>
              <a:t>, </a:t>
            </a:r>
          </a:p>
          <a:p>
            <a:r>
              <a:rPr lang="en-US" sz="1400" dirty="0" err="1"/>
              <a:t>o`takasi</a:t>
            </a:r>
            <a:r>
              <a:rPr lang="en-US" sz="1400" dirty="0"/>
              <a:t> </a:t>
            </a:r>
            <a:r>
              <a:rPr lang="en-US" sz="1400" dirty="0" err="1"/>
              <a:t>yorilmoq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hokazolar</a:t>
            </a:r>
            <a:r>
              <a:rPr lang="en-US" sz="1400" dirty="0"/>
              <a:t> . . 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27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362200" y="1219200"/>
            <a:ext cx="7696200" cy="42672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z-Cyrl-UZ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err="1">
                <a:solidFill>
                  <a:schemeClr val="tx1"/>
                </a:solidFill>
              </a:rPr>
              <a:t>razeologizm</a:t>
            </a:r>
            <a:r>
              <a:rPr lang="uz-Cyrl-UZ" sz="2800" b="1" dirty="0">
                <a:solidFill>
                  <a:schemeClr val="tx1"/>
                </a:solidFill>
              </a:rPr>
              <a:t> – turg‘un birikmalarning obrazli, ko‘chma ma’noga ega turi bo‘lib, til egasining dunyoni, hodisalarni o‘ziga xos ko‘rishini namoyon etadi.  Frazeologizmlar har doim xalq dunyoqarashi, jamiyat tuzilishi va o‘z davrining mafkurasini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uz-Cyrl-UZ" sz="2800" b="1" dirty="0">
                <a:solidFill>
                  <a:schemeClr val="tx1"/>
                </a:solidFill>
              </a:rPr>
              <a:t>bilvosita aks ettiradi.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2271" y="300251"/>
            <a:ext cx="9442341" cy="935947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Frazeologiya</a:t>
            </a:r>
            <a:r>
              <a:rPr lang="ru-RU" b="1" dirty="0"/>
              <a:t> </a:t>
            </a:r>
            <a:r>
              <a:rPr lang="ru-RU" b="1" dirty="0" err="1"/>
              <a:t>birliklarining</a:t>
            </a:r>
            <a:r>
              <a:rPr lang="ru-RU" b="1" dirty="0"/>
              <a:t> </a:t>
            </a:r>
            <a:r>
              <a:rPr lang="ru-RU" b="1" dirty="0" err="1"/>
              <a:t>tasnifi</a:t>
            </a: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4" name="Group 6296"/>
          <p:cNvGrpSpPr/>
          <p:nvPr/>
        </p:nvGrpSpPr>
        <p:grpSpPr>
          <a:xfrm>
            <a:off x="1897040" y="1905000"/>
            <a:ext cx="8628180" cy="4018524"/>
            <a:chOff x="50038" y="14732"/>
            <a:chExt cx="7525766" cy="3450844"/>
          </a:xfrm>
        </p:grpSpPr>
        <p:pic>
          <p:nvPicPr>
            <p:cNvPr id="5" name="Picture 630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650363" y="14732"/>
              <a:ext cx="2349500" cy="1412875"/>
            </a:xfrm>
            <a:prstGeom prst="rect">
              <a:avLst/>
            </a:prstGeom>
          </p:spPr>
        </p:pic>
        <p:pic>
          <p:nvPicPr>
            <p:cNvPr id="6" name="Picture 51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763012" y="304800"/>
              <a:ext cx="1033272" cy="428244"/>
            </a:xfrm>
            <a:prstGeom prst="rect">
              <a:avLst/>
            </a:prstGeom>
          </p:spPr>
        </p:pic>
        <p:pic>
          <p:nvPicPr>
            <p:cNvPr id="7" name="Picture 51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445764" y="304800"/>
              <a:ext cx="405384" cy="428244"/>
            </a:xfrm>
            <a:prstGeom prst="rect">
              <a:avLst/>
            </a:prstGeom>
          </p:spPr>
        </p:pic>
        <p:pic>
          <p:nvPicPr>
            <p:cNvPr id="8" name="Picture 630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669538" y="456057"/>
              <a:ext cx="1073150" cy="247650"/>
            </a:xfrm>
            <a:prstGeom prst="rect">
              <a:avLst/>
            </a:prstGeom>
          </p:spPr>
        </p:pic>
        <p:pic>
          <p:nvPicPr>
            <p:cNvPr id="9" name="Picture 52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567428" y="304800"/>
              <a:ext cx="408432" cy="428244"/>
            </a:xfrm>
            <a:prstGeom prst="rect">
              <a:avLst/>
            </a:prstGeom>
          </p:spPr>
        </p:pic>
        <p:pic>
          <p:nvPicPr>
            <p:cNvPr id="10" name="Picture 523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3006852" y="585215"/>
              <a:ext cx="886968" cy="426720"/>
            </a:xfrm>
            <a:prstGeom prst="rect">
              <a:avLst/>
            </a:prstGeom>
          </p:spPr>
        </p:pic>
        <p:pic>
          <p:nvPicPr>
            <p:cNvPr id="11" name="Picture 525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543300" y="585215"/>
              <a:ext cx="406908" cy="426720"/>
            </a:xfrm>
            <a:prstGeom prst="rect">
              <a:avLst/>
            </a:prstGeom>
          </p:spPr>
        </p:pic>
        <p:pic>
          <p:nvPicPr>
            <p:cNvPr id="12" name="Picture 527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3599688" y="585215"/>
              <a:ext cx="1005840" cy="426720"/>
            </a:xfrm>
            <a:prstGeom prst="rect">
              <a:avLst/>
            </a:prstGeom>
          </p:spPr>
        </p:pic>
        <p:pic>
          <p:nvPicPr>
            <p:cNvPr id="13" name="Picture 529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4255008" y="585215"/>
              <a:ext cx="419100" cy="426720"/>
            </a:xfrm>
            <a:prstGeom prst="rect">
              <a:avLst/>
            </a:prstGeom>
          </p:spPr>
        </p:pic>
        <p:pic>
          <p:nvPicPr>
            <p:cNvPr id="14" name="Picture 531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4323588" y="585215"/>
              <a:ext cx="408432" cy="426720"/>
            </a:xfrm>
            <a:prstGeom prst="rect">
              <a:avLst/>
            </a:prstGeom>
          </p:spPr>
        </p:pic>
        <p:sp>
          <p:nvSpPr>
            <p:cNvPr id="15" name="Rectangle 532"/>
            <p:cNvSpPr/>
            <p:nvPr/>
          </p:nvSpPr>
          <p:spPr>
            <a:xfrm>
              <a:off x="2926080" y="441833"/>
              <a:ext cx="907169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Ma’no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533"/>
            <p:cNvSpPr/>
            <p:nvPr/>
          </p:nvSpPr>
          <p:spPr>
            <a:xfrm>
              <a:off x="3608832" y="441833"/>
              <a:ext cx="76500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534"/>
            <p:cNvSpPr/>
            <p:nvPr/>
          </p:nvSpPr>
          <p:spPr>
            <a:xfrm>
              <a:off x="3663696" y="441833"/>
              <a:ext cx="1419989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darajasiga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535"/>
            <p:cNvSpPr/>
            <p:nvPr/>
          </p:nvSpPr>
          <p:spPr>
            <a:xfrm>
              <a:off x="4730750" y="441833"/>
              <a:ext cx="76500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536"/>
            <p:cNvSpPr/>
            <p:nvPr/>
          </p:nvSpPr>
          <p:spPr>
            <a:xfrm>
              <a:off x="3169920" y="722249"/>
              <a:ext cx="714564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ko`ra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537"/>
            <p:cNvSpPr/>
            <p:nvPr/>
          </p:nvSpPr>
          <p:spPr>
            <a:xfrm>
              <a:off x="3706368" y="722249"/>
              <a:ext cx="76500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538"/>
            <p:cNvSpPr/>
            <p:nvPr/>
          </p:nvSpPr>
          <p:spPr>
            <a:xfrm>
              <a:off x="3762756" y="722249"/>
              <a:ext cx="871626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turlari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539"/>
            <p:cNvSpPr/>
            <p:nvPr/>
          </p:nvSpPr>
          <p:spPr>
            <a:xfrm>
              <a:off x="4418330" y="722249"/>
              <a:ext cx="90378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540"/>
            <p:cNvSpPr/>
            <p:nvPr/>
          </p:nvSpPr>
          <p:spPr>
            <a:xfrm>
              <a:off x="4486910" y="722249"/>
              <a:ext cx="76500" cy="3447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0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4" name="Picture 542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220724" y="1357883"/>
              <a:ext cx="2628900" cy="768096"/>
            </a:xfrm>
            <a:prstGeom prst="rect">
              <a:avLst/>
            </a:prstGeom>
          </p:spPr>
        </p:pic>
        <p:pic>
          <p:nvPicPr>
            <p:cNvPr id="25" name="Picture 6309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50038" y="2107057"/>
              <a:ext cx="2384425" cy="1339850"/>
            </a:xfrm>
            <a:prstGeom prst="rect">
              <a:avLst/>
            </a:prstGeom>
          </p:spPr>
        </p:pic>
        <p:sp>
          <p:nvSpPr>
            <p:cNvPr id="26" name="Rectangle 545"/>
            <p:cNvSpPr/>
            <p:nvPr/>
          </p:nvSpPr>
          <p:spPr>
            <a:xfrm>
              <a:off x="194158" y="2402332"/>
              <a:ext cx="1430195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Frazeologik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546"/>
            <p:cNvSpPr/>
            <p:nvPr/>
          </p:nvSpPr>
          <p:spPr>
            <a:xfrm>
              <a:off x="1268857" y="2402332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547"/>
            <p:cNvSpPr/>
            <p:nvPr/>
          </p:nvSpPr>
          <p:spPr>
            <a:xfrm>
              <a:off x="1316101" y="2402332"/>
              <a:ext cx="1252333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qo`shilma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548"/>
            <p:cNvSpPr/>
            <p:nvPr/>
          </p:nvSpPr>
          <p:spPr>
            <a:xfrm>
              <a:off x="2258314" y="2402332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549"/>
            <p:cNvSpPr/>
            <p:nvPr/>
          </p:nvSpPr>
          <p:spPr>
            <a:xfrm>
              <a:off x="194158" y="2652293"/>
              <a:ext cx="494416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qo`l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550"/>
            <p:cNvSpPr/>
            <p:nvPr/>
          </p:nvSpPr>
          <p:spPr>
            <a:xfrm>
              <a:off x="566318" y="2652293"/>
              <a:ext cx="68804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551"/>
            <p:cNvSpPr/>
            <p:nvPr/>
          </p:nvSpPr>
          <p:spPr>
            <a:xfrm>
              <a:off x="615061" y="2652293"/>
              <a:ext cx="1139836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qo`ymoq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552"/>
            <p:cNvSpPr/>
            <p:nvPr/>
          </p:nvSpPr>
          <p:spPr>
            <a:xfrm>
              <a:off x="1471549" y="2652293"/>
              <a:ext cx="93160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553"/>
            <p:cNvSpPr/>
            <p:nvPr/>
          </p:nvSpPr>
          <p:spPr>
            <a:xfrm>
              <a:off x="1541653" y="2652293"/>
              <a:ext cx="68804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554"/>
            <p:cNvSpPr/>
            <p:nvPr/>
          </p:nvSpPr>
          <p:spPr>
            <a:xfrm>
              <a:off x="1590421" y="2652293"/>
              <a:ext cx="601885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imzo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555"/>
            <p:cNvSpPr/>
            <p:nvPr/>
          </p:nvSpPr>
          <p:spPr>
            <a:xfrm>
              <a:off x="2043430" y="2652293"/>
              <a:ext cx="68804" cy="31009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556"/>
            <p:cNvSpPr/>
            <p:nvPr/>
          </p:nvSpPr>
          <p:spPr>
            <a:xfrm>
              <a:off x="194158" y="2903982"/>
              <a:ext cx="116720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chekmoq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557"/>
            <p:cNvSpPr/>
            <p:nvPr/>
          </p:nvSpPr>
          <p:spPr>
            <a:xfrm>
              <a:off x="1072261" y="2903982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39" name="Picture 559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3803904" y="1357883"/>
              <a:ext cx="68580" cy="768096"/>
            </a:xfrm>
            <a:prstGeom prst="rect">
              <a:avLst/>
            </a:prstGeom>
          </p:spPr>
        </p:pic>
        <p:pic>
          <p:nvPicPr>
            <p:cNvPr id="40" name="Picture 561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2665476" y="2084832"/>
              <a:ext cx="2336292" cy="1380744"/>
            </a:xfrm>
            <a:prstGeom prst="rect">
              <a:avLst/>
            </a:prstGeom>
          </p:spPr>
        </p:pic>
        <p:sp>
          <p:nvSpPr>
            <p:cNvPr id="41" name="Rectangle 562"/>
            <p:cNvSpPr/>
            <p:nvPr/>
          </p:nvSpPr>
          <p:spPr>
            <a:xfrm>
              <a:off x="2859024" y="2400173"/>
              <a:ext cx="1428371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Frazeologik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563"/>
            <p:cNvSpPr/>
            <p:nvPr/>
          </p:nvSpPr>
          <p:spPr>
            <a:xfrm>
              <a:off x="3933444" y="2400173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564"/>
            <p:cNvSpPr/>
            <p:nvPr/>
          </p:nvSpPr>
          <p:spPr>
            <a:xfrm>
              <a:off x="3980688" y="2400173"/>
              <a:ext cx="964713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birikma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565"/>
            <p:cNvSpPr/>
            <p:nvPr/>
          </p:nvSpPr>
          <p:spPr>
            <a:xfrm>
              <a:off x="4706366" y="2400173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Rectangle 566"/>
            <p:cNvSpPr/>
            <p:nvPr/>
          </p:nvSpPr>
          <p:spPr>
            <a:xfrm>
              <a:off x="2859024" y="2650109"/>
              <a:ext cx="554870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tepa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567"/>
            <p:cNvSpPr/>
            <p:nvPr/>
          </p:nvSpPr>
          <p:spPr>
            <a:xfrm>
              <a:off x="3276600" y="265010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568"/>
            <p:cNvSpPr/>
            <p:nvPr/>
          </p:nvSpPr>
          <p:spPr>
            <a:xfrm>
              <a:off x="3326892" y="2650109"/>
              <a:ext cx="637264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sochi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Rectangle 569"/>
            <p:cNvSpPr/>
            <p:nvPr/>
          </p:nvSpPr>
          <p:spPr>
            <a:xfrm>
              <a:off x="3805428" y="265010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Rectangle 570"/>
            <p:cNvSpPr/>
            <p:nvPr/>
          </p:nvSpPr>
          <p:spPr>
            <a:xfrm>
              <a:off x="3857244" y="2650109"/>
              <a:ext cx="585577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tikka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571"/>
            <p:cNvSpPr/>
            <p:nvPr/>
          </p:nvSpPr>
          <p:spPr>
            <a:xfrm>
              <a:off x="4297934" y="265010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Rectangle 572"/>
            <p:cNvSpPr/>
            <p:nvPr/>
          </p:nvSpPr>
          <p:spPr>
            <a:xfrm>
              <a:off x="2859024" y="2901569"/>
              <a:ext cx="707800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bo`ldi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573"/>
            <p:cNvSpPr/>
            <p:nvPr/>
          </p:nvSpPr>
          <p:spPr>
            <a:xfrm>
              <a:off x="3390900" y="2901569"/>
              <a:ext cx="93036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574"/>
            <p:cNvSpPr/>
            <p:nvPr/>
          </p:nvSpPr>
          <p:spPr>
            <a:xfrm>
              <a:off x="3461004" y="290156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575"/>
            <p:cNvSpPr/>
            <p:nvPr/>
          </p:nvSpPr>
          <p:spPr>
            <a:xfrm>
              <a:off x="3511296" y="2901569"/>
              <a:ext cx="899648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qo`rqib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576"/>
            <p:cNvSpPr/>
            <p:nvPr/>
          </p:nvSpPr>
          <p:spPr>
            <a:xfrm>
              <a:off x="4188206" y="290156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577"/>
            <p:cNvSpPr/>
            <p:nvPr/>
          </p:nvSpPr>
          <p:spPr>
            <a:xfrm>
              <a:off x="4240022" y="2901569"/>
              <a:ext cx="546660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ketti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578"/>
            <p:cNvSpPr/>
            <p:nvPr/>
          </p:nvSpPr>
          <p:spPr>
            <a:xfrm>
              <a:off x="4649978" y="290156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8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58" name="Picture 6308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3806063" y="1360932"/>
              <a:ext cx="2667000" cy="758825"/>
            </a:xfrm>
            <a:prstGeom prst="rect">
              <a:avLst/>
            </a:prstGeom>
          </p:spPr>
        </p:pic>
        <p:pic>
          <p:nvPicPr>
            <p:cNvPr id="59" name="Picture 582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5317236" y="2084832"/>
              <a:ext cx="2258568" cy="1303020"/>
            </a:xfrm>
            <a:prstGeom prst="rect">
              <a:avLst/>
            </a:prstGeom>
          </p:spPr>
        </p:pic>
        <p:sp>
          <p:nvSpPr>
            <p:cNvPr id="60" name="Rectangle 583"/>
            <p:cNvSpPr/>
            <p:nvPr/>
          </p:nvSpPr>
          <p:spPr>
            <a:xfrm>
              <a:off x="5533009" y="2302129"/>
              <a:ext cx="1662886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Frazeologik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584"/>
            <p:cNvSpPr/>
            <p:nvPr/>
          </p:nvSpPr>
          <p:spPr>
            <a:xfrm>
              <a:off x="6783070" y="2302129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585"/>
            <p:cNvSpPr/>
            <p:nvPr/>
          </p:nvSpPr>
          <p:spPr>
            <a:xfrm>
              <a:off x="5533009" y="2596261"/>
              <a:ext cx="1514616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chatishma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586"/>
            <p:cNvSpPr/>
            <p:nvPr/>
          </p:nvSpPr>
          <p:spPr>
            <a:xfrm>
              <a:off x="6671819" y="2596261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 b="1">
                  <a:solidFill>
                    <a:srgbClr val="EEECE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587"/>
            <p:cNvSpPr/>
            <p:nvPr/>
          </p:nvSpPr>
          <p:spPr>
            <a:xfrm>
              <a:off x="6732778" y="2596261"/>
              <a:ext cx="770787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pixini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588"/>
            <p:cNvSpPr/>
            <p:nvPr/>
          </p:nvSpPr>
          <p:spPr>
            <a:xfrm>
              <a:off x="7311898" y="2596261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589"/>
            <p:cNvSpPr/>
            <p:nvPr/>
          </p:nvSpPr>
          <p:spPr>
            <a:xfrm>
              <a:off x="5533009" y="2888869"/>
              <a:ext cx="978293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yorgan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590"/>
            <p:cNvSpPr/>
            <p:nvPr/>
          </p:nvSpPr>
          <p:spPr>
            <a:xfrm>
              <a:off x="6269101" y="2888869"/>
              <a:ext cx="108542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591"/>
            <p:cNvSpPr/>
            <p:nvPr/>
          </p:nvSpPr>
          <p:spPr>
            <a:xfrm>
              <a:off x="6351397" y="2888869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592"/>
            <p:cNvSpPr/>
            <p:nvPr/>
          </p:nvSpPr>
          <p:spPr>
            <a:xfrm>
              <a:off x="6409309" y="2888869"/>
              <a:ext cx="792779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ayyor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593"/>
            <p:cNvSpPr/>
            <p:nvPr/>
          </p:nvSpPr>
          <p:spPr>
            <a:xfrm>
              <a:off x="7005574" y="2888869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Rectangle 594"/>
            <p:cNvSpPr/>
            <p:nvPr/>
          </p:nvSpPr>
          <p:spPr>
            <a:xfrm>
              <a:off x="7066534" y="2888869"/>
              <a:ext cx="80164" cy="36129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1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4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3994" y="1874293"/>
            <a:ext cx="8915400" cy="3777622"/>
          </a:xfrm>
        </p:spPr>
        <p:txBody>
          <a:bodyPr/>
          <a:lstStyle/>
          <a:p>
            <a:r>
              <a:rPr lang="en-US" dirty="0" err="1"/>
              <a:t>Frazeologik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 </a:t>
            </a:r>
            <a:r>
              <a:rPr lang="en-US" dirty="0" err="1"/>
              <a:t>markazida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so`z</a:t>
            </a:r>
            <a:r>
              <a:rPr lang="en-US" dirty="0"/>
              <a:t> </a:t>
            </a:r>
            <a:r>
              <a:rPr lang="en-US" dirty="0" err="1"/>
              <a:t>turkumlari</a:t>
            </a:r>
            <a:r>
              <a:rPr lang="en-US" dirty="0"/>
              <a:t> </a:t>
            </a:r>
            <a:endParaRPr lang="ru-RU" dirty="0"/>
          </a:p>
          <a:p>
            <a:pPr lvl="0" fontAlgn="base"/>
            <a:r>
              <a:rPr lang="en-US" dirty="0" err="1"/>
              <a:t>otli</a:t>
            </a:r>
            <a:r>
              <a:rPr lang="en-US" dirty="0"/>
              <a:t> </a:t>
            </a:r>
            <a:r>
              <a:rPr lang="en-US" dirty="0" err="1"/>
              <a:t>frazeologik</a:t>
            </a:r>
            <a:r>
              <a:rPr lang="en-US" dirty="0"/>
              <a:t> </a:t>
            </a:r>
            <a:r>
              <a:rPr lang="en-US" dirty="0" err="1"/>
              <a:t>birikmalar</a:t>
            </a:r>
            <a:r>
              <a:rPr lang="en-US" dirty="0"/>
              <a:t>: </a:t>
            </a:r>
            <a:r>
              <a:rPr lang="en-US" i="1" dirty="0" err="1"/>
              <a:t>og‘zi</a:t>
            </a:r>
            <a:r>
              <a:rPr lang="en-US" i="1" dirty="0"/>
              <a:t> </a:t>
            </a:r>
            <a:r>
              <a:rPr lang="en-US" i="1" u="sng" dirty="0" err="1"/>
              <a:t>qulog‘ida</a:t>
            </a:r>
            <a:r>
              <a:rPr lang="en-US" i="1" dirty="0"/>
              <a:t> </a:t>
            </a:r>
            <a:endParaRPr lang="ru-RU" dirty="0"/>
          </a:p>
          <a:p>
            <a:pPr lvl="0" fontAlgn="base"/>
            <a:r>
              <a:rPr lang="ru-RU" dirty="0" err="1"/>
              <a:t>fe’lli</a:t>
            </a:r>
            <a:r>
              <a:rPr lang="ru-RU" dirty="0"/>
              <a:t> </a:t>
            </a:r>
            <a:r>
              <a:rPr lang="ru-RU" dirty="0" err="1"/>
              <a:t>frazeologik</a:t>
            </a:r>
            <a:r>
              <a:rPr lang="ru-RU" dirty="0"/>
              <a:t> </a:t>
            </a:r>
            <a:r>
              <a:rPr lang="ru-RU" dirty="0" err="1"/>
              <a:t>birikmalar</a:t>
            </a:r>
            <a:r>
              <a:rPr lang="ru-RU" dirty="0"/>
              <a:t>: </a:t>
            </a:r>
            <a:r>
              <a:rPr lang="ru-RU" i="1" dirty="0" err="1"/>
              <a:t>aqlini</a:t>
            </a:r>
            <a:r>
              <a:rPr lang="ru-RU" i="1" dirty="0"/>
              <a:t> </a:t>
            </a:r>
            <a:r>
              <a:rPr lang="ru-RU" i="1" u="sng" dirty="0" err="1"/>
              <a:t>yegan</a:t>
            </a:r>
            <a:r>
              <a:rPr lang="ru-RU" i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990698" y="388036"/>
            <a:ext cx="893545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Frazeologik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birlik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markazida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turgan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so`z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turkumlari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Frazeologik</a:t>
            </a:r>
            <a:r>
              <a:rPr lang="en-US" dirty="0" smtClean="0"/>
              <a:t> </a:t>
            </a:r>
            <a:r>
              <a:rPr lang="en-US" dirty="0" err="1" smtClean="0"/>
              <a:t>birliklarning</a:t>
            </a:r>
            <a:r>
              <a:rPr lang="en-US" dirty="0" smtClean="0"/>
              <a:t> </a:t>
            </a:r>
            <a:r>
              <a:rPr lang="en-US" dirty="0" err="1" smtClean="0"/>
              <a:t>shakl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ma`no</a:t>
            </a:r>
            <a:r>
              <a:rPr lang="en-US" dirty="0" smtClean="0"/>
              <a:t> </a:t>
            </a:r>
            <a:r>
              <a:rPr lang="en-US" dirty="0" err="1" smtClean="0"/>
              <a:t>turga</a:t>
            </a:r>
            <a:r>
              <a:rPr lang="en-US" dirty="0" smtClean="0"/>
              <a:t> </a:t>
            </a:r>
            <a:r>
              <a:rPr lang="en-US" dirty="0" err="1" smtClean="0"/>
              <a:t>ko`ra</a:t>
            </a:r>
            <a:r>
              <a:rPr lang="en-US" dirty="0" smtClean="0"/>
              <a:t> </a:t>
            </a:r>
            <a:r>
              <a:rPr lang="en-US" dirty="0" err="1" smtClean="0"/>
              <a:t>tasnifi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b="1" dirty="0" err="1"/>
              <a:t>Omonimlik</a:t>
            </a:r>
            <a:r>
              <a:rPr lang="en-US" b="1" dirty="0"/>
              <a:t>- </a:t>
            </a:r>
            <a:r>
              <a:rPr lang="en-US" dirty="0" err="1"/>
              <a:t>shakli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ma’nosi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iboralar</a:t>
            </a:r>
            <a:r>
              <a:rPr lang="en-US" dirty="0"/>
              <a:t>.      M: </a:t>
            </a:r>
            <a:r>
              <a:rPr lang="en-US" i="1" dirty="0" err="1"/>
              <a:t>boshga</a:t>
            </a:r>
            <a:r>
              <a:rPr lang="en-US" dirty="0"/>
              <a:t> </a:t>
            </a:r>
            <a:r>
              <a:rPr lang="en-US" i="1" dirty="0" err="1"/>
              <a:t>ko`tarmoq</a:t>
            </a:r>
            <a:r>
              <a:rPr lang="en-US" i="1" dirty="0"/>
              <a:t>- </a:t>
            </a:r>
            <a:r>
              <a:rPr lang="en-US" i="1" dirty="0" err="1"/>
              <a:t>e’zozlamoq</a:t>
            </a:r>
            <a:r>
              <a:rPr lang="en-US" i="1" dirty="0"/>
              <a:t>; </a:t>
            </a:r>
            <a:r>
              <a:rPr lang="en-US" i="1" dirty="0" err="1"/>
              <a:t>boshga</a:t>
            </a:r>
            <a:r>
              <a:rPr lang="en-US" i="1" dirty="0"/>
              <a:t> </a:t>
            </a:r>
            <a:r>
              <a:rPr lang="en-US" i="1" dirty="0" err="1"/>
              <a:t>ko`tarmoq</a:t>
            </a:r>
            <a:r>
              <a:rPr lang="en-US" i="1" dirty="0"/>
              <a:t>- </a:t>
            </a:r>
            <a:r>
              <a:rPr lang="en-US" i="1" dirty="0" err="1"/>
              <a:t>shovqin</a:t>
            </a:r>
            <a:r>
              <a:rPr lang="en-US" i="1" dirty="0"/>
              <a:t> </a:t>
            </a:r>
            <a:r>
              <a:rPr lang="en-US" i="1" dirty="0" err="1"/>
              <a:t>solmoq</a:t>
            </a:r>
            <a:r>
              <a:rPr lang="en-US" i="1" dirty="0"/>
              <a:t> </a:t>
            </a:r>
            <a:endParaRPr lang="ru-RU" dirty="0"/>
          </a:p>
          <a:p>
            <a:pPr lvl="0" fontAlgn="base"/>
            <a:r>
              <a:rPr lang="en-US" b="1" dirty="0" err="1"/>
              <a:t>Sinonimlik</a:t>
            </a:r>
            <a:r>
              <a:rPr lang="en-US" b="1" dirty="0"/>
              <a:t>-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ma’nosi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ma’nodosh</a:t>
            </a:r>
            <a:r>
              <a:rPr lang="en-US" dirty="0"/>
              <a:t> </a:t>
            </a:r>
            <a:r>
              <a:rPr lang="en-US" dirty="0" err="1"/>
              <a:t>iboralar</a:t>
            </a:r>
            <a:r>
              <a:rPr lang="en-US" dirty="0"/>
              <a:t>. </a:t>
            </a:r>
            <a:r>
              <a:rPr lang="ru-RU" dirty="0"/>
              <a:t>M: </a:t>
            </a:r>
            <a:r>
              <a:rPr lang="ru-RU" i="1" dirty="0" err="1"/>
              <a:t>dunyoga</a:t>
            </a:r>
            <a:r>
              <a:rPr lang="ru-RU" i="1" dirty="0"/>
              <a:t> </a:t>
            </a:r>
            <a:r>
              <a:rPr lang="ru-RU" i="1" dirty="0" err="1"/>
              <a:t>kelmoq</a:t>
            </a:r>
            <a:r>
              <a:rPr lang="ru-RU" i="1" dirty="0"/>
              <a:t>- </a:t>
            </a:r>
            <a:r>
              <a:rPr lang="ru-RU" i="1" dirty="0" err="1"/>
              <a:t>tavallud</a:t>
            </a:r>
            <a:r>
              <a:rPr lang="ru-RU" i="1" dirty="0"/>
              <a:t> </a:t>
            </a:r>
            <a:r>
              <a:rPr lang="ru-RU" i="1" dirty="0" err="1"/>
              <a:t>topmoq</a:t>
            </a:r>
            <a:r>
              <a:rPr lang="ru-RU" i="1" dirty="0"/>
              <a:t> </a:t>
            </a:r>
            <a:endParaRPr lang="ru-RU" dirty="0"/>
          </a:p>
          <a:p>
            <a:pPr lvl="0" fontAlgn="base"/>
            <a:r>
              <a:rPr lang="en-US" b="1" dirty="0" err="1"/>
              <a:t>Antonimlik</a:t>
            </a:r>
            <a:r>
              <a:rPr lang="en-US" b="1" dirty="0"/>
              <a:t>- </a:t>
            </a:r>
            <a:r>
              <a:rPr lang="en-US" dirty="0" err="1"/>
              <a:t>qarama-qarshi</a:t>
            </a:r>
            <a:r>
              <a:rPr lang="en-US" dirty="0"/>
              <a:t> </a:t>
            </a:r>
            <a:r>
              <a:rPr lang="en-US" dirty="0" err="1"/>
              <a:t>ma’noli</a:t>
            </a:r>
            <a:r>
              <a:rPr lang="en-US" dirty="0"/>
              <a:t> </a:t>
            </a:r>
            <a:r>
              <a:rPr lang="en-US" dirty="0" err="1"/>
              <a:t>iboralar</a:t>
            </a:r>
            <a:r>
              <a:rPr lang="en-US" dirty="0"/>
              <a:t> </a:t>
            </a:r>
            <a:r>
              <a:rPr lang="en-US" dirty="0" err="1"/>
              <a:t>zid</a:t>
            </a:r>
            <a:r>
              <a:rPr lang="en-US" dirty="0"/>
              <a:t> </a:t>
            </a:r>
            <a:r>
              <a:rPr lang="en-US" dirty="0" err="1"/>
              <a:t>ma’noli</a:t>
            </a:r>
            <a:r>
              <a:rPr lang="en-US" dirty="0"/>
              <a:t> </a:t>
            </a:r>
            <a:r>
              <a:rPr lang="en-US" dirty="0" err="1"/>
              <a:t>iboralar</a:t>
            </a:r>
            <a:r>
              <a:rPr lang="en-US" dirty="0"/>
              <a:t>. </a:t>
            </a:r>
            <a:r>
              <a:rPr lang="ru-RU" dirty="0"/>
              <a:t>M: </a:t>
            </a:r>
            <a:r>
              <a:rPr lang="ru-RU" i="1" dirty="0" err="1"/>
              <a:t>dunyoga</a:t>
            </a:r>
            <a:r>
              <a:rPr lang="ru-RU" i="1" dirty="0"/>
              <a:t> </a:t>
            </a:r>
            <a:r>
              <a:rPr lang="ru-RU" i="1" dirty="0" err="1"/>
              <a:t>kelmoq</a:t>
            </a:r>
            <a:r>
              <a:rPr lang="ru-RU" i="1" dirty="0"/>
              <a:t>- </a:t>
            </a:r>
            <a:r>
              <a:rPr lang="ru-RU" i="1" dirty="0" err="1"/>
              <a:t>dunyodan</a:t>
            </a:r>
            <a:r>
              <a:rPr lang="ru-RU" i="1" dirty="0"/>
              <a:t> </a:t>
            </a:r>
            <a:r>
              <a:rPr lang="ru-RU" i="1" dirty="0" err="1"/>
              <a:t>ketmoq</a:t>
            </a:r>
            <a:r>
              <a:rPr lang="ru-RU" b="1" i="1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0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Frazeologik</a:t>
            </a:r>
            <a:r>
              <a:rPr lang="en-US" dirty="0" smtClean="0"/>
              <a:t> </a:t>
            </a:r>
            <a:r>
              <a:rPr lang="en-US" dirty="0" err="1" smtClean="0"/>
              <a:t>iboralarning</a:t>
            </a:r>
            <a:r>
              <a:rPr lang="en-US" dirty="0" smtClean="0"/>
              <a:t> </a:t>
            </a:r>
            <a:r>
              <a:rPr lang="en-US" dirty="0" err="1" smtClean="0"/>
              <a:t>ma`no</a:t>
            </a:r>
            <a:r>
              <a:rPr lang="en-US" dirty="0" smtClean="0"/>
              <a:t> </a:t>
            </a:r>
            <a:r>
              <a:rPr lang="en-US" dirty="0" err="1" smtClean="0"/>
              <a:t>ko`chish</a:t>
            </a:r>
            <a:r>
              <a:rPr lang="en-US" dirty="0" smtClean="0"/>
              <a:t> </a:t>
            </a:r>
            <a:r>
              <a:rPr lang="en-US" dirty="0" err="1" smtClean="0"/>
              <a:t>bo`yicha</a:t>
            </a:r>
            <a:r>
              <a:rPr lang="en-US" dirty="0" smtClean="0"/>
              <a:t> </a:t>
            </a:r>
            <a:r>
              <a:rPr lang="en-US" dirty="0" err="1" smtClean="0"/>
              <a:t>tasnifi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Frazeologizm</a:t>
            </a:r>
            <a:r>
              <a:rPr lang="en-US" dirty="0"/>
              <a:t> </a:t>
            </a:r>
            <a:r>
              <a:rPr lang="en-US" dirty="0" err="1"/>
              <a:t>tartibidagi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so’zning</a:t>
            </a:r>
            <a:r>
              <a:rPr lang="en-US" dirty="0"/>
              <a:t> </a:t>
            </a:r>
            <a:r>
              <a:rPr lang="en-US" dirty="0" err="1"/>
              <a:t>ko’chma</a:t>
            </a:r>
            <a:r>
              <a:rPr lang="en-US" dirty="0"/>
              <a:t> </a:t>
            </a:r>
            <a:r>
              <a:rPr lang="en-US" dirty="0" err="1"/>
              <a:t>ma‘noda</a:t>
            </a:r>
            <a:r>
              <a:rPr lang="en-US" dirty="0"/>
              <a:t>, </a:t>
            </a:r>
            <a:r>
              <a:rPr lang="en-US" dirty="0" err="1"/>
              <a:t>boshqalarining</a:t>
            </a:r>
            <a:r>
              <a:rPr lang="en-US" dirty="0"/>
              <a:t> </a:t>
            </a:r>
            <a:r>
              <a:rPr lang="en-US" dirty="0" err="1"/>
              <a:t>o’z</a:t>
            </a:r>
            <a:r>
              <a:rPr lang="en-US" dirty="0"/>
              <a:t> </a:t>
            </a:r>
            <a:r>
              <a:rPr lang="en-US" dirty="0" err="1"/>
              <a:t>ma‘nosida</a:t>
            </a:r>
            <a:r>
              <a:rPr lang="en-US" dirty="0"/>
              <a:t> </a:t>
            </a:r>
            <a:r>
              <a:rPr lang="en-US" dirty="0" err="1"/>
              <a:t>qo’llanilishi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ham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i="1" dirty="0" err="1"/>
              <a:t>aqlini</a:t>
            </a:r>
            <a:r>
              <a:rPr lang="en-US" i="1" dirty="0"/>
              <a:t> </a:t>
            </a:r>
            <a:r>
              <a:rPr lang="en-US" i="1" dirty="0" err="1"/>
              <a:t>yemoq</a:t>
            </a:r>
            <a:r>
              <a:rPr lang="en-US" i="1" dirty="0"/>
              <a:t>, </a:t>
            </a:r>
            <a:r>
              <a:rPr lang="en-US" i="1" dirty="0" err="1"/>
              <a:t>ko’zini</a:t>
            </a:r>
            <a:r>
              <a:rPr lang="en-US" i="1" dirty="0"/>
              <a:t> </a:t>
            </a:r>
            <a:r>
              <a:rPr lang="en-US" i="1" dirty="0" err="1"/>
              <a:t>bo’yamoq</a:t>
            </a:r>
            <a:r>
              <a:rPr lang="en-US" i="1" dirty="0"/>
              <a:t>, </a:t>
            </a:r>
            <a:r>
              <a:rPr lang="en-US" i="1" dirty="0" err="1"/>
              <a:t>ko’zi-ko’ziga</a:t>
            </a:r>
            <a:r>
              <a:rPr lang="en-US" i="1" dirty="0"/>
              <a:t> </a:t>
            </a:r>
            <a:r>
              <a:rPr lang="en-US" i="1" dirty="0" err="1"/>
              <a:t>tushdi</a:t>
            </a:r>
            <a:r>
              <a:rPr lang="en-US" i="1" dirty="0"/>
              <a:t>, </a:t>
            </a:r>
            <a:r>
              <a:rPr lang="en-US" i="1" dirty="0" err="1"/>
              <a:t>og’zi</a:t>
            </a:r>
            <a:r>
              <a:rPr lang="en-US" i="1" dirty="0"/>
              <a:t> </a:t>
            </a:r>
            <a:r>
              <a:rPr lang="en-US" i="1" dirty="0" err="1"/>
              <a:t>qulog’ida</a:t>
            </a:r>
            <a:r>
              <a:rPr lang="en-US" i="1" dirty="0"/>
              <a:t> </a:t>
            </a:r>
            <a:r>
              <a:rPr lang="en-US" dirty="0" err="1"/>
              <a:t>frazeologizmlarida</a:t>
            </a:r>
            <a:r>
              <a:rPr lang="en-US" i="1" dirty="0"/>
              <a:t> </a:t>
            </a:r>
            <a:r>
              <a:rPr lang="en-US" i="1" dirty="0" err="1"/>
              <a:t>aql</a:t>
            </a:r>
            <a:r>
              <a:rPr lang="en-US" i="1" dirty="0"/>
              <a:t>, </a:t>
            </a:r>
            <a:r>
              <a:rPr lang="en-US" i="1" dirty="0" err="1"/>
              <a:t>ko’z</a:t>
            </a:r>
            <a:r>
              <a:rPr lang="en-US" i="1" dirty="0"/>
              <a:t>, </a:t>
            </a:r>
            <a:r>
              <a:rPr lang="en-US" i="1" dirty="0" err="1"/>
              <a:t>og’iz</a:t>
            </a:r>
            <a:r>
              <a:rPr lang="en-US" i="1" dirty="0"/>
              <a:t> </a:t>
            </a:r>
            <a:r>
              <a:rPr lang="en-US" i="1" dirty="0" err="1"/>
              <a:t>so’zlari</a:t>
            </a:r>
            <a:r>
              <a:rPr lang="en-US" i="1" dirty="0"/>
              <a:t> </a:t>
            </a:r>
            <a:r>
              <a:rPr lang="en-US" dirty="0" err="1"/>
              <a:t>o’z</a:t>
            </a:r>
            <a:r>
              <a:rPr lang="en-US" dirty="0"/>
              <a:t> </a:t>
            </a:r>
            <a:r>
              <a:rPr lang="en-US" dirty="0" err="1"/>
              <a:t>ma‘nosida</a:t>
            </a:r>
            <a:r>
              <a:rPr lang="en-US" i="1" dirty="0"/>
              <a:t> </a:t>
            </a:r>
            <a:r>
              <a:rPr lang="en-US" i="1" dirty="0" err="1"/>
              <a:t>yemoq</a:t>
            </a:r>
            <a:r>
              <a:rPr lang="en-US" i="1" dirty="0"/>
              <a:t>, </a:t>
            </a:r>
            <a:r>
              <a:rPr lang="en-US" i="1" dirty="0" err="1"/>
              <a:t>bo’yamoq</a:t>
            </a:r>
            <a:r>
              <a:rPr lang="en-US" i="1" dirty="0"/>
              <a:t>, </a:t>
            </a:r>
            <a:r>
              <a:rPr lang="en-US" i="1" dirty="0" err="1"/>
              <a:t>tushmoq</a:t>
            </a:r>
            <a:r>
              <a:rPr lang="en-US" i="1" dirty="0"/>
              <a:t>, </a:t>
            </a:r>
            <a:r>
              <a:rPr lang="en-US" i="1" dirty="0" err="1"/>
              <a:t>qulog’ida</a:t>
            </a:r>
            <a:r>
              <a:rPr lang="en-US" i="1" dirty="0"/>
              <a:t> </a:t>
            </a:r>
            <a:r>
              <a:rPr lang="en-US" dirty="0" err="1"/>
              <a:t>so’zlari</a:t>
            </a:r>
            <a:r>
              <a:rPr lang="en-US" dirty="0"/>
              <a:t> </a:t>
            </a:r>
            <a:r>
              <a:rPr lang="en-US" dirty="0" err="1"/>
              <a:t>ko’chma</a:t>
            </a:r>
            <a:r>
              <a:rPr lang="en-US" dirty="0"/>
              <a:t> </a:t>
            </a:r>
            <a:r>
              <a:rPr lang="en-US" dirty="0" err="1"/>
              <a:t>ma‘nodadir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1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Tasviriy</a:t>
            </a:r>
            <a:r>
              <a:rPr lang="en-US" dirty="0" smtClean="0"/>
              <a:t> </a:t>
            </a:r>
            <a:r>
              <a:rPr lang="en-US" dirty="0" err="1" smtClean="0"/>
              <a:t>ifoda</a:t>
            </a:r>
            <a:r>
              <a:rPr lang="en-US" dirty="0" smtClean="0"/>
              <a:t> </a:t>
            </a:r>
            <a:r>
              <a:rPr lang="en-US" dirty="0" err="1" smtClean="0"/>
              <a:t>haqida</a:t>
            </a:r>
            <a:r>
              <a:rPr lang="en-US" dirty="0" smtClean="0"/>
              <a:t> </a:t>
            </a:r>
            <a:r>
              <a:rPr lang="en-US" dirty="0" err="1" smtClean="0"/>
              <a:t>ma`lumot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370278"/>
              </p:ext>
            </p:extLst>
          </p:nvPr>
        </p:nvGraphicFramePr>
        <p:xfrm>
          <a:off x="2006220" y="1596789"/>
          <a:ext cx="8598089" cy="3985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788"/>
                <a:gridCol w="8144301"/>
              </a:tblGrid>
              <a:tr h="3985146">
                <a:tc>
                  <a:txBody>
                    <a:bodyPr/>
                    <a:lstStyle/>
                    <a:p>
                      <a:pPr marL="914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•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4593" marT="21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Narsa-buyumning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nomini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aniq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atamay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uni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tasvirlab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anglatadigan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so‘z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birikmasi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tasviriy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ifoda</a:t>
                      </a:r>
                      <a:r>
                        <a:rPr lang="ru-RU" sz="1600" dirty="0">
                          <a:effectLst/>
                        </a:rPr>
                        <a:t> (</a:t>
                      </a:r>
                      <a:r>
                        <a:rPr lang="ru-RU" sz="1600" dirty="0" err="1">
                          <a:effectLst/>
                        </a:rPr>
                        <a:t>yoki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parafraza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r>
                        <a:rPr lang="ru-RU" sz="1600" dirty="0" err="1">
                          <a:effectLst/>
                        </a:rPr>
                        <a:t>dеyiladi</a:t>
                      </a:r>
                      <a:r>
                        <a:rPr lang="ru-RU" sz="1600" dirty="0">
                          <a:effectLst/>
                        </a:rPr>
                        <a:t>: </a:t>
                      </a:r>
                      <a:r>
                        <a:rPr lang="ru-RU" sz="1600" dirty="0" err="1">
                          <a:effectLst/>
                        </a:rPr>
                        <a:t>qushlar</a:t>
                      </a:r>
                      <a:r>
                        <a:rPr lang="ru-RU" sz="1600" dirty="0">
                          <a:effectLst/>
                        </a:rPr>
                        <a:t> - </a:t>
                      </a:r>
                      <a:r>
                        <a:rPr lang="ru-RU" sz="1600" dirty="0" err="1">
                          <a:effectLst/>
                        </a:rPr>
                        <a:t>qanotli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do‘stlar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fazogirlar</a:t>
                      </a:r>
                      <a:r>
                        <a:rPr lang="ru-RU" sz="1600" dirty="0">
                          <a:effectLst/>
                        </a:rPr>
                        <a:t> - </a:t>
                      </a:r>
                      <a:r>
                        <a:rPr lang="ru-RU" sz="1600" dirty="0" err="1">
                          <a:effectLst/>
                        </a:rPr>
                        <a:t>samo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lochinlari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makkajo‘xori</a:t>
                      </a:r>
                      <a:r>
                        <a:rPr lang="ru-RU" sz="1600" dirty="0">
                          <a:effectLst/>
                        </a:rPr>
                        <a:t> - </a:t>
                      </a:r>
                      <a:r>
                        <a:rPr lang="ru-RU" sz="1600" dirty="0" err="1">
                          <a:effectLst/>
                        </a:rPr>
                        <a:t>dala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malikasi</a:t>
                      </a:r>
                      <a:r>
                        <a:rPr lang="ru-RU" sz="1600" dirty="0">
                          <a:effectLst/>
                        </a:rPr>
                        <a:t>; </a:t>
                      </a:r>
                      <a:r>
                        <a:rPr lang="ru-RU" sz="1600" dirty="0" err="1">
                          <a:effectLst/>
                        </a:rPr>
                        <a:t>paxta</a:t>
                      </a:r>
                      <a:r>
                        <a:rPr lang="ru-RU" sz="1600" dirty="0">
                          <a:effectLst/>
                        </a:rPr>
                        <a:t> - </a:t>
                      </a:r>
                      <a:r>
                        <a:rPr lang="ru-RU" sz="1600" dirty="0" err="1">
                          <a:effectLst/>
                        </a:rPr>
                        <a:t>oq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oltin</a:t>
                      </a:r>
                      <a:r>
                        <a:rPr lang="ru-RU" sz="1600" dirty="0">
                          <a:effectLst/>
                        </a:rPr>
                        <a:t>,  </a:t>
                      </a:r>
                      <a:r>
                        <a:rPr lang="ru-RU" sz="1600" dirty="0" err="1">
                          <a:effectLst/>
                        </a:rPr>
                        <a:t>rassomlar</a:t>
                      </a:r>
                      <a:r>
                        <a:rPr lang="ru-RU" sz="1600" dirty="0">
                          <a:effectLst/>
                        </a:rPr>
                        <a:t> – </a:t>
                      </a:r>
                      <a:r>
                        <a:rPr lang="ru-RU" sz="1600" dirty="0" err="1">
                          <a:effectLst/>
                        </a:rPr>
                        <a:t>mo‘yqalam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sohiblari</a:t>
                      </a:r>
                      <a:r>
                        <a:rPr lang="ru-RU" sz="1600" dirty="0">
                          <a:effectLst/>
                        </a:rPr>
                        <a:t>.   </a:t>
                      </a:r>
                      <a:r>
                        <a:rPr lang="en-US" sz="1600" dirty="0" err="1">
                          <a:effectLst/>
                        </a:rPr>
                        <a:t>Tasviriy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ifodalardagi</a:t>
                      </a:r>
                      <a:r>
                        <a:rPr lang="en-US" sz="1600" dirty="0">
                          <a:effectLst/>
                        </a:rPr>
                        <a:t>  </a:t>
                      </a:r>
                      <a:r>
                        <a:rPr lang="en-US" sz="1600" dirty="0" err="1">
                          <a:effectLst/>
                        </a:rPr>
                        <a:t>bitta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so‘z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doim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o‘z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ma'nosida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bo‘ladi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shu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ular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iboralardan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farq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qiladi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Tasviriy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ifodalar</a:t>
                      </a:r>
                      <a:r>
                        <a:rPr lang="en-US" sz="1600" dirty="0">
                          <a:effectLst/>
                        </a:rPr>
                        <a:t> ham </a:t>
                      </a:r>
                      <a:r>
                        <a:rPr lang="en-US" sz="1600" dirty="0" err="1">
                          <a:effectLst/>
                        </a:rPr>
                        <a:t>omonimlik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sinonimlik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xususiyatlariga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bo‘lishi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mumkin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Omonim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tasviriy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ifodalar</a:t>
                      </a:r>
                      <a:r>
                        <a:rPr lang="en-US" sz="1600" dirty="0">
                          <a:effectLst/>
                        </a:rPr>
                        <a:t>:  </a:t>
                      </a:r>
                      <a:r>
                        <a:rPr lang="en-US" sz="1600" dirty="0" err="1">
                          <a:effectLst/>
                        </a:rPr>
                        <a:t>aql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gimnastikasi</a:t>
                      </a:r>
                      <a:r>
                        <a:rPr lang="en-US" sz="1600" dirty="0">
                          <a:effectLst/>
                        </a:rPr>
                        <a:t> – 1) mat</a:t>
                      </a:r>
                      <a:r>
                        <a:rPr lang="ru-RU" sz="1600" dirty="0">
                          <a:effectLst/>
                        </a:rPr>
                        <a:t>е</a:t>
                      </a:r>
                      <a:r>
                        <a:rPr lang="en-US" sz="1600" dirty="0" err="1">
                          <a:effectLst/>
                        </a:rPr>
                        <a:t>matika</a:t>
                      </a:r>
                      <a:r>
                        <a:rPr lang="en-US" sz="1600" dirty="0">
                          <a:effectLst/>
                        </a:rPr>
                        <a:t>;       2) </a:t>
                      </a:r>
                      <a:r>
                        <a:rPr lang="en-US" sz="1600" dirty="0" err="1">
                          <a:effectLst/>
                        </a:rPr>
                        <a:t>shaxmat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qora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oltin</a:t>
                      </a:r>
                      <a:r>
                        <a:rPr lang="en-US" sz="1600" dirty="0">
                          <a:effectLst/>
                        </a:rPr>
                        <a:t> – 1) n</a:t>
                      </a:r>
                      <a:r>
                        <a:rPr lang="ru-RU" sz="1600" dirty="0">
                          <a:effectLst/>
                        </a:rPr>
                        <a:t>е</a:t>
                      </a:r>
                      <a:r>
                        <a:rPr lang="en-US" sz="1600" dirty="0" err="1">
                          <a:effectLst/>
                        </a:rPr>
                        <a:t>ft</a:t>
                      </a:r>
                      <a:r>
                        <a:rPr lang="en-US" sz="1600" dirty="0">
                          <a:effectLst/>
                        </a:rPr>
                        <a:t>;  2) </a:t>
                      </a:r>
                      <a:r>
                        <a:rPr lang="en-US" sz="1600" dirty="0" err="1">
                          <a:effectLst/>
                        </a:rPr>
                        <a:t>ko‘mir</a:t>
                      </a:r>
                      <a:r>
                        <a:rPr lang="en-US" sz="1600" dirty="0">
                          <a:effectLst/>
                        </a:rPr>
                        <a:t>.  </a:t>
                      </a:r>
                      <a:r>
                        <a:rPr lang="en-US" sz="1600" dirty="0" err="1">
                          <a:effectLst/>
                        </a:rPr>
                        <a:t>Sinonim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tasviriy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ifodalar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err="1">
                          <a:effectLst/>
                        </a:rPr>
                        <a:t>g‘azal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mulkining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sultoni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o‘zb</a:t>
                      </a:r>
                      <a:r>
                        <a:rPr lang="ru-RU" sz="1600" dirty="0">
                          <a:effectLst/>
                        </a:rPr>
                        <a:t>е</a:t>
                      </a:r>
                      <a:r>
                        <a:rPr lang="en-US" sz="1600" dirty="0">
                          <a:effectLst/>
                        </a:rPr>
                        <a:t>k </a:t>
                      </a:r>
                      <a:r>
                        <a:rPr lang="en-US" sz="1600" dirty="0" err="1">
                          <a:effectLst/>
                        </a:rPr>
                        <a:t>tilining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asoschisi</a:t>
                      </a:r>
                      <a:r>
                        <a:rPr lang="en-US" sz="1600" dirty="0">
                          <a:effectLst/>
                        </a:rPr>
                        <a:t> – </a:t>
                      </a:r>
                      <a:r>
                        <a:rPr lang="en-US" sz="1600" dirty="0" err="1">
                          <a:effectLst/>
                        </a:rPr>
                        <a:t>Alish</a:t>
                      </a:r>
                      <a:r>
                        <a:rPr lang="ru-RU" sz="1600" dirty="0">
                          <a:effectLst/>
                        </a:rPr>
                        <a:t>е</a:t>
                      </a:r>
                      <a:r>
                        <a:rPr lang="en-US" sz="1600" dirty="0">
                          <a:effectLst/>
                        </a:rPr>
                        <a:t>r </a:t>
                      </a:r>
                      <a:r>
                        <a:rPr lang="en-US" sz="1600" dirty="0" err="1">
                          <a:effectLst/>
                        </a:rPr>
                        <a:t>Navoiy</a:t>
                      </a:r>
                      <a:r>
                        <a:rPr lang="en-US" sz="1600" dirty="0">
                          <a:effectLst/>
                        </a:rPr>
                        <a:t>; </a:t>
                      </a:r>
                      <a:r>
                        <a:rPr lang="en-US" sz="1600" dirty="0" err="1">
                          <a:effectLst/>
                        </a:rPr>
                        <a:t>uyg‘onish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fasli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fasllar</a:t>
                      </a:r>
                      <a:r>
                        <a:rPr lang="en-US" sz="1600" dirty="0">
                          <a:effectLst/>
                        </a:rPr>
                        <a:t> k</a:t>
                      </a:r>
                      <a:r>
                        <a:rPr lang="ru-RU" sz="1600" dirty="0">
                          <a:effectLst/>
                        </a:rPr>
                        <a:t>е</a:t>
                      </a:r>
                      <a:r>
                        <a:rPr lang="en-US" sz="1600" dirty="0" err="1">
                          <a:effectLst/>
                        </a:rPr>
                        <a:t>linchagi</a:t>
                      </a:r>
                      <a:r>
                        <a:rPr lang="en-US" sz="1600" dirty="0">
                          <a:effectLst/>
                        </a:rPr>
                        <a:t> – </a:t>
                      </a:r>
                      <a:r>
                        <a:rPr lang="en-US" sz="1600" dirty="0" err="1">
                          <a:effectLst/>
                        </a:rPr>
                        <a:t>bahor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4593" marT="21715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6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557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Wingdings 2</vt:lpstr>
      <vt:lpstr>Wingdings 3</vt:lpstr>
      <vt:lpstr>Легкий дым</vt:lpstr>
      <vt:lpstr>O`rganilayotgan til frazeologizmlarining lingvomadaniy tahlili</vt:lpstr>
      <vt:lpstr>Reja</vt:lpstr>
      <vt:lpstr>Frazeologiya haqida qisqacha </vt:lpstr>
      <vt:lpstr>Презентация PowerPoint</vt:lpstr>
      <vt:lpstr>Frazeologiya birliklarining tasnifi  </vt:lpstr>
      <vt:lpstr>Презентация PowerPoint</vt:lpstr>
      <vt:lpstr>Frazeologik birliklarning shakl va ma`no turga ko`ra tasnifi</vt:lpstr>
      <vt:lpstr>Frazeologik iboralarning ma`no ko`chish bo`yicha tasnifi</vt:lpstr>
      <vt:lpstr>Tasviriy ifoda haqida ma`lumot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Mercury export trade</dc:creator>
  <cp:lastModifiedBy>Пользователь</cp:lastModifiedBy>
  <cp:revision>5</cp:revision>
  <dcterms:created xsi:type="dcterms:W3CDTF">2018-01-23T04:41:24Z</dcterms:created>
  <dcterms:modified xsi:type="dcterms:W3CDTF">2024-11-03T08:11:09Z</dcterms:modified>
</cp:coreProperties>
</file>