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92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425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310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0171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090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595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77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71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119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2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6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1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40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60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9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96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47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50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62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8473" y="1869098"/>
            <a:ext cx="9821797" cy="2541431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Tarjimada</a:t>
            </a:r>
            <a:r>
              <a:rPr lang="en-US" dirty="0" smtClean="0"/>
              <a:t> </a:t>
            </a:r>
            <a:r>
              <a:rPr lang="en-US" dirty="0" err="1" smtClean="0"/>
              <a:t>frazeologizimlarning</a:t>
            </a:r>
            <a:r>
              <a:rPr lang="en-US" dirty="0" smtClean="0"/>
              <a:t> </a:t>
            </a:r>
            <a:r>
              <a:rPr lang="en-US" dirty="0" err="1" smtClean="0"/>
              <a:t>berilishi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266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7829" y="618517"/>
            <a:ext cx="10690397" cy="536427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2.MUQOBILI TOPILMAGan frazeologızmnı tarjıma qılayotganda</a:t>
            </a:r>
            <a:r>
              <a:rPr lang="en-US" dirty="0" smtClean="0"/>
              <a:t> </a:t>
            </a:r>
            <a:r>
              <a:rPr lang="en-US" dirty="0" err="1" smtClean="0"/>
              <a:t>fraza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ma’noga</a:t>
            </a:r>
            <a:r>
              <a:rPr lang="en-US" dirty="0" smtClean="0"/>
              <a:t> </a:t>
            </a:r>
            <a:r>
              <a:rPr lang="en-US" dirty="0" err="1" smtClean="0"/>
              <a:t>ega</a:t>
            </a:r>
            <a:r>
              <a:rPr lang="en-US" dirty="0" smtClean="0"/>
              <a:t>, ammo </a:t>
            </a:r>
            <a:r>
              <a:rPr lang="en-US" dirty="0" err="1" smtClean="0"/>
              <a:t>boshqa</a:t>
            </a:r>
            <a:r>
              <a:rPr lang="en-US" dirty="0" smtClean="0"/>
              <a:t> </a:t>
            </a:r>
            <a:r>
              <a:rPr lang="en-US" dirty="0" err="1" smtClean="0"/>
              <a:t>lug’aviy-obrazli</a:t>
            </a:r>
            <a:r>
              <a:rPr lang="en-US" dirty="0" smtClean="0"/>
              <a:t> </a:t>
            </a:r>
            <a:r>
              <a:rPr lang="en-US" dirty="0" err="1" smtClean="0"/>
              <a:t>asosga</a:t>
            </a:r>
            <a:r>
              <a:rPr lang="en-US" dirty="0" smtClean="0"/>
              <a:t> </a:t>
            </a:r>
            <a:r>
              <a:rPr lang="en-US" dirty="0" err="1" smtClean="0"/>
              <a:t>qurilgan</a:t>
            </a:r>
            <a:r>
              <a:rPr lang="en-US" dirty="0" smtClean="0"/>
              <a:t> </a:t>
            </a:r>
            <a:r>
              <a:rPr lang="en-US" dirty="0" err="1" smtClean="0"/>
              <a:t>o’xshash</a:t>
            </a:r>
            <a:r>
              <a:rPr lang="en-US" dirty="0" smtClean="0"/>
              <a:t> </a:t>
            </a:r>
            <a:r>
              <a:rPr lang="en-US" dirty="0" err="1" smtClean="0"/>
              <a:t>frazeologik</a:t>
            </a:r>
            <a:r>
              <a:rPr lang="en-US" dirty="0" smtClean="0"/>
              <a:t> </a:t>
            </a:r>
            <a:r>
              <a:rPr lang="en-US" dirty="0" err="1" smtClean="0"/>
              <a:t>birlik</a:t>
            </a:r>
            <a:r>
              <a:rPr lang="en-US" dirty="0" smtClean="0"/>
              <a:t> </a:t>
            </a:r>
            <a:r>
              <a:rPr lang="en-US" dirty="0" err="1" smtClean="0"/>
              <a:t>vositasida</a:t>
            </a:r>
            <a:r>
              <a:rPr lang="en-US" dirty="0" smtClean="0"/>
              <a:t> </a:t>
            </a:r>
            <a:r>
              <a:rPr lang="en-US" dirty="0" err="1" smtClean="0"/>
              <a:t>tarjima</a:t>
            </a:r>
            <a:r>
              <a:rPr lang="en-US" dirty="0" smtClean="0"/>
              <a:t> </a:t>
            </a:r>
            <a:r>
              <a:rPr lang="en-US" dirty="0" err="1" smtClean="0"/>
              <a:t>qilish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820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8194" y="609600"/>
            <a:ext cx="6766560" cy="273449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latin typeface="Arial Black" panose="020B0A04020102020204" pitchFamily="34" charset="0"/>
              </a:rPr>
              <a:t>Masalan</a:t>
            </a:r>
            <a:r>
              <a:rPr lang="en-US" sz="2400" dirty="0" smtClean="0">
                <a:latin typeface="Arial Black" panose="020B0A04020102020204" pitchFamily="34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Toshga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siqsa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suvini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chiqaradi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– </a:t>
            </a:r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Taşı sıksa suyunu çıkarır </a:t>
            </a:r>
            <a:r>
              <a:rPr lang="en-US" sz="2400" dirty="0" smtClean="0">
                <a:latin typeface="Arial Black" panose="020B0A04020102020204" pitchFamily="34" charset="0"/>
              </a:rPr>
              <a:t/>
            </a:r>
            <a:br>
              <a:rPr lang="en-US" sz="2400" dirty="0" smtClean="0">
                <a:latin typeface="Arial Black" panose="020B0A04020102020204" pitchFamily="34" charset="0"/>
              </a:rPr>
            </a:br>
            <a:r>
              <a:rPr lang="en-US" sz="2400" dirty="0" err="1" smtClean="0">
                <a:latin typeface="Arial Black" panose="020B0A04020102020204" pitchFamily="34" charset="0"/>
              </a:rPr>
              <a:t>so’zma-so’z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err="1" smtClean="0">
                <a:latin typeface="Arial Black" panose="020B0A04020102020204" pitchFamily="34" charset="0"/>
              </a:rPr>
              <a:t>tarjima</a:t>
            </a:r>
            <a:r>
              <a:rPr lang="en-US" sz="2400" dirty="0" smtClean="0">
                <a:latin typeface="Arial Black" panose="020B0A04020102020204" pitchFamily="34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Tog’ni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ursa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talqon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qiladi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  <a:endParaRPr lang="ru-RU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413" y="1240971"/>
            <a:ext cx="3408884" cy="34747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248194" y="3344090"/>
            <a:ext cx="6609806" cy="323959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Arial Black" panose="020B0A04020102020204" pitchFamily="34" charset="0"/>
              </a:rPr>
              <a:t>Ammo </a:t>
            </a:r>
            <a:r>
              <a:rPr lang="en-US" sz="2000" dirty="0" err="1" smtClean="0">
                <a:latin typeface="Arial Black" panose="020B0A04020102020204" pitchFamily="34" charset="0"/>
              </a:rPr>
              <a:t>bunday</a:t>
            </a:r>
            <a:r>
              <a:rPr lang="en-US" sz="2000" dirty="0" smtClean="0">
                <a:latin typeface="Arial Black" panose="020B0A04020102020204" pitchFamily="34" charset="0"/>
              </a:rPr>
              <a:t> </a:t>
            </a:r>
            <a:r>
              <a:rPr lang="en-US" sz="2000" dirty="0" err="1" smtClean="0">
                <a:latin typeface="Arial Black" panose="020B0A04020102020204" pitchFamily="34" charset="0"/>
              </a:rPr>
              <a:t>vaziyatda</a:t>
            </a:r>
            <a:r>
              <a:rPr lang="en-US" sz="2000" dirty="0" smtClean="0">
                <a:latin typeface="Arial Black" panose="020B0A04020102020204" pitchFamily="34" charset="0"/>
              </a:rPr>
              <a:t> </a:t>
            </a:r>
            <a:r>
              <a:rPr lang="en-US" sz="2000" dirty="0" err="1" smtClean="0">
                <a:latin typeface="Arial Black" panose="020B0A04020102020204" pitchFamily="34" charset="0"/>
              </a:rPr>
              <a:t>ko’pincha</a:t>
            </a:r>
            <a:r>
              <a:rPr lang="en-US" sz="2000" dirty="0" smtClean="0">
                <a:latin typeface="Arial Black" panose="020B0A04020102020204" pitchFamily="34" charset="0"/>
              </a:rPr>
              <a:t> </a:t>
            </a:r>
            <a:r>
              <a:rPr lang="en-US" sz="2000" dirty="0" err="1" smtClean="0">
                <a:latin typeface="Arial Black" panose="020B0A04020102020204" pitchFamily="34" charset="0"/>
              </a:rPr>
              <a:t>ma’no</a:t>
            </a:r>
            <a:r>
              <a:rPr lang="en-US" sz="2000" dirty="0" smtClean="0">
                <a:latin typeface="Arial Black" panose="020B0A04020102020204" pitchFamily="34" charset="0"/>
              </a:rPr>
              <a:t> </a:t>
            </a:r>
            <a:r>
              <a:rPr lang="en-US" sz="2000" dirty="0" err="1" smtClean="0">
                <a:latin typeface="Arial Black" panose="020B0A04020102020204" pitchFamily="34" charset="0"/>
              </a:rPr>
              <a:t>jihatdan</a:t>
            </a:r>
            <a:r>
              <a:rPr lang="en-US" sz="2000" dirty="0" smtClean="0">
                <a:latin typeface="Arial Black" panose="020B0A04020102020204" pitchFamily="34" charset="0"/>
              </a:rPr>
              <a:t> </a:t>
            </a:r>
            <a:r>
              <a:rPr lang="en-US" sz="2000" dirty="0" err="1" smtClean="0">
                <a:latin typeface="Arial Black" panose="020B0A04020102020204" pitchFamily="34" charset="0"/>
              </a:rPr>
              <a:t>yaqin</a:t>
            </a:r>
            <a:r>
              <a:rPr lang="en-US" sz="2000" dirty="0" smtClean="0">
                <a:latin typeface="Arial Black" panose="020B0A04020102020204" pitchFamily="34" charset="0"/>
              </a:rPr>
              <a:t>, ammo </a:t>
            </a:r>
            <a:r>
              <a:rPr lang="en-US" sz="2000" dirty="0" err="1" smtClean="0">
                <a:latin typeface="Arial Black" panose="020B0A04020102020204" pitchFamily="34" charset="0"/>
              </a:rPr>
              <a:t>shaklan</a:t>
            </a:r>
            <a:r>
              <a:rPr lang="en-US" sz="2000" dirty="0" smtClean="0">
                <a:latin typeface="Arial Black" panose="020B0A04020102020204" pitchFamily="34" charset="0"/>
              </a:rPr>
              <a:t> </a:t>
            </a:r>
            <a:r>
              <a:rPr lang="en-US" sz="2000" dirty="0" err="1" smtClean="0">
                <a:latin typeface="Arial Black" panose="020B0A04020102020204" pitchFamily="34" charset="0"/>
              </a:rPr>
              <a:t>farqli</a:t>
            </a:r>
            <a:r>
              <a:rPr lang="en-US" sz="2000" dirty="0" smtClean="0">
                <a:latin typeface="Arial Black" panose="020B0A04020102020204" pitchFamily="34" charset="0"/>
              </a:rPr>
              <a:t> </a:t>
            </a:r>
            <a:r>
              <a:rPr lang="en-US" sz="2000" dirty="0" err="1" smtClean="0">
                <a:latin typeface="Arial Black" panose="020B0A04020102020204" pitchFamily="34" charset="0"/>
              </a:rPr>
              <a:t>frazeologizmlar</a:t>
            </a:r>
            <a:r>
              <a:rPr lang="en-US" sz="2000" dirty="0" smtClean="0">
                <a:latin typeface="Arial Black" panose="020B0A04020102020204" pitchFamily="34" charset="0"/>
              </a:rPr>
              <a:t> </a:t>
            </a:r>
            <a:r>
              <a:rPr lang="en-US" sz="2000" dirty="0" err="1" smtClean="0">
                <a:latin typeface="Arial Black" panose="020B0A04020102020204" pitchFamily="34" charset="0"/>
              </a:rPr>
              <a:t>hissiy-assosativ</a:t>
            </a:r>
            <a:r>
              <a:rPr lang="en-US" sz="2000" dirty="0" smtClean="0">
                <a:latin typeface="Arial Black" panose="020B0A04020102020204" pitchFamily="34" charset="0"/>
              </a:rPr>
              <a:t> </a:t>
            </a:r>
            <a:r>
              <a:rPr lang="en-US" sz="2000" dirty="0" err="1" smtClean="0">
                <a:latin typeface="Arial Black" panose="020B0A04020102020204" pitchFamily="34" charset="0"/>
              </a:rPr>
              <a:t>bo’yoqqa</a:t>
            </a:r>
            <a:r>
              <a:rPr lang="en-US" sz="2000" dirty="0" smtClean="0">
                <a:latin typeface="Arial Black" panose="020B0A04020102020204" pitchFamily="34" charset="0"/>
              </a:rPr>
              <a:t> </a:t>
            </a:r>
            <a:r>
              <a:rPr lang="en-US" sz="2000" dirty="0" err="1" smtClean="0">
                <a:latin typeface="Arial Black" panose="020B0A04020102020204" pitchFamily="34" charset="0"/>
              </a:rPr>
              <a:t>ega</a:t>
            </a:r>
            <a:r>
              <a:rPr lang="en-US" sz="2000" dirty="0" smtClean="0">
                <a:latin typeface="Arial Black" panose="020B0A04020102020204" pitchFamily="34" charset="0"/>
              </a:rPr>
              <a:t> </a:t>
            </a:r>
            <a:r>
              <a:rPr lang="en-US" sz="2000" dirty="0" err="1" smtClean="0">
                <a:latin typeface="Arial Black" panose="020B0A04020102020204" pitchFamily="34" charset="0"/>
              </a:rPr>
              <a:t>bo’ladi</a:t>
            </a:r>
            <a:r>
              <a:rPr lang="en-US" sz="2000" dirty="0" smtClean="0">
                <a:latin typeface="Arial Black" panose="020B0A04020102020204" pitchFamily="34" charset="0"/>
              </a:rPr>
              <a:t>.</a:t>
            </a:r>
            <a:endParaRPr lang="ru-RU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368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250350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3. </a:t>
            </a:r>
            <a:r>
              <a:rPr lang="en-US" dirty="0" err="1" smtClean="0"/>
              <a:t>Frazeologik</a:t>
            </a:r>
            <a:r>
              <a:rPr lang="en-US" dirty="0" smtClean="0"/>
              <a:t> </a:t>
            </a:r>
            <a:r>
              <a:rPr lang="en-US" dirty="0" err="1" smtClean="0"/>
              <a:t>birliklarni</a:t>
            </a:r>
            <a:r>
              <a:rPr lang="en-US" dirty="0" smtClean="0"/>
              <a:t> </a:t>
            </a:r>
            <a:r>
              <a:rPr lang="en-US" dirty="0" err="1" smtClean="0"/>
              <a:t>o’girishda</a:t>
            </a:r>
            <a:r>
              <a:rPr lang="en-US" dirty="0" smtClean="0"/>
              <a:t> </a:t>
            </a:r>
            <a:r>
              <a:rPr lang="en-US" dirty="0" err="1" smtClean="0"/>
              <a:t>so’zma-so’z</a:t>
            </a:r>
            <a:r>
              <a:rPr lang="en-US" dirty="0" smtClean="0"/>
              <a:t> </a:t>
            </a:r>
            <a:r>
              <a:rPr lang="en-US" dirty="0" err="1" smtClean="0"/>
              <a:t>tarjima</a:t>
            </a:r>
            <a:r>
              <a:rPr lang="en-US" dirty="0" smtClean="0"/>
              <a:t> </a:t>
            </a:r>
            <a:r>
              <a:rPr lang="en-US" dirty="0" err="1" smtClean="0"/>
              <a:t>usuli</a:t>
            </a:r>
            <a:r>
              <a:rPr lang="en-US" dirty="0" smtClean="0"/>
              <a:t> </a:t>
            </a:r>
            <a:r>
              <a:rPr lang="en-US" dirty="0" err="1" smtClean="0"/>
              <a:t>eng</a:t>
            </a:r>
            <a:r>
              <a:rPr lang="en-US" dirty="0" smtClean="0"/>
              <a:t> </a:t>
            </a:r>
            <a:r>
              <a:rPr lang="en-US" dirty="0" err="1" smtClean="0"/>
              <a:t>samarasiz</a:t>
            </a:r>
            <a:r>
              <a:rPr lang="en-US" dirty="0" smtClean="0"/>
              <a:t>, ammo </a:t>
            </a:r>
            <a:r>
              <a:rPr lang="en-US" dirty="0" err="1" smtClean="0"/>
              <a:t>ba’zan</a:t>
            </a:r>
            <a:r>
              <a:rPr lang="en-US" dirty="0" smtClean="0"/>
              <a:t> </a:t>
            </a:r>
            <a:r>
              <a:rPr lang="en-US" dirty="0" err="1" smtClean="0"/>
              <a:t>foydalaniladigan</a:t>
            </a:r>
            <a:r>
              <a:rPr lang="en-US" dirty="0" smtClean="0"/>
              <a:t> </a:t>
            </a:r>
            <a:r>
              <a:rPr lang="en-US" dirty="0" err="1" smtClean="0"/>
              <a:t>usul</a:t>
            </a:r>
            <a:r>
              <a:rPr lang="en-US" dirty="0" smtClean="0"/>
              <a:t> </a:t>
            </a:r>
            <a:r>
              <a:rPr lang="en-US" dirty="0" err="1" smtClean="0"/>
              <a:t>hisoblanadi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30" y="3383280"/>
            <a:ext cx="2846286" cy="29304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>
          <a:xfrm>
            <a:off x="4323806" y="3631474"/>
            <a:ext cx="6953794" cy="2159725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Masalan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oy-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kuni</a:t>
            </a:r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yaqinlashib</a:t>
            </a:r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qolgan</a:t>
            </a:r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… 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= Ay</a:t>
            </a:r>
            <a: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ı, günü yaklaşmış...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 Jumla ıchıda frazeologızm va unıng </a:t>
            </a:r>
            <a:r>
              <a:rPr lang="tr-TR" dirty="0" smtClean="0"/>
              <a:t>ko</a:t>
            </a:r>
            <a:r>
              <a:rPr lang="en-US" dirty="0" smtClean="0"/>
              <a:t>’</a:t>
            </a:r>
            <a:r>
              <a:rPr lang="tr-TR" dirty="0" smtClean="0"/>
              <a:t>chma </a:t>
            </a:r>
            <a:r>
              <a:rPr lang="tr-TR" dirty="0" smtClean="0"/>
              <a:t>ma’nosı qısqacha ızohlash yo’lı bılan berıladı: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600" dirty="0" smtClean="0">
                <a:latin typeface="Comic Sans MS" panose="030F0702030302020204" pitchFamily="66" charset="0"/>
              </a:rPr>
              <a:t>Pulıngız yonıngızda ketadı- </a:t>
            </a:r>
            <a:r>
              <a:rPr lang="tr-TR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Paranız boşa gitmez </a:t>
            </a:r>
            <a:r>
              <a:rPr lang="tr-TR" sz="3600" dirty="0" smtClean="0">
                <a:latin typeface="Comic Sans MS" panose="030F0702030302020204" pitchFamily="66" charset="0"/>
              </a:rPr>
              <a:t>(so’zma-so’z: pulıngız bekorga sarf bo’lıb ketmaydı).</a:t>
            </a:r>
            <a:endParaRPr lang="ru-RU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371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5577" y="300446"/>
            <a:ext cx="10742023" cy="6021977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Arial Black" panose="020B0A04020102020204" pitchFamily="34" charset="0"/>
              </a:rPr>
              <a:t>5. tarjıma tılıda ma’no jıhatdan bır xıl va muqobıl frzaeologık bırlıklar bo’LMAGANDA BIRLIKNING KO’CHMA MA’NOSINI IZOHLASH. YA’NI ODDIY SO’Z YOKI BIRIKMA BILAN BERILADI.</a:t>
            </a:r>
            <a:endParaRPr lang="tr-TR" sz="240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Arial Black" panose="020B0A04020102020204" pitchFamily="34" charset="0"/>
              </a:rPr>
              <a:t>MASALAN, TURKCHADA ‘OSHIQ BO’LMOQ, SEVIB QOLMOQ’ MA’NOSIDA ISHLATILADIGAN </a:t>
            </a:r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ABAYI YAKMAK </a:t>
            </a:r>
            <a:r>
              <a:rPr lang="tr-TR" sz="2400" dirty="0" smtClean="0">
                <a:latin typeface="Arial Black" panose="020B0A04020102020204" pitchFamily="34" charset="0"/>
              </a:rPr>
              <a:t>(SO’ZMA-SO’Z Tarjımada: </a:t>
            </a:r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chakmonnı yoqmoq</a:t>
            </a:r>
            <a:r>
              <a:rPr lang="tr-TR" sz="2400" dirty="0" smtClean="0">
                <a:latin typeface="Arial Black" panose="020B0A04020102020204" pitchFamily="34" charset="0"/>
              </a:rPr>
              <a:t>) frzaelogızmı o’zbek tılıda hech qanday ma’no anglatmaydı. Shu sabablı </a:t>
            </a:r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oshıq bo’lmoq, sevıb qolmoq </a:t>
            </a:r>
            <a:r>
              <a:rPr lang="tr-TR" sz="2400" dirty="0" smtClean="0">
                <a:latin typeface="Arial Black" panose="020B0A04020102020204" pitchFamily="34" charset="0"/>
              </a:rPr>
              <a:t>deb tarjıma qılınadı.</a:t>
            </a:r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645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96774"/>
          </a:xfrm>
        </p:spPr>
        <p:txBody>
          <a:bodyPr/>
          <a:lstStyle/>
          <a:p>
            <a:r>
              <a:rPr lang="tr-TR" dirty="0" smtClean="0"/>
              <a:t>Frazeologızlarga mısollar: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00445" y="1515292"/>
            <a:ext cx="11508377" cy="50683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Arial Black" panose="020B0A04020102020204" pitchFamily="34" charset="0"/>
              </a:rPr>
              <a:t>Aralarından kara kedi geçmek – oralarıdan qora mushuk o’tmoq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Arial Black" panose="020B0A04020102020204" pitchFamily="34" charset="0"/>
              </a:rPr>
              <a:t>Baş göz etmek- boshını ıkkıta qılmoq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Arial Black" panose="020B0A04020102020204" pitchFamily="34" charset="0"/>
              </a:rPr>
              <a:t>Anasından emdiğini burnundan getirmek- burnudan buloq qılmoq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Arial Black" panose="020B0A04020102020204" pitchFamily="34" charset="0"/>
              </a:rPr>
              <a:t>Beti benzi atmak – rangıda rang qolmaslık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Arial Black" panose="020B0A04020102020204" pitchFamily="34" charset="0"/>
              </a:rPr>
              <a:t>Eşek sudan gelene kadar dövmek – o’lası </a:t>
            </a:r>
            <a:r>
              <a:rPr lang="tr-TR" sz="2400" smtClean="0">
                <a:latin typeface="Arial Black" panose="020B0A04020102020204" pitchFamily="34" charset="0"/>
              </a:rPr>
              <a:t>qılıb kaltaklamoq.</a:t>
            </a:r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63237" y="983673"/>
            <a:ext cx="4281054" cy="4738254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68982" y="166255"/>
            <a:ext cx="6389941" cy="641465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err="1" smtClean="0">
                <a:latin typeface="Arial Black" panose="020B0A04020102020204" pitchFamily="34" charset="0"/>
              </a:rPr>
              <a:t>Badiiy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asarga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jilo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berib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turgan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uning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zarrachalari</a:t>
            </a:r>
            <a:r>
              <a:rPr lang="en-US" dirty="0" smtClean="0">
                <a:latin typeface="Arial Black" panose="020B0A04020102020204" pitchFamily="34" charset="0"/>
              </a:rPr>
              <a:t>: </a:t>
            </a:r>
            <a:r>
              <a:rPr lang="en-US" dirty="0" err="1" smtClean="0">
                <a:latin typeface="Arial Black" panose="020B0A04020102020204" pitchFamily="34" charset="0"/>
              </a:rPr>
              <a:t>maqol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matal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idiomalar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va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boshqa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ko’chma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ma’noli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birikmalar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hamda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so’z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o’yinlarini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yaxshi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tarjima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qilish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tarjimada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o’sha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asarning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badiiy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qimmatini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zavqini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aynan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saqlashga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imkon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bersa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bunday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iboralarni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xom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chala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sun’iy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tarjima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qilish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privordadida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uning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boshqa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tilga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yetaklab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o’tib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mayib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qilishga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to’g’ri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keladi</a:t>
            </a:r>
            <a:r>
              <a:rPr lang="en-US" dirty="0" smtClean="0">
                <a:latin typeface="Arial Black" panose="020B0A04020102020204" pitchFamily="34" charset="0"/>
              </a:rPr>
              <a:t>.</a:t>
            </a:r>
          </a:p>
          <a:p>
            <a:pPr algn="r"/>
            <a:r>
              <a:rPr lang="en-US" dirty="0" err="1" smtClean="0">
                <a:latin typeface="Arial Black" panose="020B0A04020102020204" pitchFamily="34" charset="0"/>
              </a:rPr>
              <a:t>G’aybulla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salomov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338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77091" y="1482436"/>
            <a:ext cx="5621428" cy="4973781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en-US" dirty="0" err="1" smtClean="0">
                <a:latin typeface="Arial Black" panose="020B0A04020102020204" pitchFamily="34" charset="0"/>
              </a:rPr>
              <a:t>Tilning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keng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ifoda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imkoniyatlarini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namoyon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qiliuvchi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frazeologizmlar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nutq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ta’sirini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kuchaytiruvchi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vosita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hisoblanadi</a:t>
            </a:r>
            <a:r>
              <a:rPr lang="en-US" dirty="0" smtClean="0">
                <a:latin typeface="Arial Black" panose="020B0A04020102020204" pitchFamily="34" charset="0"/>
              </a:rPr>
              <a:t>. 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146" y="1482436"/>
            <a:ext cx="4849090" cy="3782291"/>
          </a:xfrm>
        </p:spPr>
      </p:pic>
    </p:spTree>
    <p:extLst>
      <p:ext uri="{BB962C8B-B14F-4D97-AF65-F5344CB8AC3E}">
        <p14:creationId xmlns:p14="http://schemas.microsoft.com/office/powerpoint/2010/main" val="335313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910" y="1607127"/>
            <a:ext cx="3893126" cy="26548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24607" y="2147453"/>
            <a:ext cx="5293320" cy="290962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>
                <a:latin typeface="Arial Black" panose="020B0A04020102020204" pitchFamily="34" charset="0"/>
              </a:rPr>
              <a:t>Frazeologizmlar</a:t>
            </a:r>
            <a:r>
              <a:rPr lang="en-US" dirty="0" smtClean="0">
                <a:latin typeface="Arial Black" panose="020B0A04020102020204" pitchFamily="34" charset="0"/>
              </a:rPr>
              <a:t> - </a:t>
            </a:r>
            <a:r>
              <a:rPr lang="en-US" dirty="0" err="1" smtClean="0">
                <a:latin typeface="Arial Black" panose="020B0A04020102020204" pitchFamily="34" charset="0"/>
              </a:rPr>
              <a:t>xalqning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urf-odati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an’analarini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madaniyatini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va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tarixini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o’zida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yaqqol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aks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ettiradi</a:t>
            </a:r>
            <a:r>
              <a:rPr lang="en-US" dirty="0" smtClean="0">
                <a:latin typeface="Arial Black" panose="020B0A04020102020204" pitchFamily="34" charset="0"/>
              </a:rPr>
              <a:t>.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702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913774" y="955964"/>
            <a:ext cx="10363826" cy="4835236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err="1" smtClean="0">
                <a:latin typeface="Arial Black" panose="020B0A04020102020204" pitchFamily="34" charset="0"/>
              </a:rPr>
              <a:t>Frazeologizmlar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atrofni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o’rab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turgan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tabiat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va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undagi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turli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hodisalar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o’simliklar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dunyosi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inson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va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hayvonot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olami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barcha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jonlilarning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tana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a’zolari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xatti-harakatlariga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qiyosan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yuzaga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keladi</a:t>
            </a:r>
            <a:r>
              <a:rPr lang="en-US" dirty="0" smtClean="0">
                <a:latin typeface="Arial Black" panose="020B0A04020102020204" pitchFamily="34" charset="0"/>
              </a:rPr>
              <a:t>.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21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357746"/>
            <a:ext cx="10363826" cy="4433454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>
              <a:lnSpc>
                <a:spcPct val="200000"/>
              </a:lnSpc>
            </a:pPr>
            <a:r>
              <a:rPr lang="en-US" dirty="0" err="1" smtClean="0">
                <a:latin typeface="Arial Black" panose="020B0A04020102020204" pitchFamily="34" charset="0"/>
              </a:rPr>
              <a:t>Frazeologik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birliklar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badiiy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asarda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so’z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ma’nosining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ko’chishi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obrazlilikni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ta’minlovchi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unsur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hisoblanadi</a:t>
            </a:r>
            <a:r>
              <a:rPr lang="en-US" dirty="0" smtClean="0">
                <a:latin typeface="Arial Black" panose="020B0A0402010202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dirty="0" err="1" smtClean="0">
                <a:latin typeface="Arial Black" panose="020B0A04020102020204" pitchFamily="34" charset="0"/>
              </a:rPr>
              <a:t>Frazeologik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birliklarga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maqol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matal</a:t>
            </a:r>
            <a:r>
              <a:rPr lang="en-US" dirty="0" smtClean="0">
                <a:latin typeface="Arial Black" panose="020B0A04020102020204" pitchFamily="34" charset="0"/>
              </a:rPr>
              <a:t>, </a:t>
            </a:r>
            <a:r>
              <a:rPr lang="en-US" dirty="0" err="1" smtClean="0">
                <a:latin typeface="Arial Black" panose="020B0A04020102020204" pitchFamily="34" charset="0"/>
              </a:rPr>
              <a:t>iboralar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kiradi</a:t>
            </a:r>
            <a:r>
              <a:rPr lang="en-US" dirty="0" smtClean="0">
                <a:latin typeface="Arial Black" panose="020B0A04020102020204" pitchFamily="34" charset="0"/>
              </a:rPr>
              <a:t>.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61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319" y="2328862"/>
            <a:ext cx="2619375" cy="174307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332510" y="623455"/>
            <a:ext cx="5278582" cy="4932217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1800" dirty="0" err="1" smtClean="0">
                <a:latin typeface="Arial Black" panose="020B0A04020102020204" pitchFamily="34" charset="0"/>
              </a:rPr>
              <a:t>Obrazli</a:t>
            </a:r>
            <a:r>
              <a:rPr lang="en-US" sz="1800" dirty="0" smtClean="0">
                <a:latin typeface="Arial Black" panose="020B0A04020102020204" pitchFamily="34" charset="0"/>
              </a:rPr>
              <a:t> </a:t>
            </a:r>
            <a:r>
              <a:rPr lang="en-US" sz="1800" dirty="0" err="1" smtClean="0">
                <a:latin typeface="Arial Black" panose="020B0A04020102020204" pitchFamily="34" charset="0"/>
              </a:rPr>
              <a:t>ko’chma</a:t>
            </a:r>
            <a:r>
              <a:rPr lang="en-US" sz="1800" dirty="0" smtClean="0">
                <a:latin typeface="Arial Black" panose="020B0A04020102020204" pitchFamily="34" charset="0"/>
              </a:rPr>
              <a:t>  MA’NO FRAZEOLOGIZM SEMANTIKASINING </a:t>
            </a:r>
            <a:r>
              <a:rPr lang="en-US" sz="1800" dirty="0" smtClean="0">
                <a:latin typeface="Arial Black" panose="020B0A04020102020204" pitchFamily="34" charset="0"/>
              </a:rPr>
              <a:t>ASOSIY </a:t>
            </a:r>
            <a:r>
              <a:rPr lang="en-US" sz="1800" dirty="0" smtClean="0">
                <a:latin typeface="Arial Black" panose="020B0A04020102020204" pitchFamily="34" charset="0"/>
              </a:rPr>
              <a:t>UNSURI HISOBLANADI. FRAZEOLOGIZMLAR TO’LA YOKI QISMAN KO’CHMA MA’NO KASB ETADI. ULARNING ASOSIY XUSUSIYATI -  MAZMUNNING IFODALANAYOTGAN MA’NOGA MUVOFIQ KELMASLIGIDA NAMOYON BO’LADI.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47925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913774" y="1191492"/>
            <a:ext cx="10363826" cy="4599708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dirty="0" smtClean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 Black" panose="020B0A04020102020204" pitchFamily="34" charset="0"/>
              </a:rPr>
              <a:t>MASALAN, TURKCHA </a:t>
            </a:r>
            <a:r>
              <a:rPr lang="en-US" dirty="0" smtClean="0">
                <a:latin typeface="Comic Sans MS" panose="030F0702030302020204" pitchFamily="66" charset="0"/>
              </a:rPr>
              <a:t>K</a:t>
            </a:r>
            <a:r>
              <a:rPr lang="tr-TR" dirty="0" smtClean="0">
                <a:latin typeface="Comic Sans MS" panose="030F0702030302020204" pitchFamily="66" charset="0"/>
              </a:rPr>
              <a:t>İRLİ ÇAMAŞIRLARINI ORTAYA DÖKMEK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 Black" panose="020B0A04020102020204" pitchFamily="34" charset="0"/>
              </a:rPr>
              <a:t>SO’ZMA-SO’Z TARJIMA QILINGANDA “KIR KIYIMLARINI HAMMANINGB KO’Z OLDIGA O’RTAGA TASHLAMOQ” DEB KELSA, UNI O’ZBEK TILIGA 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BIROVNING SIRLARINI OSHKOR QILMOQ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Arial Black" panose="020B0A04020102020204" pitchFamily="34" charset="0"/>
              </a:rPr>
              <a:t>DEB TARJIMA QILAMIZ.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454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TARJIMASHUNOSLIKDA FRAZEOLOGIK BIRLIKLARNI O’GIRISHNING QUYIDAGI 5 TA QOIDASI MAVJUD: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1. ASLIYAT TILIDAGI FRZEOLOGIK BIRLIKLARNI TARJIMA TILIDAGI MUQOBILIGA HAR JIHATDAN TENG BO’LGAN FRAZEOLOGIK BIRLIK VOSITASIDA O’GIRISH.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MASALAN, </a:t>
            </a:r>
            <a:r>
              <a:rPr lang="en-US" dirty="0" smtClean="0">
                <a:latin typeface="Comic Sans MS" panose="030F0702030302020204" pitchFamily="66" charset="0"/>
              </a:rPr>
              <a:t>KO’RPAGA QARAB OYOQ UZATMOQ – AYA</a:t>
            </a:r>
            <a:r>
              <a:rPr lang="tr-TR" dirty="0" smtClean="0">
                <a:latin typeface="Comic Sans MS" panose="030F0702030302020204" pitchFamily="66" charset="0"/>
              </a:rPr>
              <a:t>ĞINI YORGANA GÖRE UZATMAK; </a:t>
            </a:r>
          </a:p>
          <a:p>
            <a:r>
              <a:rPr lang="tr-TR" dirty="0" smtClean="0">
                <a:latin typeface="Comic Sans MS" panose="030F0702030302020204" pitchFamily="66" charset="0"/>
              </a:rPr>
              <a:t>BIROVGA CHOH QAZIMOQ – BİRİNE ÇUKUR KAZMAK.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366485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202</TotalTime>
  <Words>483</Words>
  <Application>Microsoft Office PowerPoint</Application>
  <PresentationFormat>Широкоэкранный</PresentationFormat>
  <Paragraphs>39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Arial Rounded MT Bold</vt:lpstr>
      <vt:lpstr>Comic Sans MS</vt:lpstr>
      <vt:lpstr>Tw Cen MT</vt:lpstr>
      <vt:lpstr>Капля</vt:lpstr>
      <vt:lpstr>Tarjimada frazeologizimlarning berilishi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TARJIMASHUNOSLIKDA FRAZEOLOGIK BIRLIKLARNI O’GIRISHNING QUYIDAGI 5 TA QOIDASI MAVJUD:</vt:lpstr>
      <vt:lpstr>2.MUQOBILI TOPILMAGan frazeologızmnı tarjıma qılayotganda fraza bilan umumiy ma’noga ega, ammo boshqa lug’aviy-obrazli asosga qurilgan o’xshash frazeologik birlik vositasida tarjima qilish. </vt:lpstr>
      <vt:lpstr>Masalan, Toshga siqsa suvini chiqaradi – Taşı sıksa suyunu çıkarır  so’zma-so’z tarjima: Tog’ni ursa talqon qiladi. </vt:lpstr>
      <vt:lpstr>3. Frazeologik birliklarni o’girishda so’zma-so’z tarjima usuli eng samarasiz, ammo ba’zan foydalaniladigan usul hisoblanadi.</vt:lpstr>
      <vt:lpstr>4. Jumla ıchıda frazeologızm va unıng ko’chma ma’nosı qısqacha ızohlash yo’lı bılan berıladı: </vt:lpstr>
      <vt:lpstr>Презентация PowerPoint</vt:lpstr>
      <vt:lpstr>Frazeologızlarga mısollar: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21</cp:revision>
  <dcterms:created xsi:type="dcterms:W3CDTF">2022-11-08T07:13:01Z</dcterms:created>
  <dcterms:modified xsi:type="dcterms:W3CDTF">2023-04-30T19:15:39Z</dcterms:modified>
</cp:coreProperties>
</file>