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B36BE05-8EC1-4872-A197-55CB09A98CCD}" type="datetimeFigureOut">
              <a:rPr lang="ru-RU" smtClean="0"/>
              <a:t>18.02.2025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F72971-F621-411E-BFDC-6F3B8ECEC505}" type="slidenum">
              <a:rPr lang="ru-RU" smtClean="0"/>
              <a:t>‹#›</a:t>
            </a:fld>
            <a:endParaRPr lang="ru-RU"/>
          </a:p>
        </p:txBody>
      </p:sp>
    </p:spTree>
    <p:extLst>
      <p:ext uri="{BB962C8B-B14F-4D97-AF65-F5344CB8AC3E}">
        <p14:creationId xmlns:p14="http://schemas.microsoft.com/office/powerpoint/2010/main" val="2541325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B36BE05-8EC1-4872-A197-55CB09A98CCD}" type="datetimeFigureOut">
              <a:rPr lang="ru-RU" smtClean="0"/>
              <a:t>18.02.2025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F72971-F621-411E-BFDC-6F3B8ECEC505}" type="slidenum">
              <a:rPr lang="ru-RU" smtClean="0"/>
              <a:t>‹#›</a:t>
            </a:fld>
            <a:endParaRPr lang="ru-RU"/>
          </a:p>
        </p:txBody>
      </p:sp>
    </p:spTree>
    <p:extLst>
      <p:ext uri="{BB962C8B-B14F-4D97-AF65-F5344CB8AC3E}">
        <p14:creationId xmlns:p14="http://schemas.microsoft.com/office/powerpoint/2010/main" val="423185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AB36BE05-8EC1-4872-A197-55CB09A98CCD}" type="datetimeFigureOut">
              <a:rPr lang="ru-RU" smtClean="0"/>
              <a:t>18.02.2025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F72971-F621-411E-BFDC-6F3B8ECEC505}" type="slidenum">
              <a:rPr lang="ru-RU" smtClean="0"/>
              <a:t>‹#›</a:t>
            </a:fld>
            <a:endParaRPr lang="ru-RU"/>
          </a:p>
        </p:txBody>
      </p:sp>
    </p:spTree>
    <p:extLst>
      <p:ext uri="{BB962C8B-B14F-4D97-AF65-F5344CB8AC3E}">
        <p14:creationId xmlns:p14="http://schemas.microsoft.com/office/powerpoint/2010/main" val="2079466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AB36BE05-8EC1-4872-A197-55CB09A98CCD}" type="datetimeFigureOut">
              <a:rPr lang="ru-RU" smtClean="0"/>
              <a:t>18.02.2025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F72971-F621-411E-BFDC-6F3B8ECEC505}"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02919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B36BE05-8EC1-4872-A197-55CB09A98CCD}" type="datetimeFigureOut">
              <a:rPr lang="ru-RU" smtClean="0"/>
              <a:t>18.02.2025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F72971-F621-411E-BFDC-6F3B8ECEC505}" type="slidenum">
              <a:rPr lang="ru-RU" smtClean="0"/>
              <a:t>‹#›</a:t>
            </a:fld>
            <a:endParaRPr lang="ru-RU"/>
          </a:p>
        </p:txBody>
      </p:sp>
    </p:spTree>
    <p:extLst>
      <p:ext uri="{BB962C8B-B14F-4D97-AF65-F5344CB8AC3E}">
        <p14:creationId xmlns:p14="http://schemas.microsoft.com/office/powerpoint/2010/main" val="2922716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B36BE05-8EC1-4872-A197-55CB09A98CCD}" type="datetimeFigureOut">
              <a:rPr lang="ru-RU" smtClean="0"/>
              <a:t>18.02.2025</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F72971-F621-411E-BFDC-6F3B8ECEC505}" type="slidenum">
              <a:rPr lang="ru-RU" smtClean="0"/>
              <a:t>‹#›</a:t>
            </a:fld>
            <a:endParaRPr lang="ru-RU"/>
          </a:p>
        </p:txBody>
      </p:sp>
    </p:spTree>
    <p:extLst>
      <p:ext uri="{BB962C8B-B14F-4D97-AF65-F5344CB8AC3E}">
        <p14:creationId xmlns:p14="http://schemas.microsoft.com/office/powerpoint/2010/main" val="3935673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B36BE05-8EC1-4872-A197-55CB09A98CCD}" type="datetimeFigureOut">
              <a:rPr lang="ru-RU" smtClean="0"/>
              <a:t>18.02.2025</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F72971-F621-411E-BFDC-6F3B8ECEC505}" type="slidenum">
              <a:rPr lang="ru-RU" smtClean="0"/>
              <a:t>‹#›</a:t>
            </a:fld>
            <a:endParaRPr lang="ru-RU"/>
          </a:p>
        </p:txBody>
      </p:sp>
    </p:spTree>
    <p:extLst>
      <p:ext uri="{BB962C8B-B14F-4D97-AF65-F5344CB8AC3E}">
        <p14:creationId xmlns:p14="http://schemas.microsoft.com/office/powerpoint/2010/main" val="902128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B36BE05-8EC1-4872-A197-55CB09A98CCD}" type="datetimeFigureOut">
              <a:rPr lang="ru-RU" smtClean="0"/>
              <a:t>18.02.2025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F72971-F621-411E-BFDC-6F3B8ECEC505}" type="slidenum">
              <a:rPr lang="ru-RU" smtClean="0"/>
              <a:t>‹#›</a:t>
            </a:fld>
            <a:endParaRPr lang="ru-RU"/>
          </a:p>
        </p:txBody>
      </p:sp>
    </p:spTree>
    <p:extLst>
      <p:ext uri="{BB962C8B-B14F-4D97-AF65-F5344CB8AC3E}">
        <p14:creationId xmlns:p14="http://schemas.microsoft.com/office/powerpoint/2010/main" val="3270004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B36BE05-8EC1-4872-A197-55CB09A98CCD}" type="datetimeFigureOut">
              <a:rPr lang="ru-RU" smtClean="0"/>
              <a:t>18.02.2025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F72971-F621-411E-BFDC-6F3B8ECEC505}" type="slidenum">
              <a:rPr lang="ru-RU" smtClean="0"/>
              <a:t>‹#›</a:t>
            </a:fld>
            <a:endParaRPr lang="ru-RU"/>
          </a:p>
        </p:txBody>
      </p:sp>
    </p:spTree>
    <p:extLst>
      <p:ext uri="{BB962C8B-B14F-4D97-AF65-F5344CB8AC3E}">
        <p14:creationId xmlns:p14="http://schemas.microsoft.com/office/powerpoint/2010/main" val="364501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AB36BE05-8EC1-4872-A197-55CB09A98CCD}" type="datetimeFigureOut">
              <a:rPr lang="ru-RU" smtClean="0"/>
              <a:t>18.02.2025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F72971-F621-411E-BFDC-6F3B8ECEC505}" type="slidenum">
              <a:rPr lang="ru-RU" smtClean="0"/>
              <a:t>‹#›</a:t>
            </a:fld>
            <a:endParaRPr lang="ru-RU"/>
          </a:p>
        </p:txBody>
      </p:sp>
    </p:spTree>
    <p:extLst>
      <p:ext uri="{BB962C8B-B14F-4D97-AF65-F5344CB8AC3E}">
        <p14:creationId xmlns:p14="http://schemas.microsoft.com/office/powerpoint/2010/main" val="332686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B36BE05-8EC1-4872-A197-55CB09A98CCD}" type="datetimeFigureOut">
              <a:rPr lang="ru-RU" smtClean="0"/>
              <a:t>18.02.2025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F72971-F621-411E-BFDC-6F3B8ECEC505}" type="slidenum">
              <a:rPr lang="ru-RU" smtClean="0"/>
              <a:t>‹#›</a:t>
            </a:fld>
            <a:endParaRPr lang="ru-RU"/>
          </a:p>
        </p:txBody>
      </p:sp>
    </p:spTree>
    <p:extLst>
      <p:ext uri="{BB962C8B-B14F-4D97-AF65-F5344CB8AC3E}">
        <p14:creationId xmlns:p14="http://schemas.microsoft.com/office/powerpoint/2010/main" val="1841612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B36BE05-8EC1-4872-A197-55CB09A98CCD}" type="datetimeFigureOut">
              <a:rPr lang="ru-RU" smtClean="0"/>
              <a:t>18.02.2025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F72971-F621-411E-BFDC-6F3B8ECEC505}" type="slidenum">
              <a:rPr lang="ru-RU" smtClean="0"/>
              <a:t>‹#›</a:t>
            </a:fld>
            <a:endParaRPr lang="ru-RU"/>
          </a:p>
        </p:txBody>
      </p:sp>
    </p:spTree>
    <p:extLst>
      <p:ext uri="{BB962C8B-B14F-4D97-AF65-F5344CB8AC3E}">
        <p14:creationId xmlns:p14="http://schemas.microsoft.com/office/powerpoint/2010/main" val="270854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B36BE05-8EC1-4872-A197-55CB09A98CCD}" type="datetimeFigureOut">
              <a:rPr lang="ru-RU" smtClean="0"/>
              <a:t>18.02.2025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6F72971-F621-411E-BFDC-6F3B8ECEC505}" type="slidenum">
              <a:rPr lang="ru-RU" smtClean="0"/>
              <a:t>‹#›</a:t>
            </a:fld>
            <a:endParaRPr lang="ru-RU"/>
          </a:p>
        </p:txBody>
      </p:sp>
    </p:spTree>
    <p:extLst>
      <p:ext uri="{BB962C8B-B14F-4D97-AF65-F5344CB8AC3E}">
        <p14:creationId xmlns:p14="http://schemas.microsoft.com/office/powerpoint/2010/main" val="434157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AB36BE05-8EC1-4872-A197-55CB09A98CCD}" type="datetimeFigureOut">
              <a:rPr lang="ru-RU" smtClean="0"/>
              <a:t>18.02.2025</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16F72971-F621-411E-BFDC-6F3B8ECEC505}" type="slidenum">
              <a:rPr lang="ru-RU" smtClean="0"/>
              <a:t>‹#›</a:t>
            </a:fld>
            <a:endParaRPr lang="ru-RU"/>
          </a:p>
        </p:txBody>
      </p:sp>
    </p:spTree>
    <p:extLst>
      <p:ext uri="{BB962C8B-B14F-4D97-AF65-F5344CB8AC3E}">
        <p14:creationId xmlns:p14="http://schemas.microsoft.com/office/powerpoint/2010/main" val="37375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B36BE05-8EC1-4872-A197-55CB09A98CCD}" type="datetimeFigureOut">
              <a:rPr lang="ru-RU" smtClean="0"/>
              <a:t>18.02.2025</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16F72971-F621-411E-BFDC-6F3B8ECEC505}" type="slidenum">
              <a:rPr lang="ru-RU" smtClean="0"/>
              <a:t>‹#›</a:t>
            </a:fld>
            <a:endParaRPr lang="ru-RU"/>
          </a:p>
        </p:txBody>
      </p:sp>
    </p:spTree>
    <p:extLst>
      <p:ext uri="{BB962C8B-B14F-4D97-AF65-F5344CB8AC3E}">
        <p14:creationId xmlns:p14="http://schemas.microsoft.com/office/powerpoint/2010/main" val="2705014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AB36BE05-8EC1-4872-A197-55CB09A98CCD}" type="datetimeFigureOut">
              <a:rPr lang="ru-RU" smtClean="0"/>
              <a:t>18.02.2025</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16F72971-F621-411E-BFDC-6F3B8ECEC505}" type="slidenum">
              <a:rPr lang="ru-RU" smtClean="0"/>
              <a:t>‹#›</a:t>
            </a:fld>
            <a:endParaRPr lang="ru-RU"/>
          </a:p>
        </p:txBody>
      </p:sp>
    </p:spTree>
    <p:extLst>
      <p:ext uri="{BB962C8B-B14F-4D97-AF65-F5344CB8AC3E}">
        <p14:creationId xmlns:p14="http://schemas.microsoft.com/office/powerpoint/2010/main" val="114394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B36BE05-8EC1-4872-A197-55CB09A98CCD}" type="datetimeFigureOut">
              <a:rPr lang="ru-RU" smtClean="0"/>
              <a:t>18.02.2025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F72971-F621-411E-BFDC-6F3B8ECEC505}" type="slidenum">
              <a:rPr lang="ru-RU" smtClean="0"/>
              <a:t>‹#›</a:t>
            </a:fld>
            <a:endParaRPr lang="ru-RU"/>
          </a:p>
        </p:txBody>
      </p:sp>
    </p:spTree>
    <p:extLst>
      <p:ext uri="{BB962C8B-B14F-4D97-AF65-F5344CB8AC3E}">
        <p14:creationId xmlns:p14="http://schemas.microsoft.com/office/powerpoint/2010/main" val="3595032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B36BE05-8EC1-4872-A197-55CB09A98CCD}" type="datetimeFigureOut">
              <a:rPr lang="ru-RU" smtClean="0"/>
              <a:t>18.02.2025</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6F72971-F621-411E-BFDC-6F3B8ECEC505}" type="slidenum">
              <a:rPr lang="ru-RU" smtClean="0"/>
              <a:t>‹#›</a:t>
            </a:fld>
            <a:endParaRPr lang="ru-RU"/>
          </a:p>
        </p:txBody>
      </p:sp>
    </p:spTree>
    <p:extLst>
      <p:ext uri="{BB962C8B-B14F-4D97-AF65-F5344CB8AC3E}">
        <p14:creationId xmlns:p14="http://schemas.microsoft.com/office/powerpoint/2010/main" val="36904225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7AC5343D-FDA2-47FA-B4C7-492EEEAF1E20}"/>
              </a:ext>
            </a:extLst>
          </p:cNvPr>
          <p:cNvSpPr>
            <a:spLocks noGrp="1"/>
          </p:cNvSpPr>
          <p:nvPr>
            <p:ph type="subTitle" idx="1"/>
          </p:nvPr>
        </p:nvSpPr>
        <p:spPr>
          <a:xfrm>
            <a:off x="780585" y="903250"/>
            <a:ext cx="10125308" cy="2363361"/>
          </a:xfrm>
        </p:spPr>
        <p:txBody>
          <a:bodyPr>
            <a:normAutofit/>
          </a:bodyPr>
          <a:lstStyle/>
          <a:p>
            <a:pPr algn="ctr"/>
            <a:r>
              <a:rPr lang="en-US" sz="4800" dirty="0"/>
              <a:t> 7- </a:t>
            </a:r>
            <a:r>
              <a:rPr lang="en-US" sz="4800" dirty="0" err="1"/>
              <a:t>Mavzu</a:t>
            </a:r>
            <a:endParaRPr lang="en-US" sz="4800" dirty="0"/>
          </a:p>
          <a:p>
            <a:pPr algn="ctr"/>
            <a:r>
              <a:rPr lang="en-US" sz="4800" dirty="0" err="1"/>
              <a:t>Noverbal</a:t>
            </a:r>
            <a:r>
              <a:rPr lang="en-US" sz="4800" dirty="0"/>
              <a:t> </a:t>
            </a:r>
            <a:r>
              <a:rPr lang="en-US" sz="4800" dirty="0" err="1"/>
              <a:t>kommunikatsiya</a:t>
            </a:r>
            <a:endParaRPr lang="ru-RU" sz="4800" dirty="0"/>
          </a:p>
        </p:txBody>
      </p:sp>
      <p:pic>
        <p:nvPicPr>
          <p:cNvPr id="5" name="Рисунок 4">
            <a:extLst>
              <a:ext uri="{FF2B5EF4-FFF2-40B4-BE49-F238E27FC236}">
                <a16:creationId xmlns:a16="http://schemas.microsoft.com/office/drawing/2014/main" id="{B9B87E98-4EE6-4453-940E-09D07D2FD34E}"/>
              </a:ext>
            </a:extLst>
          </p:cNvPr>
          <p:cNvPicPr>
            <a:picLocks noChangeAspect="1"/>
          </p:cNvPicPr>
          <p:nvPr/>
        </p:nvPicPr>
        <p:blipFill>
          <a:blip r:embed="rId2"/>
          <a:stretch>
            <a:fillRect/>
          </a:stretch>
        </p:blipFill>
        <p:spPr>
          <a:xfrm>
            <a:off x="3227663" y="3591390"/>
            <a:ext cx="4778913" cy="2688139"/>
          </a:xfrm>
          <a:prstGeom prst="rect">
            <a:avLst/>
          </a:prstGeom>
        </p:spPr>
      </p:pic>
    </p:spTree>
    <p:extLst>
      <p:ext uri="{BB962C8B-B14F-4D97-AF65-F5344CB8AC3E}">
        <p14:creationId xmlns:p14="http://schemas.microsoft.com/office/powerpoint/2010/main" val="86733059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2207C2F-AD5F-4B2C-BF1D-5F092502F30E}"/>
              </a:ext>
            </a:extLst>
          </p:cNvPr>
          <p:cNvSpPr>
            <a:spLocks noGrp="1"/>
          </p:cNvSpPr>
          <p:nvPr>
            <p:ph idx="1"/>
          </p:nvPr>
        </p:nvSpPr>
        <p:spPr>
          <a:xfrm>
            <a:off x="568712" y="568712"/>
            <a:ext cx="11407698" cy="4337825"/>
          </a:xfrm>
        </p:spPr>
        <p:txBody>
          <a:bodyPr/>
          <a:lstStyle/>
          <a:p>
            <a:pPr indent="0" algn="just">
              <a:buNone/>
            </a:pPr>
            <a:r>
              <a:rPr lang="en-US" sz="3600" b="1" dirty="0" err="1">
                <a:effectLst/>
                <a:latin typeface="Times New Roman" panose="02020603050405020304" pitchFamily="18" charset="0"/>
                <a:ea typeface="SimSun" panose="02010600030101010101" pitchFamily="2" charset="-122"/>
                <a:cs typeface="Times New Roman" panose="02020603050405020304" pitchFamily="18" charset="0"/>
              </a:rPr>
              <a:t>Reja</a:t>
            </a:r>
            <a:r>
              <a:rPr lang="en-US" sz="3600" b="1" dirty="0">
                <a:effectLst/>
                <a:latin typeface="Times New Roman" panose="02020603050405020304" pitchFamily="18" charset="0"/>
                <a:ea typeface="SimSun" panose="02010600030101010101" pitchFamily="2" charset="-122"/>
                <a:cs typeface="Times New Roman" panose="02020603050405020304" pitchFamily="18" charset="0"/>
              </a:rPr>
              <a:t>:</a:t>
            </a:r>
            <a:endParaRPr lang="ru-RU" sz="3600"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1.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Noverbal</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muloqotning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uz-Cyrl-UZ" sz="3600" dirty="0">
                <a:effectLst/>
                <a:latin typeface="Times New Roman" panose="02020603050405020304" pitchFamily="18" charset="0"/>
                <a:ea typeface="SimSun" panose="02010600030101010101" pitchFamily="2" charset="-122"/>
                <a:cs typeface="Times New Roman" panose="02020603050405020304" pitchFamily="18" charset="0"/>
              </a:rPr>
              <a:t>milliy-madaniy xususiyatlari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3600"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2.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Noverbal</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muloqot</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vositalari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36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uz-Cyrl-UZ" sz="28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ru-RU" sz="2800"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uz-Cyrl-UZ" sz="2400" b="1" dirty="0">
                <a:effectLst/>
                <a:latin typeface="Times New Roman" panose="02020603050405020304" pitchFamily="18" charset="0"/>
                <a:ea typeface="SimSun" panose="02010600030101010101" pitchFamily="2" charset="-122"/>
                <a:cs typeface="Times New Roman" panose="02020603050405020304" pitchFamily="18" charset="0"/>
              </a:rPr>
              <a:t>	Tayanch so‘z va iboralar:</a:t>
            </a:r>
            <a:r>
              <a:rPr lang="uz-Cyrl-UZ"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uz-Cyrl-UZ" sz="2400" i="1" dirty="0">
                <a:effectLst/>
                <a:latin typeface="Times New Roman" panose="02020603050405020304" pitchFamily="18" charset="0"/>
                <a:ea typeface="SimSun" panose="02010600030101010101" pitchFamily="2" charset="-122"/>
                <a:cs typeface="Times New Roman" panose="02020603050405020304" pitchFamily="18" charset="0"/>
              </a:rPr>
              <a:t>noverbal muloqot, noverbal vositalar,</a:t>
            </a:r>
            <a:r>
              <a:rPr lang="uz-Cyrl-UZ" sz="2400" i="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uz-Cyrl-UZ" sz="2400" i="1" dirty="0">
                <a:effectLst/>
                <a:latin typeface="Times New Roman" panose="02020603050405020304" pitchFamily="18" charset="0"/>
                <a:ea typeface="SimSun" panose="02010600030101010101" pitchFamily="2" charset="-122"/>
                <a:cs typeface="Times New Roman" panose="02020603050405020304" pitchFamily="18" charset="0"/>
              </a:rPr>
              <a:t>verbal xabar, noverbal xabar, </a:t>
            </a:r>
            <a:r>
              <a:rPr lang="uz-Cyrl-UZ" sz="2400" i="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uz-Cyrl-UZ" sz="2400" i="1" dirty="0">
                <a:effectLst/>
                <a:latin typeface="Times New Roman" panose="02020603050405020304" pitchFamily="18" charset="0"/>
                <a:ea typeface="SimSun" panose="02010600030101010101" pitchFamily="2" charset="-122"/>
                <a:cs typeface="Times New Roman" panose="02020603050405020304" pitchFamily="18" charset="0"/>
              </a:rPr>
              <a:t>qo‘l harakatlari, imo-ishoralar, masofa, emotsional holat</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effectLst/>
                <a:latin typeface="Times New Roman" panose="02020603050405020304" pitchFamily="18" charset="0"/>
                <a:ea typeface="SimSun" panose="02010600030101010101" pitchFamily="2" charset="-122"/>
                <a:cs typeface="Times New Roman" panose="02020603050405020304" pitchFamily="18" charset="0"/>
              </a:rPr>
              <a:t>salomlashuv</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effectLst/>
                <a:latin typeface="Times New Roman" panose="02020603050405020304" pitchFamily="18" charset="0"/>
                <a:ea typeface="SimSun" panose="02010600030101010101" pitchFamily="2" charset="-122"/>
                <a:cs typeface="Times New Roman" panose="02020603050405020304" pitchFamily="18" charset="0"/>
              </a:rPr>
              <a:t>xaylashuv</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effectLst/>
                <a:latin typeface="Times New Roman" panose="02020603050405020304" pitchFamily="18" charset="0"/>
                <a:ea typeface="SimSun" panose="02010600030101010101" pitchFamily="2" charset="-122"/>
                <a:cs typeface="Times New Roman" panose="02020603050405020304" pitchFamily="18" charset="0"/>
              </a:rPr>
              <a:t>inkor</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effectLst/>
                <a:latin typeface="Times New Roman" panose="02020603050405020304" pitchFamily="18" charset="0"/>
                <a:ea typeface="SimSun" panose="02010600030101010101" pitchFamily="2" charset="-122"/>
                <a:cs typeface="Times New Roman" panose="02020603050405020304" pitchFamily="18" charset="0"/>
              </a:rPr>
              <a:t>rozilik</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effectLst/>
                <a:latin typeface="Times New Roman" panose="02020603050405020304" pitchFamily="18" charset="0"/>
                <a:ea typeface="SimSun" panose="02010600030101010101" pitchFamily="2" charset="-122"/>
                <a:cs typeface="Times New Roman" panose="02020603050405020304" pitchFamily="18" charset="0"/>
              </a:rPr>
              <a:t>iltimos</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effectLst/>
                <a:latin typeface="Times New Roman" panose="02020603050405020304" pitchFamily="18" charset="0"/>
                <a:ea typeface="SimSun" panose="02010600030101010101" pitchFamily="2" charset="-122"/>
                <a:cs typeface="Times New Roman" panose="02020603050405020304" pitchFamily="18" charset="0"/>
              </a:rPr>
              <a:t>qilish</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effectLst/>
                <a:latin typeface="Times New Roman" panose="02020603050405020304" pitchFamily="18" charset="0"/>
                <a:ea typeface="SimSun" panose="02010600030101010101" pitchFamily="2" charset="-122"/>
                <a:cs typeface="Times New Roman" panose="02020603050405020304" pitchFamily="18" charset="0"/>
              </a:rPr>
              <a:t>kechirim</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effectLst/>
                <a:latin typeface="Times New Roman" panose="02020603050405020304" pitchFamily="18" charset="0"/>
                <a:ea typeface="SimSun" panose="02010600030101010101" pitchFamily="2" charset="-122"/>
                <a:cs typeface="Times New Roman" panose="02020603050405020304" pitchFamily="18" charset="0"/>
              </a:rPr>
              <a:t>so‘rash</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uz-Cyrl-UZ" sz="2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ru-RU" sz="2400" dirty="0">
              <a:effectLst/>
              <a:latin typeface="Calibri" panose="020F0502020204030204" pitchFamily="34" charset="0"/>
              <a:ea typeface="SimSun" panose="02010600030101010101" pitchFamily="2" charset="-122"/>
              <a:cs typeface="Times New Roman" panose="02020603050405020304" pitchFamily="18" charset="0"/>
            </a:endParaRPr>
          </a:p>
          <a:p>
            <a:endParaRPr lang="ru-RU" dirty="0"/>
          </a:p>
        </p:txBody>
      </p:sp>
    </p:spTree>
    <p:extLst>
      <p:ext uri="{BB962C8B-B14F-4D97-AF65-F5344CB8AC3E}">
        <p14:creationId xmlns:p14="http://schemas.microsoft.com/office/powerpoint/2010/main" val="26359136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EBA7F6-A06D-40FA-80CE-891070F723DB}"/>
              </a:ext>
            </a:extLst>
          </p:cNvPr>
          <p:cNvSpPr>
            <a:spLocks noGrp="1"/>
          </p:cNvSpPr>
          <p:nvPr>
            <p:ph type="title"/>
          </p:nvPr>
        </p:nvSpPr>
        <p:spPr>
          <a:xfrm>
            <a:off x="646111" y="680224"/>
            <a:ext cx="10861948" cy="5609064"/>
          </a:xfrm>
        </p:spPr>
        <p:txBody>
          <a:bodyPr/>
          <a:lstStyle/>
          <a:p>
            <a:r>
              <a:rPr lang="uz-Cyrl-UZ" sz="2800" b="1" dirty="0">
                <a:effectLst/>
                <a:latin typeface="Times New Roman" panose="02020603050405020304" pitchFamily="18" charset="0"/>
                <a:ea typeface="SimSun" panose="02010600030101010101" pitchFamily="2" charset="-122"/>
                <a:cs typeface="Times New Roman" panose="02020603050405020304" pitchFamily="18" charset="0"/>
              </a:rPr>
              <a:t>                Noverbal muloqotning milliy-madaniy xususiyatlari</a:t>
            </a:r>
            <a:br>
              <a:rPr lang="ru-RU" sz="2800" dirty="0">
                <a:effectLst/>
                <a:latin typeface="Calibri" panose="020F0502020204030204" pitchFamily="34" charset="0"/>
                <a:ea typeface="SimSun" panose="02010600030101010101" pitchFamily="2" charset="-122"/>
                <a:cs typeface="Times New Roman" panose="02020603050405020304" pitchFamily="18" charset="0"/>
              </a:rPr>
            </a:br>
            <a:r>
              <a:rPr lang="ru-RU" sz="2800" dirty="0">
                <a:effectLst/>
                <a:latin typeface="Calibri" panose="020F0502020204030204" pitchFamily="34" charset="0"/>
                <a:ea typeface="SimSun" panose="02010600030101010101" pitchFamily="2" charset="-122"/>
                <a:cs typeface="Times New Roman" panose="02020603050405020304" pitchFamily="18" charset="0"/>
              </a:rPr>
              <a:t>	</a:t>
            </a:r>
            <a:r>
              <a:rPr lang="uz-Cyrl-UZ" sz="2800" dirty="0">
                <a:effectLst/>
                <a:latin typeface="Times New Roman" panose="02020603050405020304" pitchFamily="18" charset="0"/>
                <a:ea typeface="SimSun" panose="02010600030101010101" pitchFamily="2" charset="-122"/>
                <a:cs typeface="Times New Roman" panose="02020603050405020304" pitchFamily="18" charset="0"/>
              </a:rPr>
              <a:t>Noverbal (so‘zsiz, nutqsiz) kommunikatsiya muloqot qilayotgan individlarning bir-biriga o‘zaro ta’siri va emotsional holati haqida signal beruvchi muloqot shaklidir. </a:t>
            </a:r>
            <a:br>
              <a:rPr lang="ru-RU" sz="2800" dirty="0">
                <a:effectLst/>
                <a:latin typeface="Calibri" panose="020F0502020204030204" pitchFamily="34" charset="0"/>
                <a:ea typeface="SimSun" panose="02010600030101010101" pitchFamily="2" charset="-122"/>
                <a:cs typeface="Times New Roman" panose="02020603050405020304" pitchFamily="18" charset="0"/>
              </a:rPr>
            </a:br>
            <a:r>
              <a:rPr lang="ru-RU" sz="2800" dirty="0">
                <a:effectLst/>
                <a:latin typeface="Calibri" panose="020F0502020204030204" pitchFamily="34" charset="0"/>
                <a:ea typeface="SimSun" panose="02010600030101010101" pitchFamily="2" charset="-122"/>
                <a:cs typeface="Times New Roman" panose="02020603050405020304" pitchFamily="18" charset="0"/>
              </a:rPr>
              <a:t>	</a:t>
            </a:r>
            <a:r>
              <a:rPr lang="uz-Cyrl-UZ" sz="2800" dirty="0">
                <a:effectLst/>
                <a:latin typeface="Times New Roman" panose="02020603050405020304" pitchFamily="18" charset="0"/>
                <a:ea typeface="SimSun" panose="02010600030101010101" pitchFamily="2" charset="-122"/>
                <a:cs typeface="Times New Roman" panose="02020603050405020304" pitchFamily="18" charset="0"/>
              </a:rPr>
              <a:t>Noverbal kommunikatsiya kishilarning eng qadimiy muloqot shaklidir. 	Kommunikatsiyaning noverbal vositalari tildan oldin rivojlangan bo‘lib, ularning dastlabki vazifasi o‘zining barqarorligi va samaradorligi bilan ajralib turgan. Asta-sekin ularning verbal vositalardan afzalligi namoyon bo‘lgan: ular bevosita qabul qilingan, shuning uchun ham adresatga kuchli ta’sir ko‘rsatgan. Ular vositasi qandaydir sababga ko‘ra so‘z orqali berib bo‘lmaydigan eng nozik tuyg‘ular, munosabatlar ifodalangan.  </a:t>
            </a:r>
            <a:br>
              <a:rPr lang="ru-RU" sz="2800" dirty="0">
                <a:effectLst/>
                <a:latin typeface="Calibri" panose="020F0502020204030204" pitchFamily="34" charset="0"/>
                <a:ea typeface="SimSun" panose="02010600030101010101" pitchFamily="2" charset="-122"/>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87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E9A967-463C-4015-B5A2-2E2F7A959773}"/>
              </a:ext>
            </a:extLst>
          </p:cNvPr>
          <p:cNvSpPr>
            <a:spLocks noGrp="1"/>
          </p:cNvSpPr>
          <p:nvPr>
            <p:ph idx="1"/>
          </p:nvPr>
        </p:nvSpPr>
        <p:spPr>
          <a:xfrm>
            <a:off x="245327" y="925551"/>
            <a:ext cx="11374244" cy="5322848"/>
          </a:xfrm>
        </p:spPr>
        <p:txBody>
          <a:bodyPr>
            <a:normAutofit lnSpcReduction="10000"/>
          </a:bodyPr>
          <a:lstStyle/>
          <a:p>
            <a:pPr indent="0" algn="just">
              <a:buNone/>
            </a:pPr>
            <a:r>
              <a:rPr lang="uz-Cyrl-UZ" sz="2400" dirty="0">
                <a:effectLst/>
                <a:latin typeface="Times New Roman" panose="02020603050405020304" pitchFamily="18" charset="0"/>
                <a:ea typeface="SimSun" panose="02010600030101010101" pitchFamily="2" charset="-122"/>
                <a:cs typeface="Times New Roman" panose="02020603050405020304" pitchFamily="18" charset="0"/>
              </a:rPr>
              <a:t>			Noverbal kommunikatsiya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kishilar</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o‘rtasidagi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noverbal</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xabarlar</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almashinuvi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va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ularning</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talqinini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bildiradi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Har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bir</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madaniyat</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borliqni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o‘ziga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xos</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belgilar</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va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ramzlar</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yordamida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aks</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ettirgani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uchun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ham </a:t>
            </a:r>
            <a:r>
              <a:rPr lang="uz-Cyrl-UZ" sz="2400" dirty="0">
                <a:effectLst/>
                <a:latin typeface="Times New Roman" panose="02020603050405020304" pitchFamily="18" charset="0"/>
                <a:ea typeface="SimSun" panose="02010600030101010101" pitchFamily="2" charset="-122"/>
                <a:cs typeface="Times New Roman" panose="02020603050405020304" pitchFamily="18" charset="0"/>
              </a:rPr>
              <a:t>noverbal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muloqot</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yuzaga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chiqadi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2400"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uz-Cyrl-UZ" sz="2400" dirty="0">
                <a:effectLst/>
                <a:latin typeface="Times New Roman" panose="02020603050405020304" pitchFamily="18" charset="0"/>
                <a:ea typeface="SimSun" panose="02010600030101010101" pitchFamily="2" charset="-122"/>
                <a:cs typeface="Times New Roman" panose="02020603050405020304" pitchFamily="18" charset="0"/>
              </a:rPr>
              <a:t>		Noverbal xabar k</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atta k</a:t>
            </a:r>
            <a:r>
              <a:rPr lang="uz-Cyrl-UZ" sz="2400" dirty="0">
                <a:effectLst/>
                <a:latin typeface="Times New Roman" panose="02020603050405020304" pitchFamily="18" charset="0"/>
                <a:ea typeface="SimSun" panose="02010600030101010101" pitchFamily="2" charset="-122"/>
                <a:cs typeface="Times New Roman" panose="02020603050405020304" pitchFamily="18" charset="0"/>
              </a:rPr>
              <a:t>o‘la</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mdagi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ma’lumotlarni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berish</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uz-Cyrl-UZ" sz="2400" dirty="0">
                <a:effectLst/>
                <a:latin typeface="Times New Roman" panose="02020603050405020304" pitchFamily="18" charset="0"/>
                <a:ea typeface="SimSun" panose="02010600030101010101" pitchFamily="2" charset="-122"/>
                <a:cs typeface="Times New Roman" panose="02020603050405020304" pitchFamily="18" charset="0"/>
              </a:rPr>
              <a:t>imkoniyatiga ega. Bu avvalo, muloqotchining shaxsiyati haqidagi ma’limotdir. Muloqot chog‘ida muloqotchining mizoji, hissiy holatini bilib olishimiz, uning shaxsiy xususiyatlari va xislatlari, kommunikativ salohiyati, ijtimoiy maqomini aniqlab olishimiz, shuningdek, uning o‘z shaxsi haqidagi fikrlarini o‘rganib olishimiz mumkin.    </a:t>
            </a:r>
            <a:r>
              <a:rPr lang="ru-RU" sz="2400" dirty="0">
                <a:latin typeface="Calibri" panose="020F0502020204030204" pitchFamily="34" charset="0"/>
                <a:ea typeface="SimSun" panose="02010600030101010101" pitchFamily="2" charset="-122"/>
                <a:cs typeface="Times New Roman" panose="02020603050405020304" pitchFamily="18" charset="0"/>
              </a:rPr>
              <a:t>							</a:t>
            </a:r>
            <a:r>
              <a:rPr lang="uz-Cyrl-UZ" sz="2400" dirty="0">
                <a:effectLst/>
                <a:latin typeface="Times New Roman" panose="02020603050405020304" pitchFamily="18" charset="0"/>
                <a:ea typeface="SimSun" panose="02010600030101010101" pitchFamily="2" charset="-122"/>
                <a:cs typeface="Times New Roman" panose="02020603050405020304" pitchFamily="18" charset="0"/>
              </a:rPr>
              <a:t>Shu bilan birga, noverbal vositalar orqali muloqotchilarning bir-biriga bo‘lgan munosabati, ularning yaqinligi yoki uzoqligi, munosabat turi (ustunlik-tobelik) va o‘zaro aloqalarining ta’sirini bilib olish mumkin.   											Vanihoyat, muloqot ishtirokchilarining vaziyatga bo‘lgan munosabati, ya’ni ular mazkur vaziyatda o‘zlarini qanchalik erkin tutishyapti, ular uchun muloqot qiziqarlimi yoki tezroq mulotdan chiqib ketishga harakat qilishyaptimi va h.k. haqida ma’lumotga ega bo‘lish mumkin.  </a:t>
            </a:r>
            <a:endParaRPr lang="ru-RU" sz="2400" dirty="0">
              <a:effectLst/>
              <a:latin typeface="Calibri" panose="020F0502020204030204" pitchFamily="34" charset="0"/>
              <a:ea typeface="SimSun" panose="02010600030101010101" pitchFamily="2" charset="-122"/>
              <a:cs typeface="Times New Roman" panose="02020603050405020304" pitchFamily="18" charset="0"/>
            </a:endParaRPr>
          </a:p>
          <a:p>
            <a:endParaRPr lang="ru-RU" dirty="0"/>
          </a:p>
        </p:txBody>
      </p:sp>
    </p:spTree>
    <p:extLst>
      <p:ext uri="{BB962C8B-B14F-4D97-AF65-F5344CB8AC3E}">
        <p14:creationId xmlns:p14="http://schemas.microsoft.com/office/powerpoint/2010/main" val="288464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88A81F-BA01-4637-96A4-D54C2B854A2C}"/>
              </a:ext>
            </a:extLst>
          </p:cNvPr>
          <p:cNvSpPr>
            <a:spLocks noGrp="1"/>
          </p:cNvSpPr>
          <p:nvPr>
            <p:ph type="title"/>
          </p:nvPr>
        </p:nvSpPr>
        <p:spPr>
          <a:xfrm>
            <a:off x="646111" y="452718"/>
            <a:ext cx="11096123" cy="6037292"/>
          </a:xfrm>
        </p:spPr>
        <p:txBody>
          <a:bodyPr/>
          <a:lstStyle/>
          <a:p>
            <a:r>
              <a:rPr lang="ru-RU" sz="3200" b="1" dirty="0">
                <a:solidFill>
                  <a:srgbClr val="92D05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dirty="0" err="1">
                <a:solidFill>
                  <a:srgbClr val="92D050"/>
                </a:solidFill>
                <a:effectLst/>
                <a:latin typeface="Times New Roman" panose="02020603050405020304" pitchFamily="18" charset="0"/>
                <a:ea typeface="SimSun" panose="02010600030101010101" pitchFamily="2" charset="-122"/>
                <a:cs typeface="Times New Roman" panose="02020603050405020304" pitchFamily="18" charset="0"/>
              </a:rPr>
              <a:t>Noverbal</a:t>
            </a:r>
            <a:r>
              <a:rPr lang="en-US" sz="3200" b="1" dirty="0">
                <a:solidFill>
                  <a:srgbClr val="92D05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dirty="0" err="1">
                <a:solidFill>
                  <a:srgbClr val="92D050"/>
                </a:solidFill>
                <a:effectLst/>
                <a:latin typeface="Times New Roman" panose="02020603050405020304" pitchFamily="18" charset="0"/>
                <a:ea typeface="SimSun" panose="02010600030101010101" pitchFamily="2" charset="-122"/>
                <a:cs typeface="Times New Roman" panose="02020603050405020304" pitchFamily="18" charset="0"/>
              </a:rPr>
              <a:t>muloqot</a:t>
            </a:r>
            <a:r>
              <a:rPr lang="en-US" sz="3200" b="1" dirty="0">
                <a:solidFill>
                  <a:srgbClr val="92D05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dirty="0" err="1">
                <a:solidFill>
                  <a:srgbClr val="92D050"/>
                </a:solidFill>
                <a:effectLst/>
                <a:latin typeface="Times New Roman" panose="02020603050405020304" pitchFamily="18" charset="0"/>
                <a:ea typeface="SimSun" panose="02010600030101010101" pitchFamily="2" charset="-122"/>
                <a:cs typeface="Times New Roman" panose="02020603050405020304" pitchFamily="18" charset="0"/>
              </a:rPr>
              <a:t>vositalari</a:t>
            </a:r>
            <a:br>
              <a:rPr lang="ru-RU" sz="1800" dirty="0">
                <a:effectLst/>
                <a:latin typeface="Calibri" panose="020F0502020204030204" pitchFamily="34" charset="0"/>
                <a:ea typeface="SimSun" panose="02010600030101010101" pitchFamily="2" charset="-122"/>
                <a:cs typeface="Times New Roman" panose="02020603050405020304" pitchFamily="18" charset="0"/>
              </a:rPr>
            </a:br>
            <a:r>
              <a:rPr lang="ru-RU" sz="1800" dirty="0">
                <a:effectLst/>
                <a:latin typeface="Calibri" panose="020F0502020204030204" pitchFamily="34" charset="0"/>
                <a:ea typeface="SimSun" panose="02010600030101010101" pitchFamily="2" charset="-122"/>
                <a:cs typeface="Times New Roman" panose="02020603050405020304" pitchFamily="18" charset="0"/>
              </a:rPr>
              <a:t>	</a:t>
            </a:r>
            <a:r>
              <a:rPr lang="uz-Cyrl-UZ" sz="2400" dirty="0">
                <a:effectLst/>
                <a:latin typeface="Times New Roman" panose="02020603050405020304" pitchFamily="18" charset="0"/>
                <a:ea typeface="SimSun" panose="02010600030101010101" pitchFamily="2" charset="-122"/>
                <a:cs typeface="Times New Roman" panose="02020603050405020304" pitchFamily="18" charset="0"/>
              </a:rPr>
              <a:t>Noverbal kommunikatsiya noverbal vositalar yordamida amalga oshiriladi. Noverbal vositalar deganda jestlar (tana, qo‘l harakatlari), imo-ishoralar (mimika),  tegish (qo‘l tegizish, quchoqlash, silash, o‘pish va h.k.), tana holati, kishilar orasidagi masofa kabilar tushuniladi.   </a:t>
            </a:r>
            <a:br>
              <a:rPr lang="ru-RU" sz="2400" dirty="0">
                <a:effectLst/>
                <a:latin typeface="Calibri" panose="020F0502020204030204" pitchFamily="34" charset="0"/>
                <a:ea typeface="SimSun" panose="02010600030101010101" pitchFamily="2" charset="-122"/>
                <a:cs typeface="Times New Roman" panose="02020603050405020304" pitchFamily="18" charset="0"/>
              </a:rPr>
            </a:br>
            <a:r>
              <a:rPr lang="uz-Cyrl-UZ" sz="2400" dirty="0">
                <a:effectLst/>
                <a:latin typeface="Times New Roman" panose="02020603050405020304" pitchFamily="18" charset="0"/>
                <a:ea typeface="SimSun" panose="02010600030101010101" pitchFamily="2" charset="-122"/>
                <a:cs typeface="Times New Roman" panose="02020603050405020304" pitchFamily="18" charset="0"/>
              </a:rPr>
              <a:t>	Jestlar – kommunikatsiya jarayonida inson nutqining tana, qo‘l yoki barmoqlarning harakatlari bilan birga kechadigan va kishining bevosita suhbatdoshiga qaratilgan, qandaydir hodisaga, qandaydir shaxsga, qandaydir narsaga bo‘lgan munosabatini ifodalaydigan turli harakatlaridir.</a:t>
            </a:r>
            <a:br>
              <a:rPr lang="ru-RU" sz="2400" dirty="0">
                <a:effectLst/>
                <a:latin typeface="Calibri" panose="020F0502020204030204" pitchFamily="34" charset="0"/>
                <a:ea typeface="SimSun" panose="02010600030101010101" pitchFamily="2" charset="-122"/>
                <a:cs typeface="Times New Roman" panose="02020603050405020304" pitchFamily="18" charset="0"/>
              </a:rPr>
            </a:br>
            <a:r>
              <a:rPr lang="ru-RU" sz="2400" dirty="0">
                <a:effectLst/>
                <a:latin typeface="Calibri" panose="020F0502020204030204" pitchFamily="34" charset="0"/>
                <a:ea typeface="SimSun" panose="02010600030101010101" pitchFamily="2" charset="-122"/>
                <a:cs typeface="Times New Roman" panose="02020603050405020304" pitchFamily="18" charset="0"/>
              </a:rPr>
              <a:t>	</a:t>
            </a:r>
            <a:r>
              <a:rPr lang="uz-Cyrl-UZ" sz="2400" dirty="0">
                <a:effectLst/>
                <a:latin typeface="Times New Roman" panose="02020603050405020304" pitchFamily="18" charset="0"/>
                <a:ea typeface="SimSun" panose="02010600030101010101" pitchFamily="2" charset="-122"/>
                <a:cs typeface="Times New Roman" panose="02020603050405020304" pitchFamily="18" charset="0"/>
              </a:rPr>
              <a:t>Kishilarning biron hodisa yoki holatni tushuntirish maqsadida ishlatadigan qo‘l harakatlari turli madaniyatlarda turlicha ma’no kasb etadi. Buning sababi madaniyatlararo ramzlar va tushunchalarning farqlanishidadir</a:t>
            </a:r>
            <a:r>
              <a:rPr lang="tr-TR"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uz-Cyrl-UZ" sz="2400" dirty="0">
                <a:effectLst/>
                <a:latin typeface="Times New Roman" panose="02020603050405020304" pitchFamily="18" charset="0"/>
                <a:ea typeface="SimSun" panose="02010600030101010101" pitchFamily="2" charset="-122"/>
                <a:cs typeface="Times New Roman" panose="02020603050405020304" pitchFamily="18" charset="0"/>
              </a:rPr>
              <a:t> </a:t>
            </a:r>
            <a:br>
              <a:rPr lang="ru-RU" sz="2400" dirty="0">
                <a:effectLst/>
                <a:latin typeface="Calibri" panose="020F0502020204030204" pitchFamily="34" charset="0"/>
                <a:ea typeface="SimSun" panose="02010600030101010101" pitchFamily="2" charset="-122"/>
                <a:cs typeface="Times New Roman" panose="02020603050405020304" pitchFamily="18" charset="0"/>
              </a:rPr>
            </a:br>
            <a:endParaRPr lang="ru-RU" sz="2400" dirty="0"/>
          </a:p>
        </p:txBody>
      </p:sp>
    </p:spTree>
    <p:extLst>
      <p:ext uri="{BB962C8B-B14F-4D97-AF65-F5344CB8AC3E}">
        <p14:creationId xmlns:p14="http://schemas.microsoft.com/office/powerpoint/2010/main" val="105366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87751F-97F3-4439-94A7-30B57AE3620F}"/>
              </a:ext>
            </a:extLst>
          </p:cNvPr>
          <p:cNvSpPr>
            <a:spLocks noGrp="1"/>
          </p:cNvSpPr>
          <p:nvPr>
            <p:ph type="title"/>
          </p:nvPr>
        </p:nvSpPr>
        <p:spPr>
          <a:xfrm>
            <a:off x="312234" y="501805"/>
            <a:ext cx="8218449" cy="4025590"/>
          </a:xfrm>
        </p:spPr>
        <p:txBody>
          <a:bodyPr numCol="2"/>
          <a:lstStyle/>
          <a:p>
            <a:pPr>
              <a:lnSpc>
                <a:spcPct val="115000"/>
              </a:lnSpc>
              <a:spcAft>
                <a:spcPts val="1000"/>
              </a:spcAft>
            </a:pPr>
            <a:r>
              <a:rPr lang="uz-Cyrl-UZ" sz="2400" b="1" dirty="0">
                <a:effectLst/>
                <a:latin typeface="Times New Roman" panose="02020603050405020304" pitchFamily="18" charset="0"/>
                <a:ea typeface="Malgun Gothic" panose="020B0503020000020004" pitchFamily="34" charset="-127"/>
                <a:cs typeface="Times New Roman" panose="02020603050405020304" pitchFamily="18" charset="0"/>
              </a:rPr>
              <a:t>Salomlashuv</a:t>
            </a:r>
            <a:br>
              <a:rPr lang="ru-RU" sz="2400" dirty="0">
                <a:effectLst/>
                <a:latin typeface="Calibri" panose="020F0502020204030204" pitchFamily="34" charset="0"/>
                <a:ea typeface="Malgun Gothic" panose="020B0503020000020004" pitchFamily="34" charset="-127"/>
                <a:cs typeface="Times New Roman" panose="02020603050405020304" pitchFamily="18" charset="0"/>
              </a:rPr>
            </a:br>
            <a:r>
              <a:rPr lang="uz-Cyrl-UZ" sz="2400" b="1" dirty="0">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Xayrlashuv </a:t>
            </a:r>
            <a:br>
              <a:rPr lang="ru-RU" sz="2400" dirty="0">
                <a:effectLst/>
                <a:latin typeface="Calibri" panose="020F0502020204030204" pitchFamily="34" charset="0"/>
                <a:ea typeface="Malgun Gothic" panose="020B0503020000020004" pitchFamily="34" charset="-127"/>
                <a:cs typeface="Times New Roman" panose="02020603050405020304" pitchFamily="18" charset="0"/>
              </a:rPr>
            </a:br>
            <a:r>
              <a:rPr lang="uz-Cyrl-UZ" sz="2400" b="1" dirty="0">
                <a:effectLst/>
                <a:latin typeface="Times New Roman" panose="02020603050405020304" pitchFamily="18" charset="0"/>
                <a:ea typeface="Malgun Gothic" panose="020B0503020000020004" pitchFamily="34" charset="-127"/>
                <a:cs typeface="Times New Roman" panose="02020603050405020304" pitchFamily="18" charset="0"/>
              </a:rPr>
              <a:t>Rozilik.</a:t>
            </a:r>
            <a:br>
              <a:rPr lang="ru-RU" sz="2400" dirty="0">
                <a:effectLst/>
                <a:latin typeface="Calibri" panose="020F0502020204030204" pitchFamily="34" charset="0"/>
                <a:ea typeface="Malgun Gothic" panose="020B0503020000020004" pitchFamily="34" charset="-127"/>
                <a:cs typeface="Times New Roman" panose="02020603050405020304" pitchFamily="18" charset="0"/>
              </a:rPr>
            </a:br>
            <a:r>
              <a:rPr lang="uz-Cyrl-UZ" sz="2400" b="1" dirty="0">
                <a:effectLst/>
                <a:latin typeface="Times New Roman" panose="02020603050405020304" pitchFamily="18" charset="0"/>
                <a:ea typeface="Malgun Gothic" panose="020B0503020000020004" pitchFamily="34" charset="-127"/>
                <a:cs typeface="Times New Roman" panose="02020603050405020304" pitchFamily="18" charset="0"/>
              </a:rPr>
              <a:t>Inkor</a:t>
            </a:r>
            <a:br>
              <a:rPr lang="uz-Cyrl-UZ" sz="2400" b="1" dirty="0">
                <a:effectLst/>
                <a:latin typeface="Times New Roman" panose="02020603050405020304" pitchFamily="18" charset="0"/>
                <a:ea typeface="Malgun Gothic" panose="020B0503020000020004" pitchFamily="34" charset="-127"/>
                <a:cs typeface="Times New Roman" panose="02020603050405020304" pitchFamily="18" charset="0"/>
              </a:rPr>
            </a:br>
            <a:r>
              <a:rPr lang="uz-Cyrl-UZ" sz="2400" b="1" dirty="0">
                <a:effectLst/>
                <a:latin typeface="Times New Roman" panose="02020603050405020304" pitchFamily="18" charset="0"/>
                <a:ea typeface="Malgun Gothic" panose="020B0503020000020004" pitchFamily="34" charset="-127"/>
              </a:rPr>
              <a:t>Kechirim so‘rash.</a:t>
            </a:r>
            <a:br>
              <a:rPr lang="uz-Cyrl-UZ" sz="2400" b="1" dirty="0">
                <a:effectLst/>
                <a:latin typeface="Times New Roman" panose="02020603050405020304" pitchFamily="18" charset="0"/>
                <a:ea typeface="Malgun Gothic" panose="020B0503020000020004" pitchFamily="34" charset="-127"/>
              </a:rPr>
            </a:br>
            <a:r>
              <a:rPr lang="uz-Cyrl-UZ" sz="2400" b="1" dirty="0">
                <a:effectLst/>
                <a:latin typeface="Times New Roman" panose="02020603050405020304" pitchFamily="18" charset="0"/>
                <a:ea typeface="Malgun Gothic" panose="020B0503020000020004" pitchFamily="34" charset="-127"/>
              </a:rPr>
              <a:t>Narsalarni uzatish va olish.</a:t>
            </a:r>
            <a:br>
              <a:rPr lang="uz-Cyrl-UZ" sz="2400" b="1" dirty="0">
                <a:effectLst/>
                <a:latin typeface="Times New Roman" panose="02020603050405020304" pitchFamily="18" charset="0"/>
                <a:ea typeface="Malgun Gothic" panose="020B0503020000020004" pitchFamily="34" charset="-127"/>
              </a:rPr>
            </a:br>
            <a:r>
              <a:rPr lang="uz-Cyrl-UZ" sz="2400" b="1" dirty="0">
                <a:effectLst/>
                <a:latin typeface="Times New Roman" panose="02020603050405020304" pitchFamily="18" charset="0"/>
                <a:ea typeface="Malgun Gothic" panose="020B0503020000020004" pitchFamily="34" charset="-127"/>
              </a:rPr>
              <a:t>Chaqirish.</a:t>
            </a:r>
            <a:br>
              <a:rPr lang="uz-Cyrl-UZ" sz="2400" b="1" dirty="0">
                <a:effectLst/>
                <a:latin typeface="Times New Roman" panose="02020603050405020304" pitchFamily="18" charset="0"/>
                <a:ea typeface="Malgun Gothic" panose="020B0503020000020004" pitchFamily="34" charset="-127"/>
              </a:rPr>
            </a:br>
            <a:r>
              <a:rPr lang="uz-Cyrl-UZ" sz="2400" b="1" dirty="0">
                <a:effectLst/>
                <a:latin typeface="Times New Roman" panose="02020603050405020304" pitchFamily="18" charset="0"/>
                <a:ea typeface="Malgun Gothic" panose="020B0503020000020004" pitchFamily="34" charset="-127"/>
                <a:cs typeface="Times New Roman" panose="02020603050405020304" pitchFamily="18" charset="0"/>
              </a:rPr>
              <a:t>Ko‘rsatish</a:t>
            </a:r>
            <a:br>
              <a:rPr lang="ru-RU" sz="2400" dirty="0">
                <a:effectLst/>
                <a:latin typeface="Calibri" panose="020F0502020204030204" pitchFamily="34" charset="0"/>
                <a:ea typeface="Malgun Gothic" panose="020B0503020000020004" pitchFamily="34" charset="-127"/>
                <a:cs typeface="Times New Roman" panose="02020603050405020304" pitchFamily="18" charset="0"/>
              </a:rPr>
            </a:br>
            <a:r>
              <a:rPr lang="uz-Cyrl-UZ" sz="2400" b="1" dirty="0">
                <a:effectLst/>
                <a:latin typeface="Times New Roman" panose="02020603050405020304" pitchFamily="18" charset="0"/>
                <a:ea typeface="Malgun Gothic" panose="020B0503020000020004" pitchFamily="34" charset="-127"/>
                <a:cs typeface="Times New Roman" panose="02020603050405020304" pitchFamily="18" charset="0"/>
              </a:rPr>
              <a:t>Juda yaxshi.</a:t>
            </a:r>
            <a:r>
              <a:rPr lang="uz-Cyrl-UZ" sz="2400" dirty="0">
                <a:effectLst/>
                <a:latin typeface="Times New Roman" panose="02020603050405020304" pitchFamily="18" charset="0"/>
                <a:ea typeface="Malgun Gothic" panose="020B0503020000020004" pitchFamily="34" charset="-127"/>
                <a:cs typeface="Times New Roman" panose="02020603050405020304" pitchFamily="18" charset="0"/>
              </a:rPr>
              <a:t> </a:t>
            </a:r>
            <a:br>
              <a:rPr lang="ru-RU" sz="2400" dirty="0">
                <a:effectLst/>
                <a:latin typeface="Calibri" panose="020F0502020204030204" pitchFamily="34" charset="0"/>
                <a:ea typeface="Malgun Gothic" panose="020B0503020000020004" pitchFamily="34" charset="-127"/>
                <a:cs typeface="Times New Roman" panose="02020603050405020304" pitchFamily="18" charset="0"/>
              </a:rPr>
            </a:br>
            <a:br>
              <a:rPr lang="ru-RU" sz="2400" dirty="0">
                <a:effectLst/>
                <a:latin typeface="Calibri" panose="020F0502020204030204" pitchFamily="34" charset="0"/>
                <a:ea typeface="Malgun Gothic" panose="020B0503020000020004" pitchFamily="34" charset="-127"/>
                <a:cs typeface="Times New Roman" panose="02020603050405020304" pitchFamily="18" charset="0"/>
              </a:rPr>
            </a:br>
            <a:r>
              <a:rPr lang="uz-Cyrl-UZ" sz="2400" b="1" dirty="0">
                <a:effectLst/>
                <a:latin typeface="Times New Roman" panose="02020603050405020304" pitchFamily="18" charset="0"/>
                <a:ea typeface="Malgun Gothic" panose="020B0503020000020004" pitchFamily="34" charset="-127"/>
                <a:cs typeface="Times New Roman" panose="02020603050405020304" pitchFamily="18" charset="0"/>
              </a:rPr>
              <a:t>Erkalatish.</a:t>
            </a:r>
            <a:br>
              <a:rPr lang="ru-RU" sz="2400" dirty="0">
                <a:effectLst/>
                <a:latin typeface="Calibri" panose="020F0502020204030204" pitchFamily="34" charset="0"/>
                <a:ea typeface="Malgun Gothic" panose="020B0503020000020004" pitchFamily="34" charset="-127"/>
                <a:cs typeface="Times New Roman" panose="02020603050405020304" pitchFamily="18" charset="0"/>
              </a:rPr>
            </a:br>
            <a:r>
              <a:rPr lang="uz-Cyrl-UZ" sz="2400" b="1" dirty="0">
                <a:effectLst/>
                <a:latin typeface="Times New Roman" panose="02020603050405020304" pitchFamily="18" charset="0"/>
                <a:ea typeface="Malgun Gothic" panose="020B0503020000020004" pitchFamily="34" charset="-127"/>
                <a:cs typeface="Times New Roman" panose="02020603050405020304" pitchFamily="18" charset="0"/>
              </a:rPr>
              <a:t>Pul.</a:t>
            </a:r>
            <a:br>
              <a:rPr lang="ru-RU" sz="2400" dirty="0">
                <a:effectLst/>
                <a:latin typeface="Calibri" panose="020F0502020204030204" pitchFamily="34" charset="0"/>
                <a:ea typeface="Malgun Gothic" panose="020B0503020000020004" pitchFamily="34" charset="-127"/>
                <a:cs typeface="Times New Roman" panose="02020603050405020304" pitchFamily="18" charset="0"/>
              </a:rPr>
            </a:br>
            <a:r>
              <a:rPr lang="uz-Cyrl-UZ" sz="2400" b="1" dirty="0">
                <a:effectLst/>
                <a:latin typeface="Times New Roman" panose="02020603050405020304" pitchFamily="18" charset="0"/>
                <a:ea typeface="Malgun Gothic" panose="020B0503020000020004" pitchFamily="34" charset="-127"/>
                <a:cs typeface="Times New Roman" panose="02020603050405020304" pitchFamily="18" charset="0"/>
              </a:rPr>
              <a:t>Kulgi</a:t>
            </a:r>
            <a:br>
              <a:rPr lang="ru-RU" sz="2400" dirty="0">
                <a:effectLst/>
                <a:latin typeface="Calibri" panose="020F0502020204030204" pitchFamily="34" charset="0"/>
                <a:ea typeface="Malgun Gothic" panose="020B0503020000020004" pitchFamily="34" charset="-127"/>
                <a:cs typeface="Times New Roman" panose="02020603050405020304" pitchFamily="18" charset="0"/>
              </a:rPr>
            </a:br>
            <a:r>
              <a:rPr lang="uz-Cyrl-UZ" sz="2400" b="1" dirty="0">
                <a:effectLst/>
                <a:latin typeface="Times New Roman" panose="02020603050405020304" pitchFamily="18" charset="0"/>
                <a:ea typeface="Malgun Gothic" panose="020B0503020000020004" pitchFamily="34" charset="-127"/>
                <a:cs typeface="Times New Roman" panose="02020603050405020304" pitchFamily="18" charset="0"/>
              </a:rPr>
              <a:t>Ovqatlanish.</a:t>
            </a:r>
            <a:br>
              <a:rPr lang="ru-RU" sz="2400" dirty="0">
                <a:effectLst/>
                <a:latin typeface="Calibri" panose="020F0502020204030204" pitchFamily="34" charset="0"/>
                <a:ea typeface="Malgun Gothic" panose="020B0503020000020004" pitchFamily="34" charset="-127"/>
                <a:cs typeface="Times New Roman" panose="02020603050405020304" pitchFamily="18" charset="0"/>
              </a:rPr>
            </a:br>
            <a:r>
              <a:rPr lang="uz-Cyrl-UZ" sz="2400" b="1" dirty="0">
                <a:effectLst/>
                <a:latin typeface="Times New Roman" panose="02020603050405020304" pitchFamily="18" charset="0"/>
                <a:ea typeface="Malgun Gothic" panose="020B0503020000020004" pitchFamily="34" charset="-127"/>
                <a:cs typeface="Times New Roman" panose="02020603050405020304" pitchFamily="18" charset="0"/>
              </a:rPr>
              <a:t>Pul.</a:t>
            </a:r>
            <a:br>
              <a:rPr lang="ru-RU" sz="2400" dirty="0">
                <a:effectLst/>
                <a:latin typeface="Calibri" panose="020F0502020204030204" pitchFamily="34" charset="0"/>
                <a:ea typeface="Malgun Gothic" panose="020B0503020000020004" pitchFamily="34" charset="-127"/>
                <a:cs typeface="Times New Roman" panose="02020603050405020304" pitchFamily="18" charset="0"/>
              </a:rPr>
            </a:br>
            <a:r>
              <a:rPr lang="uz-Cyrl-UZ" sz="2400" b="1" dirty="0">
                <a:effectLst/>
                <a:latin typeface="Times New Roman" panose="02020603050405020304" pitchFamily="18" charset="0"/>
                <a:ea typeface="Malgun Gothic" panose="020B0503020000020004" pitchFamily="34" charset="-127"/>
                <a:cs typeface="Times New Roman" panose="02020603050405020304" pitchFamily="18" charset="0"/>
              </a:rPr>
              <a:t>Kulgi</a:t>
            </a:r>
            <a:br>
              <a:rPr lang="ru-RU" sz="2400" dirty="0">
                <a:effectLst/>
                <a:latin typeface="Calibri" panose="020F0502020204030204" pitchFamily="34" charset="0"/>
                <a:ea typeface="Malgun Gothic" panose="020B0503020000020004" pitchFamily="34" charset="-127"/>
                <a:cs typeface="Times New Roman" panose="02020603050405020304" pitchFamily="18" charset="0"/>
              </a:rPr>
            </a:br>
            <a:r>
              <a:rPr lang="uz-Cyrl-UZ" sz="2400" b="1" dirty="0">
                <a:effectLst/>
                <a:latin typeface="Times New Roman" panose="02020603050405020304" pitchFamily="18" charset="0"/>
                <a:ea typeface="Malgun Gothic" panose="020B0503020000020004" pitchFamily="34" charset="-127"/>
                <a:cs typeface="Times New Roman" panose="02020603050405020304" pitchFamily="18" charset="0"/>
              </a:rPr>
              <a:t>Sevgili</a:t>
            </a:r>
            <a:br>
              <a:rPr lang="ru-RU" sz="2400" dirty="0">
                <a:effectLst/>
                <a:latin typeface="Calibri" panose="020F0502020204030204" pitchFamily="34" charset="0"/>
                <a:ea typeface="Malgun Gothic" panose="020B0503020000020004" pitchFamily="34" charset="-127"/>
                <a:cs typeface="Times New Roman" panose="02020603050405020304" pitchFamily="18" charset="0"/>
              </a:rPr>
            </a:br>
            <a:r>
              <a:rPr lang="uz-Cyrl-UZ" sz="2400" b="1" dirty="0">
                <a:effectLst/>
                <a:latin typeface="Times New Roman" panose="02020603050405020304" pitchFamily="18" charset="0"/>
                <a:ea typeface="Malgun Gothic" panose="020B0503020000020004" pitchFamily="34" charset="-127"/>
                <a:cs typeface="Times New Roman" panose="02020603050405020304" pitchFamily="18" charset="0"/>
              </a:rPr>
              <a:t>Ichkilik </a:t>
            </a:r>
            <a:r>
              <a:rPr lang="uz-Cyrl-UZ" sz="2400" b="1" dirty="0">
                <a:latin typeface="Times New Roman" panose="02020603050405020304" pitchFamily="18" charset="0"/>
                <a:ea typeface="Malgun Gothic" panose="020B0503020000020004" pitchFamily="34" charset="-127"/>
                <a:cs typeface="Times New Roman" panose="02020603050405020304" pitchFamily="18" charset="0"/>
              </a:rPr>
              <a:t>ichish.</a:t>
            </a:r>
            <a:br>
              <a:rPr lang="en-US" sz="2400" b="1" dirty="0">
                <a:latin typeface="Times New Roman" panose="02020603050405020304" pitchFamily="18" charset="0"/>
                <a:ea typeface="Malgun Gothic" panose="020B0503020000020004" pitchFamily="34" charset="-127"/>
                <a:cs typeface="Times New Roman" panose="02020603050405020304" pitchFamily="18" charset="0"/>
              </a:rPr>
            </a:br>
            <a:r>
              <a:rPr lang="uz-Cyrl-UZ" sz="2400" b="1" dirty="0">
                <a:latin typeface="Times New Roman" panose="02020603050405020304" pitchFamily="18" charset="0"/>
                <a:ea typeface="Malgun Gothic" panose="020B0503020000020004" pitchFamily="34" charset="-127"/>
                <a:cs typeface="Times New Roman" panose="02020603050405020304" pitchFamily="18" charset="0"/>
              </a:rPr>
              <a:t> Va’da berish</a:t>
            </a:r>
            <a:endParaRPr lang="ru-RU" sz="2400" dirty="0"/>
          </a:p>
        </p:txBody>
      </p:sp>
      <p:pic>
        <p:nvPicPr>
          <p:cNvPr id="4" name="Рисунок 3">
            <a:extLst>
              <a:ext uri="{FF2B5EF4-FFF2-40B4-BE49-F238E27FC236}">
                <a16:creationId xmlns:a16="http://schemas.microsoft.com/office/drawing/2014/main" id="{8A33974D-F5E2-4CC5-854B-54498E34A0C3}"/>
              </a:ext>
            </a:extLst>
          </p:cNvPr>
          <p:cNvPicPr>
            <a:picLocks noChangeAspect="1"/>
          </p:cNvPicPr>
          <p:nvPr/>
        </p:nvPicPr>
        <p:blipFill>
          <a:blip r:embed="rId2"/>
          <a:stretch>
            <a:fillRect/>
          </a:stretch>
        </p:blipFill>
        <p:spPr>
          <a:xfrm>
            <a:off x="6641481" y="2780197"/>
            <a:ext cx="4955788" cy="3305511"/>
          </a:xfrm>
          <a:prstGeom prst="rect">
            <a:avLst/>
          </a:prstGeom>
        </p:spPr>
      </p:pic>
    </p:spTree>
    <p:extLst>
      <p:ext uri="{BB962C8B-B14F-4D97-AF65-F5344CB8AC3E}">
        <p14:creationId xmlns:p14="http://schemas.microsoft.com/office/powerpoint/2010/main" val="103945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C5498C6-7DCC-4B44-BCB4-5771B19A2B87}"/>
              </a:ext>
            </a:extLst>
          </p:cNvPr>
          <p:cNvSpPr>
            <a:spLocks noGrp="1"/>
          </p:cNvSpPr>
          <p:nvPr>
            <p:ph idx="1"/>
          </p:nvPr>
        </p:nvSpPr>
        <p:spPr>
          <a:xfrm>
            <a:off x="546410" y="925552"/>
            <a:ext cx="9902283" cy="2709746"/>
          </a:xfrm>
        </p:spPr>
        <p:txBody>
          <a:bodyPr/>
          <a:lstStyle/>
          <a:p>
            <a:pPr marL="0" indent="0">
              <a:buNone/>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uz-Cyrl-UZ" sz="2400" dirty="0">
                <a:effectLst/>
                <a:latin typeface="Times New Roman" panose="02020603050405020304" pitchFamily="18" charset="0"/>
                <a:ea typeface="SimSun" panose="02010600030101010101" pitchFamily="2" charset="-122"/>
                <a:cs typeface="Times New Roman" panose="02020603050405020304" pitchFamily="18" charset="0"/>
              </a:rPr>
              <a:t>Xullas, madaniyatlararo muloqotda, ayniqsa, noverbal vositalarni to‘g‘ri talqin qilish, ularning o‘ziga xos xususiyatlarini o‘rganish muhim ahamiyat kasb etadi. </a:t>
            </a:r>
            <a:r>
              <a:rPr lang="uz-Cyrl-UZ" sz="2400" dirty="0">
                <a:effectLst/>
                <a:latin typeface="Times New Roman" panose="02020603050405020304" pitchFamily="18" charset="0"/>
                <a:ea typeface="Times New Roman" panose="02020603050405020304" pitchFamily="18" charset="0"/>
                <a:cs typeface="Times New Roman" panose="02020603050405020304" pitchFamily="18" charset="0"/>
              </a:rPr>
              <a:t>Turli madaniyatlardagi noverbal vositalarni tadqiq etish </a:t>
            </a:r>
            <a:r>
              <a:rPr lang="uz-Cyrl-UZ" sz="2400" dirty="0">
                <a:effectLst/>
                <a:latin typeface="Times New Roman" panose="02020603050405020304" pitchFamily="18" charset="0"/>
                <a:ea typeface="SimSun" panose="02010600030101010101" pitchFamily="2" charset="-122"/>
                <a:cs typeface="Times New Roman" panose="02020603050405020304" pitchFamily="18" charset="0"/>
              </a:rPr>
              <a:t>madaniyatlararo muloqotda yuzaga chiqadigan to‘qnashuvlarni, </a:t>
            </a:r>
            <a:r>
              <a:rPr lang="uz-Cyrl-UZ" sz="2400" dirty="0">
                <a:effectLst/>
                <a:latin typeface="Times New Roman" panose="02020603050405020304" pitchFamily="18" charset="0"/>
                <a:ea typeface="TimesNewRoman+1+1"/>
                <a:cs typeface="Times New Roman" panose="02020603050405020304" pitchFamily="18" charset="0"/>
              </a:rPr>
              <a:t>kommunikativ xatolar</a:t>
            </a:r>
            <a:r>
              <a:rPr lang="uz-Cyrl-UZ" sz="2400" dirty="0">
                <a:effectLst/>
                <a:latin typeface="Times New Roman" panose="02020603050405020304" pitchFamily="18" charset="0"/>
                <a:ea typeface="SimSun" panose="02010600030101010101" pitchFamily="2" charset="-122"/>
                <a:cs typeface="Times New Roman" panose="02020603050405020304" pitchFamily="18" charset="0"/>
              </a:rPr>
              <a:t>ni oldini oladi, </a:t>
            </a:r>
            <a:r>
              <a:rPr lang="uz-Cyrl-UZ" sz="2400" dirty="0">
                <a:effectLst/>
                <a:latin typeface="Times New Roman" panose="02020603050405020304" pitchFamily="18" charset="0"/>
                <a:ea typeface="TimesNewRoman+1+1"/>
                <a:cs typeface="Times New Roman" panose="02020603050405020304" pitchFamily="18" charset="0"/>
              </a:rPr>
              <a:t>madaniy shok holatini bartaraf etib,  </a:t>
            </a:r>
            <a:r>
              <a:rPr lang="uz-Cyrl-UZ" sz="2400" dirty="0">
                <a:effectLst/>
                <a:latin typeface="Times New Roman" panose="02020603050405020304" pitchFamily="18" charset="0"/>
                <a:ea typeface="SimSun" panose="02010600030101010101" pitchFamily="2" charset="-122"/>
                <a:cs typeface="Times New Roman" panose="02020603050405020304" pitchFamily="18" charset="0"/>
              </a:rPr>
              <a:t> kommunikatsiyaning </a:t>
            </a:r>
            <a:r>
              <a:rPr lang="uz-Cyrl-UZ" sz="2400" dirty="0">
                <a:effectLst/>
                <a:latin typeface="Times New Roman" panose="02020603050405020304" pitchFamily="18" charset="0"/>
                <a:ea typeface="Times New Roman" panose="02020603050405020304" pitchFamily="18" charset="0"/>
                <a:cs typeface="Times New Roman" panose="02020603050405020304" pitchFamily="18" charset="0"/>
              </a:rPr>
              <a:t>muvaffaqiyatli va samarali bo‘lishini ta’minlaydi</a:t>
            </a:r>
            <a:r>
              <a:rPr lang="uz-Cyrl-UZ"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z-Cyrl-UZ" sz="18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ru-RU" dirty="0"/>
          </a:p>
        </p:txBody>
      </p:sp>
      <p:pic>
        <p:nvPicPr>
          <p:cNvPr id="4" name="Рисунок 3">
            <a:extLst>
              <a:ext uri="{FF2B5EF4-FFF2-40B4-BE49-F238E27FC236}">
                <a16:creationId xmlns:a16="http://schemas.microsoft.com/office/drawing/2014/main" id="{451E0C71-632C-4424-B879-75C029D15F26}"/>
              </a:ext>
            </a:extLst>
          </p:cNvPr>
          <p:cNvPicPr>
            <a:picLocks noChangeAspect="1"/>
          </p:cNvPicPr>
          <p:nvPr/>
        </p:nvPicPr>
        <p:blipFill>
          <a:blip r:embed="rId2"/>
          <a:stretch>
            <a:fillRect/>
          </a:stretch>
        </p:blipFill>
        <p:spPr>
          <a:xfrm>
            <a:off x="2881662" y="3429000"/>
            <a:ext cx="5124914" cy="2928522"/>
          </a:xfrm>
          <a:prstGeom prst="rect">
            <a:avLst/>
          </a:prstGeom>
        </p:spPr>
      </p:pic>
    </p:spTree>
    <p:extLst>
      <p:ext uri="{BB962C8B-B14F-4D97-AF65-F5344CB8AC3E}">
        <p14:creationId xmlns:p14="http://schemas.microsoft.com/office/powerpoint/2010/main" val="34653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31</TotalTime>
  <Words>637</Words>
  <Application>Microsoft Office PowerPoint</Application>
  <PresentationFormat>Широкоэкранный</PresentationFormat>
  <Paragraphs>13</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Calibri</vt:lpstr>
      <vt:lpstr>Century Gothic</vt:lpstr>
      <vt:lpstr>Times New Roman</vt:lpstr>
      <vt:lpstr>Wingdings 3</vt:lpstr>
      <vt:lpstr>Ион</vt:lpstr>
      <vt:lpstr>Презентация PowerPoint</vt:lpstr>
      <vt:lpstr>Презентация PowerPoint</vt:lpstr>
      <vt:lpstr>                Noverbal muloqotning milliy-madaniy xususiyatlari  Noverbal (so‘zsiz, nutqsiz) kommunikatsiya muloqot qilayotgan individlarning bir-biriga o‘zaro ta’siri va emotsional holati haqida signal beruvchi muloqot shaklidir.   Noverbal kommunikatsiya kishilarning eng qadimiy muloqot shaklidir.  Kommunikatsiyaning noverbal vositalari tildan oldin rivojlangan bo‘lib, ularning dastlabki vazifasi o‘zining barqarorligi va samaradorligi bilan ajralib turgan. Asta-sekin ularning verbal vositalardan afzalligi namoyon bo‘lgan: ular bevosita qabul qilingan, shuning uchun ham adresatga kuchli ta’sir ko‘rsatgan. Ular vositasi qandaydir sababga ko‘ra so‘z orqali berib bo‘lmaydigan eng nozik tuyg‘ular, munosabatlar ifodalangan.   </vt:lpstr>
      <vt:lpstr>Презентация PowerPoint</vt:lpstr>
      <vt:lpstr>                          Noverbal muloqot vositalari  Noverbal kommunikatsiya noverbal vositalar yordamida amalga oshiriladi. Noverbal vositalar deganda jestlar (tana, qo‘l harakatlari), imo-ishoralar (mimika),  tegish (qo‘l tegizish, quchoqlash, silash, o‘pish va h.k.), tana holati, kishilar orasidagi masofa kabilar tushuniladi.     Jestlar – kommunikatsiya jarayonida inson nutqining tana, qo‘l yoki barmoqlarning harakatlari bilan birga kechadigan va kishining bevosita suhbatdoshiga qaratilgan, qandaydir hodisaga, qandaydir shaxsga, qandaydir narsaga bo‘lgan munosabatini ifodalaydigan turli harakatlaridir.  Kishilarning biron hodisa yoki holatni tushuntirish maqsadida ishlatadigan qo‘l harakatlari turli madaniyatlarda turlicha ma’no kasb etadi. Buning sababi madaniyatlararo ramzlar va tushunchalarning farqlanishidadir.   </vt:lpstr>
      <vt:lpstr>Salomlashuv Xayrlashuv  Rozilik. Inkor Kechirim so‘rash. Narsalarni uzatish va olish. Chaqirish. Ko‘rsatish Juda yaxshi.   Erkalatish. Pul. Kulgi Ovqatlanish. Pul. Kulgi Sevgili Ichkilik ichish.  Va’da berish</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Asus</cp:lastModifiedBy>
  <cp:revision>4</cp:revision>
  <dcterms:created xsi:type="dcterms:W3CDTF">2025-02-17T19:14:04Z</dcterms:created>
  <dcterms:modified xsi:type="dcterms:W3CDTF">2025-02-17T20:16:51Z</dcterms:modified>
</cp:coreProperties>
</file>