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Lst>
  <p:sldSz cx="18288000" cy="10287000"/>
  <p:notesSz cx="6858000" cy="9144000"/>
  <p:embeddedFontLst>
    <p:embeddedFont>
      <p:font typeface="Cooper BT Bold" charset="1" panose="0208080404030B020404"/>
      <p:regular r:id="rId11"/>
    </p:embeddedFont>
    <p:embeddedFont>
      <p:font typeface="Arimo" charset="1" panose="020B0604020202020204"/>
      <p:regular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fonts/font11.fntdata" Type="http://schemas.openxmlformats.org/officeDocument/2006/relationships/font"/><Relationship Id="rId12" Target="fonts/font12.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6.png" Type="http://schemas.openxmlformats.org/officeDocument/2006/relationships/image"/><Relationship Id="rId5" Target="../media/image7.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EDE0D1"/>
        </a:solidFill>
      </p:bgPr>
    </p:bg>
    <p:spTree>
      <p:nvGrpSpPr>
        <p:cNvPr id="1" name=""/>
        <p:cNvGrpSpPr/>
        <p:nvPr/>
      </p:nvGrpSpPr>
      <p:grpSpPr>
        <a:xfrm>
          <a:off x="0" y="0"/>
          <a:ext cx="0" cy="0"/>
          <a:chOff x="0" y="0"/>
          <a:chExt cx="0" cy="0"/>
        </a:xfrm>
      </p:grpSpPr>
      <p:sp>
        <p:nvSpPr>
          <p:cNvPr name="Freeform 2" id="2"/>
          <p:cNvSpPr/>
          <p:nvPr/>
        </p:nvSpPr>
        <p:spPr>
          <a:xfrm flipH="false" flipV="false" rot="0">
            <a:off x="-1889093" y="-2025661"/>
            <a:ext cx="4010284" cy="5327672"/>
          </a:xfrm>
          <a:custGeom>
            <a:avLst/>
            <a:gdLst/>
            <a:ahLst/>
            <a:cxnLst/>
            <a:rect r="r" b="b" t="t" l="l"/>
            <a:pathLst>
              <a:path h="5327672" w="4010284">
                <a:moveTo>
                  <a:pt x="0" y="0"/>
                </a:moveTo>
                <a:lnTo>
                  <a:pt x="4010284" y="0"/>
                </a:lnTo>
                <a:lnTo>
                  <a:pt x="4010284" y="5327672"/>
                </a:lnTo>
                <a:lnTo>
                  <a:pt x="0" y="532767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746247">
            <a:off x="-1156514" y="5381726"/>
            <a:ext cx="6088034" cy="7200900"/>
          </a:xfrm>
          <a:custGeom>
            <a:avLst/>
            <a:gdLst/>
            <a:ahLst/>
            <a:cxnLst/>
            <a:rect r="r" b="b" t="t" l="l"/>
            <a:pathLst>
              <a:path h="7200900" w="6088034">
                <a:moveTo>
                  <a:pt x="0" y="0"/>
                </a:moveTo>
                <a:lnTo>
                  <a:pt x="6088034" y="0"/>
                </a:lnTo>
                <a:lnTo>
                  <a:pt x="6088034" y="7200900"/>
                </a:lnTo>
                <a:lnTo>
                  <a:pt x="0" y="72009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10690362">
            <a:off x="12526631" y="-2276459"/>
            <a:ext cx="6088034" cy="7200900"/>
          </a:xfrm>
          <a:custGeom>
            <a:avLst/>
            <a:gdLst/>
            <a:ahLst/>
            <a:cxnLst/>
            <a:rect r="r" b="b" t="t" l="l"/>
            <a:pathLst>
              <a:path h="7200900" w="6088034">
                <a:moveTo>
                  <a:pt x="0" y="0"/>
                </a:moveTo>
                <a:lnTo>
                  <a:pt x="6088034" y="0"/>
                </a:lnTo>
                <a:lnTo>
                  <a:pt x="6088034" y="7200900"/>
                </a:lnTo>
                <a:lnTo>
                  <a:pt x="0" y="72009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10659771">
            <a:off x="16282858" y="6968873"/>
            <a:ext cx="4010284" cy="5327672"/>
          </a:xfrm>
          <a:custGeom>
            <a:avLst/>
            <a:gdLst/>
            <a:ahLst/>
            <a:cxnLst/>
            <a:rect r="r" b="b" t="t" l="l"/>
            <a:pathLst>
              <a:path h="5327672" w="4010284">
                <a:moveTo>
                  <a:pt x="0" y="0"/>
                </a:moveTo>
                <a:lnTo>
                  <a:pt x="4010284" y="0"/>
                </a:lnTo>
                <a:lnTo>
                  <a:pt x="4010284" y="5327672"/>
                </a:lnTo>
                <a:lnTo>
                  <a:pt x="0" y="532767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6" id="6"/>
          <p:cNvSpPr txBox="true"/>
          <p:nvPr/>
        </p:nvSpPr>
        <p:spPr>
          <a:xfrm rot="0">
            <a:off x="2442839" y="5057775"/>
            <a:ext cx="14045618" cy="857086"/>
          </a:xfrm>
          <a:prstGeom prst="rect">
            <a:avLst/>
          </a:prstGeom>
        </p:spPr>
        <p:txBody>
          <a:bodyPr anchor="t" rtlCol="false" tIns="0" lIns="0" bIns="0" rIns="0">
            <a:spAutoFit/>
          </a:bodyPr>
          <a:lstStyle/>
          <a:p>
            <a:pPr algn="ctr">
              <a:lnSpc>
                <a:spcPts val="6976"/>
              </a:lnSpc>
              <a:spcBef>
                <a:spcPct val="0"/>
              </a:spcBef>
            </a:pPr>
            <a:r>
              <a:rPr lang="en-US" b="true" sz="4982">
                <a:solidFill>
                  <a:srgbClr val="000000"/>
                </a:solidFill>
                <a:latin typeface="Cooper BT Bold"/>
                <a:ea typeface="Cooper BT Bold"/>
                <a:cs typeface="Cooper BT Bold"/>
                <a:sym typeface="Cooper BT Bold"/>
              </a:rPr>
              <a:t>VERBAL KOMMUNIKATSIYA</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EDE0D1"/>
        </a:solidFill>
      </p:bgPr>
    </p:bg>
    <p:spTree>
      <p:nvGrpSpPr>
        <p:cNvPr id="1" name=""/>
        <p:cNvGrpSpPr/>
        <p:nvPr/>
      </p:nvGrpSpPr>
      <p:grpSpPr>
        <a:xfrm>
          <a:off x="0" y="0"/>
          <a:ext cx="0" cy="0"/>
          <a:chOff x="0" y="0"/>
          <a:chExt cx="0" cy="0"/>
        </a:xfrm>
      </p:grpSpPr>
      <p:sp>
        <p:nvSpPr>
          <p:cNvPr name="Freeform 2" id="2"/>
          <p:cNvSpPr/>
          <p:nvPr/>
        </p:nvSpPr>
        <p:spPr>
          <a:xfrm flipH="false" flipV="false" rot="10659771">
            <a:off x="16939064" y="7804610"/>
            <a:ext cx="3371126" cy="4478549"/>
          </a:xfrm>
          <a:custGeom>
            <a:avLst/>
            <a:gdLst/>
            <a:ahLst/>
            <a:cxnLst/>
            <a:rect r="r" b="b" t="t" l="l"/>
            <a:pathLst>
              <a:path h="4478549" w="3371126">
                <a:moveTo>
                  <a:pt x="0" y="0"/>
                </a:moveTo>
                <a:lnTo>
                  <a:pt x="3371126" y="0"/>
                </a:lnTo>
                <a:lnTo>
                  <a:pt x="3371126" y="4478549"/>
                </a:lnTo>
                <a:lnTo>
                  <a:pt x="0" y="447854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16479430" y="8470436"/>
            <a:ext cx="1193520" cy="1159060"/>
            <a:chOff x="0" y="0"/>
            <a:chExt cx="1591360" cy="1545414"/>
          </a:xfrm>
        </p:grpSpPr>
        <p:grpSp>
          <p:nvGrpSpPr>
            <p:cNvPr name="Group 4" id="4"/>
            <p:cNvGrpSpPr/>
            <p:nvPr/>
          </p:nvGrpSpPr>
          <p:grpSpPr>
            <a:xfrm rot="0">
              <a:off x="22973" y="0"/>
              <a:ext cx="1545414" cy="1545414"/>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CEB3C0"/>
              </a:solidFill>
            </p:spPr>
          </p:sp>
          <p:sp>
            <p:nvSpPr>
              <p:cNvPr name="TextBox 6" id="6"/>
              <p:cNvSpPr txBox="true"/>
              <p:nvPr/>
            </p:nvSpPr>
            <p:spPr>
              <a:xfrm>
                <a:off x="76200" y="47625"/>
                <a:ext cx="660400" cy="688975"/>
              </a:xfrm>
              <a:prstGeom prst="rect">
                <a:avLst/>
              </a:prstGeom>
            </p:spPr>
            <p:txBody>
              <a:bodyPr anchor="ctr" rtlCol="false" tIns="50800" lIns="50800" bIns="50800" rIns="50800"/>
              <a:lstStyle/>
              <a:p>
                <a:pPr algn="ctr">
                  <a:lnSpc>
                    <a:spcPts val="2659"/>
                  </a:lnSpc>
                </a:pPr>
              </a:p>
            </p:txBody>
          </p:sp>
        </p:grpSp>
        <p:sp>
          <p:nvSpPr>
            <p:cNvPr name="TextBox 7" id="7"/>
            <p:cNvSpPr txBox="true"/>
            <p:nvPr/>
          </p:nvSpPr>
          <p:spPr>
            <a:xfrm rot="0">
              <a:off x="0" y="199997"/>
              <a:ext cx="1591360" cy="1085665"/>
            </a:xfrm>
            <a:prstGeom prst="rect">
              <a:avLst/>
            </a:prstGeom>
          </p:spPr>
          <p:txBody>
            <a:bodyPr anchor="t" rtlCol="false" tIns="0" lIns="0" bIns="0" rIns="0">
              <a:spAutoFit/>
            </a:bodyPr>
            <a:lstStyle/>
            <a:p>
              <a:pPr algn="ctr">
                <a:lnSpc>
                  <a:spcPts val="6790"/>
                </a:lnSpc>
              </a:pPr>
              <a:r>
                <a:rPr lang="en-US" b="true" sz="4850">
                  <a:solidFill>
                    <a:srgbClr val="331C2C"/>
                  </a:solidFill>
                  <a:latin typeface="Cooper BT Bold"/>
                  <a:ea typeface="Cooper BT Bold"/>
                  <a:cs typeface="Cooper BT Bold"/>
                  <a:sym typeface="Cooper BT Bold"/>
                </a:rPr>
                <a:t>1</a:t>
              </a:r>
            </a:p>
          </p:txBody>
        </p:sp>
      </p:grpSp>
      <p:sp>
        <p:nvSpPr>
          <p:cNvPr name="Freeform 8" id="8"/>
          <p:cNvSpPr/>
          <p:nvPr/>
        </p:nvSpPr>
        <p:spPr>
          <a:xfrm flipH="false" flipV="false" rot="-10690362">
            <a:off x="14516937" y="-1346836"/>
            <a:ext cx="4134546" cy="4890324"/>
          </a:xfrm>
          <a:custGeom>
            <a:avLst/>
            <a:gdLst/>
            <a:ahLst/>
            <a:cxnLst/>
            <a:rect r="r" b="b" t="t" l="l"/>
            <a:pathLst>
              <a:path h="4890324" w="4134546">
                <a:moveTo>
                  <a:pt x="0" y="0"/>
                </a:moveTo>
                <a:lnTo>
                  <a:pt x="4134546" y="0"/>
                </a:lnTo>
                <a:lnTo>
                  <a:pt x="4134546" y="4890323"/>
                </a:lnTo>
                <a:lnTo>
                  <a:pt x="0" y="489032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false" flipV="false" rot="665646">
            <a:off x="-607849" y="7151772"/>
            <a:ext cx="4135775" cy="4891777"/>
          </a:xfrm>
          <a:custGeom>
            <a:avLst/>
            <a:gdLst/>
            <a:ahLst/>
            <a:cxnLst/>
            <a:rect r="r" b="b" t="t" l="l"/>
            <a:pathLst>
              <a:path h="4891777" w="4135775">
                <a:moveTo>
                  <a:pt x="0" y="0"/>
                </a:moveTo>
                <a:lnTo>
                  <a:pt x="4135775" y="0"/>
                </a:lnTo>
                <a:lnTo>
                  <a:pt x="4135775" y="4891776"/>
                </a:lnTo>
                <a:lnTo>
                  <a:pt x="0" y="489177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0" id="10"/>
          <p:cNvSpPr/>
          <p:nvPr/>
        </p:nvSpPr>
        <p:spPr>
          <a:xfrm flipH="false" flipV="false" rot="0">
            <a:off x="-1889093" y="-1787536"/>
            <a:ext cx="3105152" cy="4125202"/>
          </a:xfrm>
          <a:custGeom>
            <a:avLst/>
            <a:gdLst/>
            <a:ahLst/>
            <a:cxnLst/>
            <a:rect r="r" b="b" t="t" l="l"/>
            <a:pathLst>
              <a:path h="4125202" w="3105152">
                <a:moveTo>
                  <a:pt x="0" y="0"/>
                </a:moveTo>
                <a:lnTo>
                  <a:pt x="3105152" y="0"/>
                </a:lnTo>
                <a:lnTo>
                  <a:pt x="3105152" y="4125202"/>
                </a:lnTo>
                <a:lnTo>
                  <a:pt x="0" y="412520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11" id="11"/>
          <p:cNvSpPr txBox="true"/>
          <p:nvPr/>
        </p:nvSpPr>
        <p:spPr>
          <a:xfrm rot="0">
            <a:off x="1995929" y="2930237"/>
            <a:ext cx="16292071" cy="1048463"/>
          </a:xfrm>
          <a:prstGeom prst="rect">
            <a:avLst/>
          </a:prstGeom>
        </p:spPr>
        <p:txBody>
          <a:bodyPr anchor="t" rtlCol="false" tIns="0" lIns="0" bIns="0" rIns="0">
            <a:spAutoFit/>
          </a:bodyPr>
          <a:lstStyle/>
          <a:p>
            <a:pPr algn="l">
              <a:lnSpc>
                <a:spcPts val="2106"/>
              </a:lnSpc>
            </a:pPr>
            <a:r>
              <a:rPr lang="en-US" sz="1504">
                <a:solidFill>
                  <a:srgbClr val="331C2C"/>
                </a:solidFill>
                <a:latin typeface="Arimo"/>
                <a:ea typeface="Arimo"/>
                <a:cs typeface="Arimo"/>
                <a:sym typeface="Arimo"/>
              </a:rPr>
              <a:t>Verbal muloqot insonlar orasida eng asosiy va keng tarqalgan kommunikativ vosita sifatida ajralib turadi. Bu muloqot turi so‘zlar, til va boshqa og‘zaki ifodalar orqali amalga oshiriladi. Verbal kommunikatsiyaning kuchi uning universalligi va aniqligida yotadi, chunki unda ma'lumotlarni aniq va tushunarli tarzda yetkazish imkoniyati mavjud. Boshqa barcha kommunikativ vositalar, masalan, imo-ishoralar yoki tana tilini ham, ko‘pincha ma'nolarini tushunarli qilish uchun verbal tilga tarjima qilish mumkin. Mutaxassislarning baholariga ko‘ra, insonlar o‘rtasidagi muloqotning katta qismi, taxminan to‘rtdan uch qismi, aynan verbal muloqot orqali amalga oshiriladi, bu esa uning kommunikativ faoliyatdagi muhimligini ko‘rsatadi.</a:t>
            </a:r>
          </a:p>
        </p:txBody>
      </p:sp>
      <p:sp>
        <p:nvSpPr>
          <p:cNvPr name="TextBox 12" id="12"/>
          <p:cNvSpPr txBox="true"/>
          <p:nvPr/>
        </p:nvSpPr>
        <p:spPr>
          <a:xfrm rot="0">
            <a:off x="4071863" y="4811717"/>
            <a:ext cx="10368156" cy="3918565"/>
          </a:xfrm>
          <a:prstGeom prst="rect">
            <a:avLst/>
          </a:prstGeom>
        </p:spPr>
        <p:txBody>
          <a:bodyPr anchor="t" rtlCol="false" tIns="0" lIns="0" bIns="0" rIns="0">
            <a:spAutoFit/>
          </a:bodyPr>
          <a:lstStyle/>
          <a:p>
            <a:pPr algn="ctr">
              <a:lnSpc>
                <a:spcPts val="3849"/>
              </a:lnSpc>
              <a:spcBef>
                <a:spcPct val="0"/>
              </a:spcBef>
            </a:pPr>
            <a:r>
              <a:rPr lang="en-US" b="true" sz="2749">
                <a:solidFill>
                  <a:srgbClr val="331C2C"/>
                </a:solidFill>
                <a:latin typeface="Cooper BT Bold"/>
                <a:ea typeface="Cooper BT Bold"/>
                <a:cs typeface="Cooper BT Bold"/>
                <a:sym typeface="Cooper BT Bold"/>
              </a:rPr>
              <a:t> Verbal vositalarga insoniyat tabiiy tillarining turli belgilari (ularning og‘zaki va yozma shakllari) kiradi. Belgi atrofimizni o‘rab olgan biron bir hodisa, narsa, jarayonning o‘rnini oladi. Belgining asosiy xususiyati uning shartlanganligidir. Belgi (ifodalovchi) va u anglatgan narsa (ifodalanuvchi) o‘rtasida obyektiv aloqa bo‘lmaydi. Ular orasidagi aloqa shartlangan, ma’lum guruhning madaniy tajribasida mustahkamlangan bo‘ladi . </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EDE0D1"/>
        </a:solidFill>
      </p:bgPr>
    </p:bg>
    <p:spTree>
      <p:nvGrpSpPr>
        <p:cNvPr id="1" name=""/>
        <p:cNvGrpSpPr/>
        <p:nvPr/>
      </p:nvGrpSpPr>
      <p:grpSpPr>
        <a:xfrm>
          <a:off x="0" y="0"/>
          <a:ext cx="0" cy="0"/>
          <a:chOff x="0" y="0"/>
          <a:chExt cx="0" cy="0"/>
        </a:xfrm>
      </p:grpSpPr>
      <p:sp>
        <p:nvSpPr>
          <p:cNvPr name="Freeform 2" id="2"/>
          <p:cNvSpPr/>
          <p:nvPr/>
        </p:nvSpPr>
        <p:spPr>
          <a:xfrm flipH="false" flipV="false" rot="10659771">
            <a:off x="16939064" y="7804610"/>
            <a:ext cx="3371126" cy="4478549"/>
          </a:xfrm>
          <a:custGeom>
            <a:avLst/>
            <a:gdLst/>
            <a:ahLst/>
            <a:cxnLst/>
            <a:rect r="r" b="b" t="t" l="l"/>
            <a:pathLst>
              <a:path h="4478549" w="3371126">
                <a:moveTo>
                  <a:pt x="0" y="0"/>
                </a:moveTo>
                <a:lnTo>
                  <a:pt x="3371126" y="0"/>
                </a:lnTo>
                <a:lnTo>
                  <a:pt x="3371126" y="4478549"/>
                </a:lnTo>
                <a:lnTo>
                  <a:pt x="0" y="447854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16479430" y="8470436"/>
            <a:ext cx="1193520" cy="1159060"/>
            <a:chOff x="0" y="0"/>
            <a:chExt cx="1591360" cy="1545414"/>
          </a:xfrm>
        </p:grpSpPr>
        <p:grpSp>
          <p:nvGrpSpPr>
            <p:cNvPr name="Group 4" id="4"/>
            <p:cNvGrpSpPr/>
            <p:nvPr/>
          </p:nvGrpSpPr>
          <p:grpSpPr>
            <a:xfrm rot="0">
              <a:off x="22973" y="0"/>
              <a:ext cx="1545414" cy="1545414"/>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CEB3C0"/>
              </a:solidFill>
            </p:spPr>
          </p:sp>
          <p:sp>
            <p:nvSpPr>
              <p:cNvPr name="TextBox 6" id="6"/>
              <p:cNvSpPr txBox="true"/>
              <p:nvPr/>
            </p:nvSpPr>
            <p:spPr>
              <a:xfrm>
                <a:off x="76200" y="47625"/>
                <a:ext cx="660400" cy="688975"/>
              </a:xfrm>
              <a:prstGeom prst="rect">
                <a:avLst/>
              </a:prstGeom>
            </p:spPr>
            <p:txBody>
              <a:bodyPr anchor="ctr" rtlCol="false" tIns="50800" lIns="50800" bIns="50800" rIns="50800"/>
              <a:lstStyle/>
              <a:p>
                <a:pPr algn="ctr">
                  <a:lnSpc>
                    <a:spcPts val="2659"/>
                  </a:lnSpc>
                </a:pPr>
              </a:p>
            </p:txBody>
          </p:sp>
        </p:grpSp>
        <p:sp>
          <p:nvSpPr>
            <p:cNvPr name="TextBox 7" id="7"/>
            <p:cNvSpPr txBox="true"/>
            <p:nvPr/>
          </p:nvSpPr>
          <p:spPr>
            <a:xfrm rot="0">
              <a:off x="0" y="199997"/>
              <a:ext cx="1591360" cy="1085665"/>
            </a:xfrm>
            <a:prstGeom prst="rect">
              <a:avLst/>
            </a:prstGeom>
          </p:spPr>
          <p:txBody>
            <a:bodyPr anchor="t" rtlCol="false" tIns="0" lIns="0" bIns="0" rIns="0">
              <a:spAutoFit/>
            </a:bodyPr>
            <a:lstStyle/>
            <a:p>
              <a:pPr algn="ctr">
                <a:lnSpc>
                  <a:spcPts val="6790"/>
                </a:lnSpc>
              </a:pPr>
              <a:r>
                <a:rPr lang="en-US" b="true" sz="4850">
                  <a:solidFill>
                    <a:srgbClr val="331C2C"/>
                  </a:solidFill>
                  <a:latin typeface="Cooper BT Bold"/>
                  <a:ea typeface="Cooper BT Bold"/>
                  <a:cs typeface="Cooper BT Bold"/>
                  <a:sym typeface="Cooper BT Bold"/>
                </a:rPr>
                <a:t>2</a:t>
              </a:r>
            </a:p>
          </p:txBody>
        </p:sp>
      </p:grpSp>
      <p:sp>
        <p:nvSpPr>
          <p:cNvPr name="Freeform 8" id="8"/>
          <p:cNvSpPr/>
          <p:nvPr/>
        </p:nvSpPr>
        <p:spPr>
          <a:xfrm flipH="false" flipV="false" rot="-10690362">
            <a:off x="14516937" y="-1346836"/>
            <a:ext cx="4134546" cy="4890324"/>
          </a:xfrm>
          <a:custGeom>
            <a:avLst/>
            <a:gdLst/>
            <a:ahLst/>
            <a:cxnLst/>
            <a:rect r="r" b="b" t="t" l="l"/>
            <a:pathLst>
              <a:path h="4890324" w="4134546">
                <a:moveTo>
                  <a:pt x="0" y="0"/>
                </a:moveTo>
                <a:lnTo>
                  <a:pt x="4134546" y="0"/>
                </a:lnTo>
                <a:lnTo>
                  <a:pt x="4134546" y="4890323"/>
                </a:lnTo>
                <a:lnTo>
                  <a:pt x="0" y="489032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false" flipV="false" rot="0">
            <a:off x="-1889093" y="-1787536"/>
            <a:ext cx="3105152" cy="4125202"/>
          </a:xfrm>
          <a:custGeom>
            <a:avLst/>
            <a:gdLst/>
            <a:ahLst/>
            <a:cxnLst/>
            <a:rect r="r" b="b" t="t" l="l"/>
            <a:pathLst>
              <a:path h="4125202" w="3105152">
                <a:moveTo>
                  <a:pt x="0" y="0"/>
                </a:moveTo>
                <a:lnTo>
                  <a:pt x="3105152" y="0"/>
                </a:lnTo>
                <a:lnTo>
                  <a:pt x="3105152" y="4125202"/>
                </a:lnTo>
                <a:lnTo>
                  <a:pt x="0" y="412520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0" id="10"/>
          <p:cNvSpPr/>
          <p:nvPr/>
        </p:nvSpPr>
        <p:spPr>
          <a:xfrm flipH="false" flipV="false" rot="665646">
            <a:off x="-607849" y="7151772"/>
            <a:ext cx="4135775" cy="4891777"/>
          </a:xfrm>
          <a:custGeom>
            <a:avLst/>
            <a:gdLst/>
            <a:ahLst/>
            <a:cxnLst/>
            <a:rect r="r" b="b" t="t" l="l"/>
            <a:pathLst>
              <a:path h="4891777" w="4135775">
                <a:moveTo>
                  <a:pt x="0" y="0"/>
                </a:moveTo>
                <a:lnTo>
                  <a:pt x="4135775" y="0"/>
                </a:lnTo>
                <a:lnTo>
                  <a:pt x="4135775" y="4891776"/>
                </a:lnTo>
                <a:lnTo>
                  <a:pt x="0" y="489177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1" id="11"/>
          <p:cNvSpPr txBox="true"/>
          <p:nvPr/>
        </p:nvSpPr>
        <p:spPr>
          <a:xfrm rot="0">
            <a:off x="3519522" y="2137595"/>
            <a:ext cx="11248957" cy="6912371"/>
          </a:xfrm>
          <a:prstGeom prst="rect">
            <a:avLst/>
          </a:prstGeom>
        </p:spPr>
        <p:txBody>
          <a:bodyPr anchor="t" rtlCol="false" tIns="0" lIns="0" bIns="0" rIns="0">
            <a:spAutoFit/>
          </a:bodyPr>
          <a:lstStyle/>
          <a:p>
            <a:pPr algn="ctr">
              <a:lnSpc>
                <a:spcPts val="4176"/>
              </a:lnSpc>
              <a:spcBef>
                <a:spcPct val="0"/>
              </a:spcBef>
            </a:pPr>
            <a:r>
              <a:rPr lang="en-US" b="true" sz="2983">
                <a:solidFill>
                  <a:srgbClr val="331C2C"/>
                </a:solidFill>
                <a:latin typeface="Cooper BT Bold"/>
                <a:ea typeface="Cooper BT Bold"/>
                <a:cs typeface="Cooper BT Bold"/>
                <a:sym typeface="Cooper BT Bold"/>
              </a:rPr>
              <a:t>​V.Ye Boldirev mazkur hodisani quyidagicha tushuntiradi: “Rus tilidagi [дом] tovishlar majmuasi inson yashaydigan binoni, nemis tilida ayni shunday majmua “sobor”ni anglatadi. Cunki tovishlar majmuasi vositasida ifodalangan til belgisi bilan real voqelik o‘rtasidagi aloqa oldindan berilmagan, u faqat muayyan guruh (etnos, millat) vakillarining ongidan mustahkam o‘rin olgan. Belgi nafaqat har narsani ifodalay oladi, balki har qanday obyektning o‘zi ham belgiga aylanishi mumkin. Sindirilgan novda o‘z-o‘zidan belgi bo‘la olmaydi. Agar siz o‘rmonda sindirilgan novda bilan yo‘lingizni belgilashni do‘stingiz bilan kelishgan bo‘lsangiz, u holda sindirilgan novda belgiga aylanadi”.</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EDE0D1"/>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11430015" y="2332087"/>
            <a:ext cx="5444578" cy="5423311"/>
            <a:chOff x="0" y="0"/>
            <a:chExt cx="6502400" cy="6477000"/>
          </a:xfrm>
        </p:grpSpPr>
        <p:sp>
          <p:nvSpPr>
            <p:cNvPr name="Freeform 3" id="3"/>
            <p:cNvSpPr/>
            <p:nvPr/>
          </p:nvSpPr>
          <p:spPr>
            <a:xfrm flipH="false" flipV="false" rot="0">
              <a:off x="-23042" y="119185"/>
              <a:ext cx="6542159" cy="6244242"/>
            </a:xfrm>
            <a:custGeom>
              <a:avLst/>
              <a:gdLst/>
              <a:ahLst/>
              <a:cxnLst/>
              <a:rect r="r" b="b" t="t" l="l"/>
              <a:pathLst>
                <a:path h="6244242" w="6542159">
                  <a:moveTo>
                    <a:pt x="3271080" y="4996"/>
                  </a:moveTo>
                  <a:cubicBezTo>
                    <a:pt x="2154117" y="0"/>
                    <a:pt x="1119857" y="593026"/>
                    <a:pt x="559929" y="1559521"/>
                  </a:cubicBezTo>
                  <a:cubicBezTo>
                    <a:pt x="0" y="2526015"/>
                    <a:pt x="0" y="3718228"/>
                    <a:pt x="559929" y="4684723"/>
                  </a:cubicBezTo>
                  <a:cubicBezTo>
                    <a:pt x="1119857" y="5651217"/>
                    <a:pt x="2154117" y="6244243"/>
                    <a:pt x="3271080" y="6239248"/>
                  </a:cubicBezTo>
                  <a:cubicBezTo>
                    <a:pt x="4388043" y="6244243"/>
                    <a:pt x="5422303" y="5651217"/>
                    <a:pt x="5982231" y="4684723"/>
                  </a:cubicBezTo>
                  <a:cubicBezTo>
                    <a:pt x="6542160" y="3718229"/>
                    <a:pt x="6542160" y="2526015"/>
                    <a:pt x="5982231" y="1559521"/>
                  </a:cubicBezTo>
                  <a:cubicBezTo>
                    <a:pt x="5422303" y="593027"/>
                    <a:pt x="4388043" y="1"/>
                    <a:pt x="3271080" y="4996"/>
                  </a:cubicBezTo>
                  <a:close/>
                </a:path>
              </a:pathLst>
            </a:custGeom>
            <a:blipFill>
              <a:blip r:embed="rId2"/>
              <a:stretch>
                <a:fillRect l="-50054" t="0" r="-50054" b="0"/>
              </a:stretch>
            </a:blipFill>
          </p:spPr>
        </p:sp>
        <p:sp>
          <p:nvSpPr>
            <p:cNvPr name="Freeform 4" id="4"/>
            <p:cNvSpPr/>
            <p:nvPr/>
          </p:nvSpPr>
          <p:spPr>
            <a:xfrm flipH="false" flipV="false" rot="0">
              <a:off x="73038" y="66269"/>
              <a:ext cx="6350000" cy="6349987"/>
            </a:xfrm>
            <a:custGeom>
              <a:avLst/>
              <a:gdLst/>
              <a:ahLst/>
              <a:cxnLst/>
              <a:rect r="r" b="b" t="t" l="l"/>
              <a:pathLst>
                <a:path h="6349987" w="6350000">
                  <a:moveTo>
                    <a:pt x="3175000" y="6349987"/>
                  </a:moveTo>
                  <a:cubicBezTo>
                    <a:pt x="1424279" y="6349987"/>
                    <a:pt x="0" y="4925733"/>
                    <a:pt x="0" y="3175038"/>
                  </a:cubicBezTo>
                  <a:cubicBezTo>
                    <a:pt x="0" y="1424317"/>
                    <a:pt x="1424292" y="0"/>
                    <a:pt x="3175000" y="0"/>
                  </a:cubicBezTo>
                  <a:cubicBezTo>
                    <a:pt x="4925733" y="0"/>
                    <a:pt x="6350000" y="1424330"/>
                    <a:pt x="6350000" y="3175038"/>
                  </a:cubicBezTo>
                  <a:cubicBezTo>
                    <a:pt x="6350000" y="4925720"/>
                    <a:pt x="4925733" y="6349987"/>
                    <a:pt x="3175000" y="6349987"/>
                  </a:cubicBezTo>
                  <a:close/>
                  <a:moveTo>
                    <a:pt x="3175000" y="115760"/>
                  </a:moveTo>
                  <a:cubicBezTo>
                    <a:pt x="1488135" y="115760"/>
                    <a:pt x="115760" y="1488148"/>
                    <a:pt x="115760" y="3175038"/>
                  </a:cubicBezTo>
                  <a:cubicBezTo>
                    <a:pt x="115760" y="4861915"/>
                    <a:pt x="1488135" y="6234265"/>
                    <a:pt x="3175000" y="6234265"/>
                  </a:cubicBezTo>
                  <a:cubicBezTo>
                    <a:pt x="4861852" y="6234265"/>
                    <a:pt x="6234265" y="4861890"/>
                    <a:pt x="6234265" y="3175038"/>
                  </a:cubicBezTo>
                  <a:cubicBezTo>
                    <a:pt x="6234265" y="1488148"/>
                    <a:pt x="4861852" y="115760"/>
                    <a:pt x="3175000" y="115760"/>
                  </a:cubicBezTo>
                  <a:close/>
                </a:path>
              </a:pathLst>
            </a:custGeom>
            <a:solidFill>
              <a:srgbClr val="CEB3C0"/>
            </a:solidFill>
          </p:spPr>
        </p:sp>
      </p:grpSp>
      <p:sp>
        <p:nvSpPr>
          <p:cNvPr name="Freeform 5" id="5"/>
          <p:cNvSpPr/>
          <p:nvPr/>
        </p:nvSpPr>
        <p:spPr>
          <a:xfrm flipH="false" flipV="false" rot="10659771">
            <a:off x="16939064" y="7804610"/>
            <a:ext cx="3371126" cy="4478549"/>
          </a:xfrm>
          <a:custGeom>
            <a:avLst/>
            <a:gdLst/>
            <a:ahLst/>
            <a:cxnLst/>
            <a:rect r="r" b="b" t="t" l="l"/>
            <a:pathLst>
              <a:path h="4478549" w="3371126">
                <a:moveTo>
                  <a:pt x="0" y="0"/>
                </a:moveTo>
                <a:lnTo>
                  <a:pt x="3371126" y="0"/>
                </a:lnTo>
                <a:lnTo>
                  <a:pt x="3371126" y="4478549"/>
                </a:lnTo>
                <a:lnTo>
                  <a:pt x="0" y="4478549"/>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grpSp>
        <p:nvGrpSpPr>
          <p:cNvPr name="Group 6" id="6"/>
          <p:cNvGrpSpPr/>
          <p:nvPr/>
        </p:nvGrpSpPr>
        <p:grpSpPr>
          <a:xfrm rot="0">
            <a:off x="16479430" y="8470436"/>
            <a:ext cx="1193520" cy="1159060"/>
            <a:chOff x="0" y="0"/>
            <a:chExt cx="1591360" cy="1545414"/>
          </a:xfrm>
        </p:grpSpPr>
        <p:grpSp>
          <p:nvGrpSpPr>
            <p:cNvPr name="Group 7" id="7"/>
            <p:cNvGrpSpPr/>
            <p:nvPr/>
          </p:nvGrpSpPr>
          <p:grpSpPr>
            <a:xfrm rot="0">
              <a:off x="22973" y="0"/>
              <a:ext cx="1545414" cy="1545414"/>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CEB3C0"/>
              </a:solidFill>
            </p:spPr>
          </p:sp>
          <p:sp>
            <p:nvSpPr>
              <p:cNvPr name="TextBox 9" id="9"/>
              <p:cNvSpPr txBox="true"/>
              <p:nvPr/>
            </p:nvSpPr>
            <p:spPr>
              <a:xfrm>
                <a:off x="76200" y="47625"/>
                <a:ext cx="660400" cy="688975"/>
              </a:xfrm>
              <a:prstGeom prst="rect">
                <a:avLst/>
              </a:prstGeom>
            </p:spPr>
            <p:txBody>
              <a:bodyPr anchor="ctr" rtlCol="false" tIns="50800" lIns="50800" bIns="50800" rIns="50800"/>
              <a:lstStyle/>
              <a:p>
                <a:pPr algn="ctr">
                  <a:lnSpc>
                    <a:spcPts val="2659"/>
                  </a:lnSpc>
                </a:pPr>
              </a:p>
            </p:txBody>
          </p:sp>
        </p:grpSp>
        <p:sp>
          <p:nvSpPr>
            <p:cNvPr name="TextBox 10" id="10"/>
            <p:cNvSpPr txBox="true"/>
            <p:nvPr/>
          </p:nvSpPr>
          <p:spPr>
            <a:xfrm rot="0">
              <a:off x="0" y="199997"/>
              <a:ext cx="1591360" cy="1085665"/>
            </a:xfrm>
            <a:prstGeom prst="rect">
              <a:avLst/>
            </a:prstGeom>
          </p:spPr>
          <p:txBody>
            <a:bodyPr anchor="t" rtlCol="false" tIns="0" lIns="0" bIns="0" rIns="0">
              <a:spAutoFit/>
            </a:bodyPr>
            <a:lstStyle/>
            <a:p>
              <a:pPr algn="ctr">
                <a:lnSpc>
                  <a:spcPts val="6790"/>
                </a:lnSpc>
              </a:pPr>
              <a:r>
                <a:rPr lang="en-US" b="true" sz="4850">
                  <a:solidFill>
                    <a:srgbClr val="331C2C"/>
                  </a:solidFill>
                  <a:latin typeface="Cooper BT Bold"/>
                  <a:ea typeface="Cooper BT Bold"/>
                  <a:cs typeface="Cooper BT Bold"/>
                  <a:sym typeface="Cooper BT Bold"/>
                </a:rPr>
                <a:t>3</a:t>
              </a:r>
            </a:p>
          </p:txBody>
        </p:sp>
      </p:grpSp>
      <p:sp>
        <p:nvSpPr>
          <p:cNvPr name="Freeform 11" id="11"/>
          <p:cNvSpPr/>
          <p:nvPr/>
        </p:nvSpPr>
        <p:spPr>
          <a:xfrm flipH="false" flipV="false" rot="-10690362">
            <a:off x="14516937" y="-1346836"/>
            <a:ext cx="4134546" cy="4890324"/>
          </a:xfrm>
          <a:custGeom>
            <a:avLst/>
            <a:gdLst/>
            <a:ahLst/>
            <a:cxnLst/>
            <a:rect r="r" b="b" t="t" l="l"/>
            <a:pathLst>
              <a:path h="4890324" w="4134546">
                <a:moveTo>
                  <a:pt x="0" y="0"/>
                </a:moveTo>
                <a:lnTo>
                  <a:pt x="4134546" y="0"/>
                </a:lnTo>
                <a:lnTo>
                  <a:pt x="4134546" y="4890323"/>
                </a:lnTo>
                <a:lnTo>
                  <a:pt x="0" y="489032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2" id="12"/>
          <p:cNvSpPr/>
          <p:nvPr/>
        </p:nvSpPr>
        <p:spPr>
          <a:xfrm flipH="false" flipV="false" rot="0">
            <a:off x="-1889093" y="-1787536"/>
            <a:ext cx="3105152" cy="4125202"/>
          </a:xfrm>
          <a:custGeom>
            <a:avLst/>
            <a:gdLst/>
            <a:ahLst/>
            <a:cxnLst/>
            <a:rect r="r" b="b" t="t" l="l"/>
            <a:pathLst>
              <a:path h="4125202" w="3105152">
                <a:moveTo>
                  <a:pt x="0" y="0"/>
                </a:moveTo>
                <a:lnTo>
                  <a:pt x="3105152" y="0"/>
                </a:lnTo>
                <a:lnTo>
                  <a:pt x="3105152" y="4125202"/>
                </a:lnTo>
                <a:lnTo>
                  <a:pt x="0" y="4125202"/>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3" id="13"/>
          <p:cNvSpPr/>
          <p:nvPr/>
        </p:nvSpPr>
        <p:spPr>
          <a:xfrm flipH="false" flipV="false" rot="665646">
            <a:off x="-607849" y="7151772"/>
            <a:ext cx="4135775" cy="4891777"/>
          </a:xfrm>
          <a:custGeom>
            <a:avLst/>
            <a:gdLst/>
            <a:ahLst/>
            <a:cxnLst/>
            <a:rect r="r" b="b" t="t" l="l"/>
            <a:pathLst>
              <a:path h="4891777" w="4135775">
                <a:moveTo>
                  <a:pt x="0" y="0"/>
                </a:moveTo>
                <a:lnTo>
                  <a:pt x="4135775" y="0"/>
                </a:lnTo>
                <a:lnTo>
                  <a:pt x="4135775" y="4891776"/>
                </a:lnTo>
                <a:lnTo>
                  <a:pt x="0" y="489177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14" id="14"/>
          <p:cNvSpPr txBox="true"/>
          <p:nvPr/>
        </p:nvSpPr>
        <p:spPr>
          <a:xfrm rot="0">
            <a:off x="1801541" y="1777054"/>
            <a:ext cx="9042993" cy="7272912"/>
          </a:xfrm>
          <a:prstGeom prst="rect">
            <a:avLst/>
          </a:prstGeom>
        </p:spPr>
        <p:txBody>
          <a:bodyPr anchor="t" rtlCol="false" tIns="0" lIns="0" bIns="0" rIns="0">
            <a:spAutoFit/>
          </a:bodyPr>
          <a:lstStyle/>
          <a:p>
            <a:pPr algn="ctr">
              <a:lnSpc>
                <a:spcPts val="3357"/>
              </a:lnSpc>
              <a:spcBef>
                <a:spcPct val="0"/>
              </a:spcBef>
            </a:pPr>
            <a:r>
              <a:rPr lang="en-US" b="true" sz="2398">
                <a:solidFill>
                  <a:srgbClr val="331C2C"/>
                </a:solidFill>
                <a:latin typeface="Cooper BT Bold"/>
                <a:ea typeface="Cooper BT Bold"/>
                <a:cs typeface="Cooper BT Bold"/>
                <a:sym typeface="Cooper BT Bold"/>
              </a:rPr>
              <a:t> Ibtidoiy jamoa tuzumi davrida ijtimoiy ishlab chiqarish darajasi past bo‘lgani sababli, kishilarda ilmiy va madaniy bilimlar yetishmagan. Shuning uchun ham ular turli irim-chirimlarga ishonishgan. Hozirda ham ko‘pchilik orasida irim-chirimlarga ishonish saqlanib qolgan. Jumladan, o‘ zbeklarda supurgini, o‘qlovni tik qo‘ymaslik, birovning orqasidan supurmaslik, axlatdan hatlamaslik, otashkurakni oyoq ostida qoldirmaslik, suprani egasiz yig‘ishmaslik, nonning ushog‘ini yerga tushirmaslik, qaychini ochib qo‘ymaslik, qalampirni qo‘lga bermaslik, turkiy va eroniy xalqlarda suvni ifloslatmaslik, suvga tupurmaslik, mo‘g‘ullarda qozondan pichoq bilan go‘sht olmaslik, chodirda suv to‘kmaslik, olovga yaqin joyda daraxt kesmaslik, qamchiga tayanmaslik, koreyslar va xitoyliklarda kosadagi ovqatga qoshiqni tiqib qo‘ymaslik (faqat marhumga atalgan ovqatgagina qoshiq tiqib qo‘yiladi) va h.k. irimlarga ishoniladi.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EDE0D1"/>
        </a:solidFill>
      </p:bgPr>
    </p:bg>
    <p:spTree>
      <p:nvGrpSpPr>
        <p:cNvPr id="1" name=""/>
        <p:cNvGrpSpPr/>
        <p:nvPr/>
      </p:nvGrpSpPr>
      <p:grpSpPr>
        <a:xfrm>
          <a:off x="0" y="0"/>
          <a:ext cx="0" cy="0"/>
          <a:chOff x="0" y="0"/>
          <a:chExt cx="0" cy="0"/>
        </a:xfrm>
      </p:grpSpPr>
      <p:sp>
        <p:nvSpPr>
          <p:cNvPr name="TextBox 2" id="2"/>
          <p:cNvSpPr txBox="true"/>
          <p:nvPr/>
        </p:nvSpPr>
        <p:spPr>
          <a:xfrm rot="0">
            <a:off x="2775411" y="3912064"/>
            <a:ext cx="12737178" cy="2234502"/>
          </a:xfrm>
          <a:prstGeom prst="rect">
            <a:avLst/>
          </a:prstGeom>
        </p:spPr>
        <p:txBody>
          <a:bodyPr anchor="t" rtlCol="false" tIns="0" lIns="0" bIns="0" rIns="0">
            <a:spAutoFit/>
          </a:bodyPr>
          <a:lstStyle/>
          <a:p>
            <a:pPr algn="ctr">
              <a:lnSpc>
                <a:spcPts val="18183"/>
              </a:lnSpc>
            </a:pPr>
            <a:r>
              <a:rPr lang="en-US" b="true" sz="12987">
                <a:solidFill>
                  <a:srgbClr val="331C2C"/>
                </a:solidFill>
                <a:latin typeface="Cooper BT Bold"/>
                <a:ea typeface="Cooper BT Bold"/>
                <a:cs typeface="Cooper BT Bold"/>
                <a:sym typeface="Cooper BT Bold"/>
              </a:rPr>
              <a:t>THANK YOU</a:t>
            </a:r>
          </a:p>
        </p:txBody>
      </p:sp>
      <p:sp>
        <p:nvSpPr>
          <p:cNvPr name="Freeform 3" id="3"/>
          <p:cNvSpPr/>
          <p:nvPr/>
        </p:nvSpPr>
        <p:spPr>
          <a:xfrm flipH="false" flipV="false" rot="-10690362">
            <a:off x="12526631" y="-2276459"/>
            <a:ext cx="6088034" cy="7200900"/>
          </a:xfrm>
          <a:custGeom>
            <a:avLst/>
            <a:gdLst/>
            <a:ahLst/>
            <a:cxnLst/>
            <a:rect r="r" b="b" t="t" l="l"/>
            <a:pathLst>
              <a:path h="7200900" w="6088034">
                <a:moveTo>
                  <a:pt x="0" y="0"/>
                </a:moveTo>
                <a:lnTo>
                  <a:pt x="6088034" y="0"/>
                </a:lnTo>
                <a:lnTo>
                  <a:pt x="6088034" y="7200900"/>
                </a:lnTo>
                <a:lnTo>
                  <a:pt x="0" y="72009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746247">
            <a:off x="-1156514" y="5381726"/>
            <a:ext cx="6088034" cy="7200900"/>
          </a:xfrm>
          <a:custGeom>
            <a:avLst/>
            <a:gdLst/>
            <a:ahLst/>
            <a:cxnLst/>
            <a:rect r="r" b="b" t="t" l="l"/>
            <a:pathLst>
              <a:path h="7200900" w="6088034">
                <a:moveTo>
                  <a:pt x="0" y="0"/>
                </a:moveTo>
                <a:lnTo>
                  <a:pt x="6088034" y="0"/>
                </a:lnTo>
                <a:lnTo>
                  <a:pt x="6088034" y="7200900"/>
                </a:lnTo>
                <a:lnTo>
                  <a:pt x="0" y="72009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0">
            <a:off x="-1889093" y="-2025661"/>
            <a:ext cx="4010284" cy="5327672"/>
          </a:xfrm>
          <a:custGeom>
            <a:avLst/>
            <a:gdLst/>
            <a:ahLst/>
            <a:cxnLst/>
            <a:rect r="r" b="b" t="t" l="l"/>
            <a:pathLst>
              <a:path h="5327672" w="4010284">
                <a:moveTo>
                  <a:pt x="0" y="0"/>
                </a:moveTo>
                <a:lnTo>
                  <a:pt x="4010284" y="0"/>
                </a:lnTo>
                <a:lnTo>
                  <a:pt x="4010284" y="5327672"/>
                </a:lnTo>
                <a:lnTo>
                  <a:pt x="0" y="5327672"/>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6" id="6"/>
          <p:cNvSpPr/>
          <p:nvPr/>
        </p:nvSpPr>
        <p:spPr>
          <a:xfrm flipH="false" flipV="false" rot="10659771">
            <a:off x="16282858" y="6968873"/>
            <a:ext cx="4010284" cy="5327672"/>
          </a:xfrm>
          <a:custGeom>
            <a:avLst/>
            <a:gdLst/>
            <a:ahLst/>
            <a:cxnLst/>
            <a:rect r="r" b="b" t="t" l="l"/>
            <a:pathLst>
              <a:path h="5327672" w="4010284">
                <a:moveTo>
                  <a:pt x="0" y="0"/>
                </a:moveTo>
                <a:lnTo>
                  <a:pt x="4010284" y="0"/>
                </a:lnTo>
                <a:lnTo>
                  <a:pt x="4010284" y="5327672"/>
                </a:lnTo>
                <a:lnTo>
                  <a:pt x="0" y="5327672"/>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DAGf7cCbX_g</dc:identifier>
  <dcterms:modified xsi:type="dcterms:W3CDTF">2011-08-01T06:04:30Z</dcterms:modified>
  <cp:revision>1</cp:revision>
  <dc:title>Cream Purple Abstract Thesis Defense Presentation</dc:title>
</cp:coreProperties>
</file>