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Lst>
  <p:sldSz cx="18288000" cy="10287000"/>
  <p:notesSz cx="6858000" cy="9144000"/>
  <p:embeddedFontLst>
    <p:embeddedFont>
      <p:font typeface="Intro" charset="1" panose="02000000000000000000"/>
      <p:regular r:id="rId12"/>
    </p:embeddedFont>
    <p:embeddedFont>
      <p:font typeface="Open Sans Bold" charset="1" panose="020B0806030504020204"/>
      <p:regular r:id="rId13"/>
    </p:embeddedFont>
    <p:embeddedFont>
      <p:font typeface="Open Sans" charset="1" panose="020B0606030504020204"/>
      <p:regular r:id="rId14"/>
    </p:embeddedFont>
    <p:embeddedFont>
      <p:font typeface="Century Gothic Paneuropean Bold" charset="1" panose="020B0702020202020204"/>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6718943" y="-989670"/>
            <a:ext cx="1080715" cy="2956684"/>
            <a:chOff x="0" y="0"/>
            <a:chExt cx="284633" cy="778715"/>
          </a:xfrm>
        </p:grpSpPr>
        <p:sp>
          <p:nvSpPr>
            <p:cNvPr name="Freeform 3" id="3"/>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4" id="4"/>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529352" y="9803843"/>
            <a:ext cx="19346704" cy="821917"/>
            <a:chOff x="0" y="0"/>
            <a:chExt cx="5095428" cy="216472"/>
          </a:xfrm>
        </p:grpSpPr>
        <p:sp>
          <p:nvSpPr>
            <p:cNvPr name="Freeform 6" id="6"/>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000000"/>
              </a:solidFill>
              <a:prstDash val="solid"/>
              <a:round/>
            </a:ln>
          </p:spPr>
        </p:sp>
        <p:sp>
          <p:nvSpPr>
            <p:cNvPr name="TextBox 7" id="7"/>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8" id="8"/>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0" id="10"/>
          <p:cNvGrpSpPr/>
          <p:nvPr/>
        </p:nvGrpSpPr>
        <p:grpSpPr>
          <a:xfrm rot="0">
            <a:off x="488343" y="-989670"/>
            <a:ext cx="1080715" cy="2956684"/>
            <a:chOff x="0" y="0"/>
            <a:chExt cx="284633" cy="778715"/>
          </a:xfrm>
        </p:grpSpPr>
        <p:sp>
          <p:nvSpPr>
            <p:cNvPr name="Freeform 11" id="11"/>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2" id="12"/>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
        <p:nvSpPr>
          <p:cNvPr name="TextBox 13" id="13"/>
          <p:cNvSpPr txBox="true"/>
          <p:nvPr/>
        </p:nvSpPr>
        <p:spPr>
          <a:xfrm rot="0">
            <a:off x="2865499" y="4478715"/>
            <a:ext cx="12557002" cy="1186695"/>
          </a:xfrm>
          <a:prstGeom prst="rect">
            <a:avLst/>
          </a:prstGeom>
        </p:spPr>
        <p:txBody>
          <a:bodyPr anchor="t" rtlCol="false" tIns="0" lIns="0" bIns="0" rIns="0">
            <a:spAutoFit/>
          </a:bodyPr>
          <a:lstStyle/>
          <a:p>
            <a:pPr algn="ctr">
              <a:lnSpc>
                <a:spcPts val="9738"/>
              </a:lnSpc>
              <a:spcBef>
                <a:spcPct val="0"/>
              </a:spcBef>
            </a:pPr>
            <a:r>
              <a:rPr lang="en-US" sz="6955">
                <a:solidFill>
                  <a:srgbClr val="000000"/>
                </a:solidFill>
                <a:latin typeface="Intro"/>
                <a:ea typeface="Intro"/>
                <a:cs typeface="Intro"/>
                <a:sym typeface="Intro"/>
              </a:rPr>
              <a:t>Kommunikatsiya turlari</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6718943" y="-989670"/>
            <a:ext cx="1080715" cy="2956684"/>
            <a:chOff x="0" y="0"/>
            <a:chExt cx="284633" cy="778715"/>
          </a:xfrm>
        </p:grpSpPr>
        <p:sp>
          <p:nvSpPr>
            <p:cNvPr name="Freeform 3" id="3"/>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4" id="4"/>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529352" y="9803843"/>
            <a:ext cx="19346704" cy="821917"/>
            <a:chOff x="0" y="0"/>
            <a:chExt cx="5095428" cy="216472"/>
          </a:xfrm>
        </p:grpSpPr>
        <p:sp>
          <p:nvSpPr>
            <p:cNvPr name="Freeform 6" id="6"/>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494848"/>
              </a:solidFill>
              <a:prstDash val="solid"/>
              <a:round/>
            </a:ln>
          </p:spPr>
        </p:sp>
        <p:sp>
          <p:nvSpPr>
            <p:cNvPr name="TextBox 7" id="7"/>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8" id="8"/>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0" id="10"/>
          <p:cNvGrpSpPr/>
          <p:nvPr/>
        </p:nvGrpSpPr>
        <p:grpSpPr>
          <a:xfrm rot="0">
            <a:off x="488343" y="-989670"/>
            <a:ext cx="1080715" cy="2956684"/>
            <a:chOff x="0" y="0"/>
            <a:chExt cx="284633" cy="778715"/>
          </a:xfrm>
        </p:grpSpPr>
        <p:sp>
          <p:nvSpPr>
            <p:cNvPr name="Freeform 11" id="11"/>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2" id="12"/>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
        <p:nvSpPr>
          <p:cNvPr name="TextBox 13" id="13"/>
          <p:cNvSpPr txBox="true"/>
          <p:nvPr/>
        </p:nvSpPr>
        <p:spPr>
          <a:xfrm rot="0">
            <a:off x="4906795" y="718719"/>
            <a:ext cx="8474410" cy="8539581"/>
          </a:xfrm>
          <a:prstGeom prst="rect">
            <a:avLst/>
          </a:prstGeom>
        </p:spPr>
        <p:txBody>
          <a:bodyPr anchor="t" rtlCol="false" tIns="0" lIns="0" bIns="0" rIns="0">
            <a:spAutoFit/>
          </a:bodyPr>
          <a:lstStyle/>
          <a:p>
            <a:pPr algn="ctr">
              <a:lnSpc>
                <a:spcPts val="3373"/>
              </a:lnSpc>
            </a:pPr>
            <a:r>
              <a:rPr lang="en-US" sz="2409" b="true">
                <a:solidFill>
                  <a:srgbClr val="000000"/>
                </a:solidFill>
                <a:latin typeface="Open Sans Bold"/>
                <a:ea typeface="Open Sans Bold"/>
                <a:cs typeface="Open Sans Bold"/>
                <a:sym typeface="Open Sans Bold"/>
              </a:rPr>
              <a:t> Kommunikatsiyaning quyidagi turlari mavjud: </a:t>
            </a:r>
          </a:p>
          <a:p>
            <a:pPr algn="ctr">
              <a:lnSpc>
                <a:spcPts val="3373"/>
              </a:lnSpc>
            </a:pPr>
            <a:r>
              <a:rPr lang="en-US" sz="2409" b="true">
                <a:solidFill>
                  <a:srgbClr val="000000"/>
                </a:solidFill>
                <a:latin typeface="Open Sans Bold"/>
                <a:ea typeface="Open Sans Bold"/>
                <a:cs typeface="Open Sans Bold"/>
                <a:sym typeface="Open Sans Bold"/>
              </a:rPr>
              <a:t> Asosiy:</a:t>
            </a:r>
          </a:p>
          <a:p>
            <a:pPr algn="ctr">
              <a:lnSpc>
                <a:spcPts val="3373"/>
              </a:lnSpc>
            </a:pPr>
            <a:r>
              <a:rPr lang="en-US" sz="2409" b="true">
                <a:solidFill>
                  <a:srgbClr val="000000"/>
                </a:solidFill>
                <a:latin typeface="Open Sans Bold"/>
                <a:ea typeface="Open Sans Bold"/>
                <a:cs typeface="Open Sans Bold"/>
                <a:sym typeface="Open Sans Bold"/>
              </a:rPr>
              <a:t> - intrapersonal (ichki dialog, L. S. Vigotskiyning ichki nutq nazariyasiga kiradi);</a:t>
            </a:r>
          </a:p>
          <a:p>
            <a:pPr algn="ctr">
              <a:lnSpc>
                <a:spcPts val="3373"/>
              </a:lnSpc>
            </a:pPr>
            <a:r>
              <a:rPr lang="en-US" sz="2409" b="true">
                <a:solidFill>
                  <a:srgbClr val="000000"/>
                </a:solidFill>
                <a:latin typeface="Open Sans Bold"/>
                <a:ea typeface="Open Sans Bold"/>
                <a:cs typeface="Open Sans Bold"/>
                <a:sym typeface="Open Sans Bold"/>
              </a:rPr>
              <a:t> - shaxslararo (ikki yoki andan ortiq muloqotchilar ishtirok etadi; verbal va noverbal shakllarga ega bo‘lishi mumkin); </a:t>
            </a:r>
          </a:p>
          <a:p>
            <a:pPr algn="ctr">
              <a:lnSpc>
                <a:spcPts val="3373"/>
              </a:lnSpc>
            </a:pPr>
            <a:r>
              <a:rPr lang="en-US" sz="2409" b="true">
                <a:solidFill>
                  <a:srgbClr val="000000"/>
                </a:solidFill>
                <a:latin typeface="Open Sans Bold"/>
                <a:ea typeface="Open Sans Bold"/>
                <a:cs typeface="Open Sans Bold"/>
                <a:sym typeface="Open Sans Bold"/>
              </a:rPr>
              <a:t> - guruhlar (muayyan guruh ichida yoki guruhlararo kommunkatsiya, shuningdek, “muloqotchi va guruh” ko‘rinishida, masalan, siyosat arbobi bilan suhbat bo‘lishi mumkin);</a:t>
            </a:r>
          </a:p>
          <a:p>
            <a:pPr algn="ctr">
              <a:lnSpc>
                <a:spcPts val="3373"/>
              </a:lnSpc>
            </a:pPr>
            <a:r>
              <a:rPr lang="en-US" sz="2409" b="true">
                <a:solidFill>
                  <a:srgbClr val="000000"/>
                </a:solidFill>
                <a:latin typeface="Open Sans Bold"/>
                <a:ea typeface="Open Sans Bold"/>
                <a:cs typeface="Open Sans Bold"/>
                <a:sym typeface="Open Sans Bold"/>
              </a:rPr>
              <a:t> - ommaviy (yuboruvchi bir kommunikant bo‘lishi, oluvchi omma;  matbuot, radio, televidenie kanallari vositasida amalga oshiriladi); </a:t>
            </a:r>
          </a:p>
          <a:p>
            <a:pPr algn="ctr">
              <a:lnSpc>
                <a:spcPts val="3373"/>
              </a:lnSpc>
            </a:pPr>
            <a:r>
              <a:rPr lang="en-US" sz="2409" b="true">
                <a:solidFill>
                  <a:srgbClr val="000000"/>
                </a:solidFill>
                <a:latin typeface="Open Sans Bold"/>
                <a:ea typeface="Open Sans Bold"/>
                <a:cs typeface="Open Sans Bold"/>
                <a:sym typeface="Open Sans Bold"/>
              </a:rPr>
              <a:t> - jamoaviy (shaxslararo, masalan, ma’ruzachi, jamoat arbobi– auditoriya)</a:t>
            </a:r>
          </a:p>
          <a:p>
            <a:pPr algn="ctr">
              <a:lnSpc>
                <a:spcPts val="3373"/>
              </a:lnSpc>
            </a:pPr>
            <a:r>
              <a:rPr lang="en-US" sz="2409" b="true">
                <a:solidFill>
                  <a:srgbClr val="000000"/>
                </a:solidFill>
                <a:latin typeface="Open Sans Bold"/>
                <a:ea typeface="Open Sans Bold"/>
                <a:cs typeface="Open Sans Bold"/>
                <a:sym typeface="Open Sans Bold"/>
              </a:rPr>
              <a:t> - virtual (shaxslararo, guruhlararo, ommaviy bo‘lishi mumkin; kompyuter va kommunikatsiya texnologiyalariga asoslanadi).</a:t>
            </a:r>
          </a:p>
          <a:p>
            <a:pPr algn="ctr">
              <a:lnSpc>
                <a:spcPts val="3373"/>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6718943" y="-989670"/>
            <a:ext cx="1080715" cy="2956684"/>
            <a:chOff x="0" y="0"/>
            <a:chExt cx="284633" cy="778715"/>
          </a:xfrm>
        </p:grpSpPr>
        <p:sp>
          <p:nvSpPr>
            <p:cNvPr name="Freeform 3" id="3"/>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4" id="4"/>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529352" y="9803843"/>
            <a:ext cx="19346704" cy="821917"/>
            <a:chOff x="0" y="0"/>
            <a:chExt cx="5095428" cy="216472"/>
          </a:xfrm>
        </p:grpSpPr>
        <p:sp>
          <p:nvSpPr>
            <p:cNvPr name="Freeform 6" id="6"/>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494848"/>
              </a:solidFill>
              <a:prstDash val="solid"/>
              <a:round/>
            </a:ln>
          </p:spPr>
        </p:sp>
        <p:sp>
          <p:nvSpPr>
            <p:cNvPr name="TextBox 7" id="7"/>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8" id="8"/>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0" id="10"/>
          <p:cNvGrpSpPr/>
          <p:nvPr/>
        </p:nvGrpSpPr>
        <p:grpSpPr>
          <a:xfrm rot="0">
            <a:off x="488343" y="-989670"/>
            <a:ext cx="1080715" cy="2956684"/>
            <a:chOff x="0" y="0"/>
            <a:chExt cx="284633" cy="778715"/>
          </a:xfrm>
        </p:grpSpPr>
        <p:sp>
          <p:nvSpPr>
            <p:cNvPr name="Freeform 11" id="11"/>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2" id="12"/>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
        <p:nvSpPr>
          <p:cNvPr name="TextBox 13" id="13"/>
          <p:cNvSpPr txBox="true"/>
          <p:nvPr/>
        </p:nvSpPr>
        <p:spPr>
          <a:xfrm rot="0">
            <a:off x="0" y="3540947"/>
            <a:ext cx="18288000" cy="2990215"/>
          </a:xfrm>
          <a:prstGeom prst="rect">
            <a:avLst/>
          </a:prstGeom>
        </p:spPr>
        <p:txBody>
          <a:bodyPr anchor="t" rtlCol="false" tIns="0" lIns="0" bIns="0" rIns="0">
            <a:spAutoFit/>
          </a:bodyPr>
          <a:lstStyle/>
          <a:p>
            <a:pPr algn="ctr">
              <a:lnSpc>
                <a:spcPts val="2659"/>
              </a:lnSpc>
            </a:pPr>
            <a:r>
              <a:rPr lang="en-US" sz="1899">
                <a:solidFill>
                  <a:srgbClr val="000000"/>
                </a:solidFill>
                <a:latin typeface="Open Sans"/>
                <a:ea typeface="Open Sans"/>
                <a:cs typeface="Open Sans"/>
                <a:sym typeface="Open Sans"/>
              </a:rPr>
              <a:t> madaniyatlararo (turli madaniyat tashuvchilari kommunikatsiyasi; shaxslararo va guruhlararo bo‘lishi mumkin);</a:t>
            </a:r>
          </a:p>
          <a:p>
            <a:pPr algn="ctr">
              <a:lnSpc>
                <a:spcPts val="2659"/>
              </a:lnSpc>
            </a:pPr>
            <a:r>
              <a:rPr lang="en-US" sz="1899">
                <a:solidFill>
                  <a:srgbClr val="000000"/>
                </a:solidFill>
                <a:latin typeface="Open Sans"/>
                <a:ea typeface="Open Sans"/>
                <a:cs typeface="Open Sans"/>
                <a:sym typeface="Open Sans"/>
              </a:rPr>
              <a:t> - xalqaro (xalqaro aloqalar, diplomatiya doirasida);   </a:t>
            </a:r>
          </a:p>
          <a:p>
            <a:pPr algn="ctr">
              <a:lnSpc>
                <a:spcPts val="2659"/>
              </a:lnSpc>
            </a:pPr>
            <a:r>
              <a:rPr lang="en-US" sz="1899">
                <a:solidFill>
                  <a:srgbClr val="000000"/>
                </a:solidFill>
                <a:latin typeface="Open Sans"/>
                <a:ea typeface="Open Sans"/>
                <a:cs typeface="Open Sans"/>
                <a:sym typeface="Open Sans"/>
              </a:rPr>
              <a:t> - tashkilotlar  (ishlab chiqarish sohasidagi kommunikatsiya) va biznes-kommunikatsiya</a:t>
            </a:r>
          </a:p>
          <a:p>
            <a:pPr algn="ctr">
              <a:lnSpc>
                <a:spcPts val="2659"/>
              </a:lnSpc>
            </a:pPr>
            <a:r>
              <a:rPr lang="en-US" sz="1899">
                <a:solidFill>
                  <a:srgbClr val="000000"/>
                </a:solidFill>
                <a:latin typeface="Open Sans"/>
                <a:ea typeface="Open Sans"/>
                <a:cs typeface="Open Sans"/>
                <a:sym typeface="Open Sans"/>
              </a:rPr>
              <a:t>siyosiy (siyosiy faoliyatda; individlar o‘rtasida, shuningdek, boshqaruvchi va boshqariluvchilar o‘rtasida amalga oshiriladi); </a:t>
            </a:r>
          </a:p>
          <a:p>
            <a:pPr algn="ctr">
              <a:lnSpc>
                <a:spcPts val="2659"/>
              </a:lnSpc>
            </a:pPr>
            <a:r>
              <a:rPr lang="en-US" sz="1899">
                <a:solidFill>
                  <a:srgbClr val="000000"/>
                </a:solidFill>
                <a:latin typeface="Open Sans"/>
                <a:ea typeface="Open Sans"/>
                <a:cs typeface="Open Sans"/>
                <a:sym typeface="Open Sans"/>
              </a:rPr>
              <a:t> - maishiy (ko‘proq shaxslar orasida kuzatiladi; yosh va gender komponentlarini o‘z ichiga oladi).</a:t>
            </a:r>
          </a:p>
          <a:p>
            <a:pPr algn="ctr">
              <a:lnSpc>
                <a:spcPts val="2659"/>
              </a:lnSpc>
            </a:pPr>
            <a:r>
              <a:rPr lang="en-US" sz="1899">
                <a:solidFill>
                  <a:srgbClr val="000000"/>
                </a:solidFill>
                <a:latin typeface="Open Sans"/>
                <a:ea typeface="Open Sans"/>
                <a:cs typeface="Open Sans"/>
                <a:sym typeface="Open Sans"/>
              </a:rPr>
              <a:t> ​Kommunikatsiyaning qaysi shakli haqida so‘z bormasin, aynan bu jarayonga xos bo‘lgan birliklar mavjud. Bular axborot(xabar yoki matn), anglash (ratsional hamda hissiy) tushunchalari bo‘lib, kommunikatsiyaning maqsadini belgilaydi. Shuningdek, texnologiya tushunchasi ham axborotni samarali tushunish nuqtayi nazaridan muhim hisoblanadi.</a:t>
            </a:r>
          </a:p>
          <a:p>
            <a:pPr algn="ctr">
              <a:lnSpc>
                <a:spcPts val="2659"/>
              </a:lnSpc>
              <a:spcBef>
                <a:spcPct val="0"/>
              </a:spcBef>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6718943" y="-989670"/>
            <a:ext cx="1080715" cy="2956684"/>
            <a:chOff x="0" y="0"/>
            <a:chExt cx="284633" cy="778715"/>
          </a:xfrm>
        </p:grpSpPr>
        <p:sp>
          <p:nvSpPr>
            <p:cNvPr name="Freeform 3" id="3"/>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4" id="4"/>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529352" y="9803843"/>
            <a:ext cx="19346704" cy="821917"/>
            <a:chOff x="0" y="0"/>
            <a:chExt cx="5095428" cy="216472"/>
          </a:xfrm>
        </p:grpSpPr>
        <p:sp>
          <p:nvSpPr>
            <p:cNvPr name="Freeform 6" id="6"/>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494848"/>
              </a:solidFill>
              <a:prstDash val="solid"/>
              <a:round/>
            </a:ln>
          </p:spPr>
        </p:sp>
        <p:sp>
          <p:nvSpPr>
            <p:cNvPr name="TextBox 7" id="7"/>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8" id="8"/>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0" id="10"/>
          <p:cNvGrpSpPr/>
          <p:nvPr/>
        </p:nvGrpSpPr>
        <p:grpSpPr>
          <a:xfrm rot="0">
            <a:off x="488343" y="-989670"/>
            <a:ext cx="1080715" cy="2956684"/>
            <a:chOff x="0" y="0"/>
            <a:chExt cx="284633" cy="778715"/>
          </a:xfrm>
        </p:grpSpPr>
        <p:sp>
          <p:nvSpPr>
            <p:cNvPr name="Freeform 11" id="11"/>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2" id="12"/>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
        <p:nvSpPr>
          <p:cNvPr name="TextBox 13" id="13"/>
          <p:cNvSpPr txBox="true"/>
          <p:nvPr/>
        </p:nvSpPr>
        <p:spPr>
          <a:xfrm rot="0">
            <a:off x="1570770" y="3606456"/>
            <a:ext cx="15149885" cy="3035989"/>
          </a:xfrm>
          <a:prstGeom prst="rect">
            <a:avLst/>
          </a:prstGeom>
        </p:spPr>
        <p:txBody>
          <a:bodyPr anchor="t" rtlCol="false" tIns="0" lIns="0" bIns="0" rIns="0">
            <a:spAutoFit/>
          </a:bodyPr>
          <a:lstStyle/>
          <a:p>
            <a:pPr algn="ctr">
              <a:lnSpc>
                <a:spcPts val="2203"/>
              </a:lnSpc>
            </a:pPr>
            <a:r>
              <a:rPr lang="en-US" sz="1573">
                <a:solidFill>
                  <a:srgbClr val="000000"/>
                </a:solidFill>
                <a:latin typeface="Open Sans"/>
                <a:ea typeface="Open Sans"/>
                <a:cs typeface="Open Sans"/>
                <a:sym typeface="Open Sans"/>
              </a:rPr>
              <a:t> Kommunikatsiya manbasi:  ijtimoiy jihatdan ahamiyatli axborotni keng tarqatish bilan shug‘ullanadigan tashkilotlar: ommaviy kommunikatsiya sohasini qo‘llab-quvvatlashga javobgar institutlar; bu sohani texnik ta’minotiga javobgar institutlar (davlat qo‘mitalari, davlat va xususiy teleradiokompaniyalar, ommaviy matbuot agentligi, nashriyotlar va h.k).  </a:t>
            </a:r>
          </a:p>
          <a:p>
            <a:pPr algn="ctr">
              <a:lnSpc>
                <a:spcPts val="2203"/>
              </a:lnSpc>
            </a:pPr>
            <a:r>
              <a:rPr lang="en-US" sz="1573">
                <a:solidFill>
                  <a:srgbClr val="000000"/>
                </a:solidFill>
                <a:latin typeface="Open Sans"/>
                <a:ea typeface="Open Sans"/>
                <a:cs typeface="Open Sans"/>
                <a:sym typeface="Open Sans"/>
              </a:rPr>
              <a:t> Axborotning hajmi, mazmuni va shakli: bilim, baho va ishonch berish majmuyi.</a:t>
            </a:r>
          </a:p>
          <a:p>
            <a:pPr algn="ctr">
              <a:lnSpc>
                <a:spcPts val="2203"/>
              </a:lnSpc>
            </a:pPr>
            <a:r>
              <a:rPr lang="en-US" sz="1573">
                <a:solidFill>
                  <a:srgbClr val="000000"/>
                </a:solidFill>
                <a:latin typeface="Open Sans"/>
                <a:ea typeface="Open Sans"/>
                <a:cs typeface="Open Sans"/>
                <a:sym typeface="Open Sans"/>
              </a:rPr>
              <a:t> Ommaviy axborot kanallari: ma’lumotlarning sifat va miqdoriy xususiyatlari xarakteristikasi, ularni adekvat uzatishning texnik imkoniyatlari va auditoriya mosligini ta’minlaydigan kitob, gazeta, jurnallar nashriyoti, teleradio tarmoqlari.</a:t>
            </a:r>
          </a:p>
          <a:p>
            <a:pPr algn="ctr">
              <a:lnSpc>
                <a:spcPts val="2203"/>
              </a:lnSpc>
            </a:pPr>
            <a:r>
              <a:rPr lang="en-US" sz="1573">
                <a:solidFill>
                  <a:srgbClr val="000000"/>
                </a:solidFill>
                <a:latin typeface="Open Sans"/>
                <a:ea typeface="Open Sans"/>
                <a:cs typeface="Open Sans"/>
                <a:sym typeface="Open Sans"/>
              </a:rPr>
              <a:t> Auditoriya: axborotni qabul qilish va qayta ishlashiga ko‘ra ijtimoiy guruhlar va ularning psixofiziologik xususiyatlari jihatidan farqlanadi.</a:t>
            </a:r>
          </a:p>
          <a:p>
            <a:pPr algn="ctr">
              <a:lnSpc>
                <a:spcPts val="2203"/>
              </a:lnSpc>
            </a:pPr>
            <a:r>
              <a:rPr lang="en-US" sz="1573">
                <a:solidFill>
                  <a:srgbClr val="000000"/>
                </a:solidFill>
                <a:latin typeface="Open Sans"/>
                <a:ea typeface="Open Sans"/>
                <a:cs typeface="Open Sans"/>
                <a:sym typeface="Open Sans"/>
              </a:rPr>
              <a:t> Xabarning samaradorlik omillari: xabarning ta’siri ostida yuzaga chiqadigan ijtimoiy fe’l-atvor, harakat yoki harakatsizlik.</a:t>
            </a:r>
          </a:p>
          <a:p>
            <a:pPr algn="ctr">
              <a:lnSpc>
                <a:spcPts val="2203"/>
              </a:lnSpc>
            </a:pPr>
            <a:r>
              <a:rPr lang="en-US" sz="1573">
                <a:solidFill>
                  <a:srgbClr val="000000"/>
                </a:solidFill>
                <a:latin typeface="Open Sans"/>
                <a:ea typeface="Open Sans"/>
                <a:cs typeface="Open Sans"/>
                <a:sym typeface="Open Sans"/>
              </a:rPr>
              <a:t> Ommaviy axborotning ifodali vositalari: axborot qabulini osonlashtiradigan to‘liqlik; xabarning aniqligi (so‘zlar, iboralar, vizual obrazlar va h.k. tushunarli bo‘lishi); xabar tilining barcha uchun tushunarli bo‘lishi </a:t>
            </a:r>
          </a:p>
          <a:p>
            <a:pPr algn="ctr">
              <a:lnSpc>
                <a:spcPts val="2203"/>
              </a:lnSpc>
              <a:spcBef>
                <a:spcPct val="0"/>
              </a:spcBef>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name="Picture 2" id="2"/>
          <p:cNvPicPr>
            <a:picLocks noChangeAspect="true"/>
          </p:cNvPicPr>
          <p:nvPr/>
        </p:nvPicPr>
        <p:blipFill>
          <a:blip r:embed="rId2"/>
          <a:stretch>
            <a:fillRect/>
          </a:stretch>
        </p:blipFill>
        <p:spPr>
          <a:xfrm rot="0">
            <a:off x="7151012" y="5032049"/>
            <a:ext cx="3985975" cy="3985975"/>
          </a:xfrm>
          <a:prstGeom prst="rect">
            <a:avLst/>
          </a:prstGeom>
        </p:spPr>
      </p:pic>
      <p:grpSp>
        <p:nvGrpSpPr>
          <p:cNvPr name="Group 3" id="3"/>
          <p:cNvGrpSpPr/>
          <p:nvPr/>
        </p:nvGrpSpPr>
        <p:grpSpPr>
          <a:xfrm rot="0">
            <a:off x="16718943" y="-989670"/>
            <a:ext cx="1080715" cy="2956684"/>
            <a:chOff x="0" y="0"/>
            <a:chExt cx="284633" cy="778715"/>
          </a:xfrm>
        </p:grpSpPr>
        <p:sp>
          <p:nvSpPr>
            <p:cNvPr name="Freeform 4" id="4"/>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5" id="5"/>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6" id="6"/>
          <p:cNvGrpSpPr/>
          <p:nvPr/>
        </p:nvGrpSpPr>
        <p:grpSpPr>
          <a:xfrm rot="0">
            <a:off x="-529352" y="9803843"/>
            <a:ext cx="19346704" cy="821917"/>
            <a:chOff x="0" y="0"/>
            <a:chExt cx="5095428" cy="216472"/>
          </a:xfrm>
        </p:grpSpPr>
        <p:sp>
          <p:nvSpPr>
            <p:cNvPr name="Freeform 7" id="7"/>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494848"/>
              </a:solidFill>
              <a:prstDash val="solid"/>
              <a:round/>
            </a:ln>
          </p:spPr>
        </p:sp>
        <p:sp>
          <p:nvSpPr>
            <p:cNvPr name="TextBox 8" id="8"/>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9" id="9"/>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0" id="10"/>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11" id="11"/>
          <p:cNvGrpSpPr/>
          <p:nvPr/>
        </p:nvGrpSpPr>
        <p:grpSpPr>
          <a:xfrm rot="0">
            <a:off x="488343" y="-989670"/>
            <a:ext cx="1080715" cy="2956684"/>
            <a:chOff x="0" y="0"/>
            <a:chExt cx="284633" cy="778715"/>
          </a:xfrm>
        </p:grpSpPr>
        <p:sp>
          <p:nvSpPr>
            <p:cNvPr name="Freeform 12" id="12"/>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3" id="13"/>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
        <p:nvSpPr>
          <p:cNvPr name="TextBox 14" id="14"/>
          <p:cNvSpPr txBox="true"/>
          <p:nvPr/>
        </p:nvSpPr>
        <p:spPr>
          <a:xfrm rot="0">
            <a:off x="6849" y="2651519"/>
            <a:ext cx="18281151" cy="1990090"/>
          </a:xfrm>
          <a:prstGeom prst="rect">
            <a:avLst/>
          </a:prstGeom>
        </p:spPr>
        <p:txBody>
          <a:bodyPr anchor="t" rtlCol="false" tIns="0" lIns="0" bIns="0" rIns="0">
            <a:spAutoFit/>
          </a:bodyPr>
          <a:lstStyle/>
          <a:p>
            <a:pPr algn="ctr">
              <a:lnSpc>
                <a:spcPts val="2659"/>
              </a:lnSpc>
            </a:pPr>
            <a:r>
              <a:rPr lang="en-US" sz="1899">
                <a:solidFill>
                  <a:srgbClr val="000000"/>
                </a:solidFill>
                <a:latin typeface="Open Sans"/>
                <a:ea typeface="Open Sans"/>
                <a:cs typeface="Open Sans"/>
                <a:sym typeface="Open Sans"/>
              </a:rPr>
              <a:t> Madaniyatlararo muloqot makromadaniyat va mikromadaniyat darajalariga ajratiladi. Yer kurrasida o‘zining madaniy an’analari bilan bir ijtimoiy tizimga birlashgan katta hududlar mavjud. Masalan, Amerika madaniyati, Afrika madaniyati, Yevropa madaniyati, Osiyo madaniyati, Sharq madaniyati va h.k. madaniyatlar haqida so‘z yuritish mumkin. Bunday madaniyatlar hududiy belgilariga ko‘ra makromadaniyatdeyiladi.</a:t>
            </a:r>
          </a:p>
          <a:p>
            <a:pPr algn="ctr">
              <a:lnSpc>
                <a:spcPts val="2659"/>
              </a:lnSpc>
            </a:pPr>
            <a:r>
              <a:rPr lang="en-US" sz="1899">
                <a:solidFill>
                  <a:srgbClr val="000000"/>
                </a:solidFill>
                <a:latin typeface="Open Sans"/>
                <a:ea typeface="Open Sans"/>
                <a:cs typeface="Open Sans"/>
                <a:sym typeface="Open Sans"/>
              </a:rPr>
              <a:t> Makromadaniyatlar ham o‘z navbatida submadaniyatlardan, ya’ni ma’lum jamiyat ichidagi o‘ziga xos madaniy xususiyatlariga ega bo‘lgan turli ijtimoiy guruhlar madaniyatidan tarkib topadi. Bunday madaniyatga mikromadaniyat deyiladi.</a:t>
            </a:r>
          </a:p>
          <a:p>
            <a:pPr algn="ctr">
              <a:lnSpc>
                <a:spcPts val="2659"/>
              </a:lnSpc>
              <a:spcBef>
                <a:spcPct val="0"/>
              </a:spcBef>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2950481" y="4013348"/>
            <a:ext cx="12387037" cy="2031703"/>
          </a:xfrm>
          <a:prstGeom prst="rect">
            <a:avLst/>
          </a:prstGeom>
        </p:spPr>
        <p:txBody>
          <a:bodyPr anchor="t" rtlCol="false" tIns="0" lIns="0" bIns="0" rIns="0">
            <a:spAutoFit/>
          </a:bodyPr>
          <a:lstStyle/>
          <a:p>
            <a:pPr algn="ctr">
              <a:lnSpc>
                <a:spcPts val="16641"/>
              </a:lnSpc>
            </a:pPr>
            <a:r>
              <a:rPr lang="en-US" b="true" sz="11886">
                <a:solidFill>
                  <a:srgbClr val="000000"/>
                </a:solidFill>
                <a:latin typeface="Century Gothic Paneuropean Bold"/>
                <a:ea typeface="Century Gothic Paneuropean Bold"/>
                <a:cs typeface="Century Gothic Paneuropean Bold"/>
                <a:sym typeface="Century Gothic Paneuropean Bold"/>
              </a:rPr>
              <a:t>THANK YOU</a:t>
            </a:r>
          </a:p>
        </p:txBody>
      </p:sp>
      <p:grpSp>
        <p:nvGrpSpPr>
          <p:cNvPr name="Group 3" id="3"/>
          <p:cNvGrpSpPr/>
          <p:nvPr/>
        </p:nvGrpSpPr>
        <p:grpSpPr>
          <a:xfrm rot="0">
            <a:off x="16718943" y="-989670"/>
            <a:ext cx="1080715" cy="2956684"/>
            <a:chOff x="0" y="0"/>
            <a:chExt cx="284633" cy="778715"/>
          </a:xfrm>
        </p:grpSpPr>
        <p:sp>
          <p:nvSpPr>
            <p:cNvPr name="Freeform 4" id="4"/>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5" id="5"/>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grpSp>
        <p:nvGrpSpPr>
          <p:cNvPr name="Group 6" id="6"/>
          <p:cNvGrpSpPr/>
          <p:nvPr/>
        </p:nvGrpSpPr>
        <p:grpSpPr>
          <a:xfrm rot="0">
            <a:off x="-529352" y="9803843"/>
            <a:ext cx="19346704" cy="821917"/>
            <a:chOff x="0" y="0"/>
            <a:chExt cx="5095428" cy="216472"/>
          </a:xfrm>
        </p:grpSpPr>
        <p:sp>
          <p:nvSpPr>
            <p:cNvPr name="Freeform 7" id="7"/>
            <p:cNvSpPr/>
            <p:nvPr/>
          </p:nvSpPr>
          <p:spPr>
            <a:xfrm flipH="false" flipV="false" rot="0">
              <a:off x="0" y="0"/>
              <a:ext cx="5095428" cy="216472"/>
            </a:xfrm>
            <a:custGeom>
              <a:avLst/>
              <a:gdLst/>
              <a:ahLst/>
              <a:cxnLst/>
              <a:rect r="r" b="b" t="t" l="l"/>
              <a:pathLst>
                <a:path h="216472" w="5095428">
                  <a:moveTo>
                    <a:pt x="20409" y="0"/>
                  </a:moveTo>
                  <a:lnTo>
                    <a:pt x="5075020" y="0"/>
                  </a:lnTo>
                  <a:cubicBezTo>
                    <a:pt x="5086291" y="0"/>
                    <a:pt x="5095428" y="9137"/>
                    <a:pt x="5095428" y="20409"/>
                  </a:cubicBezTo>
                  <a:lnTo>
                    <a:pt x="5095428" y="196063"/>
                  </a:lnTo>
                  <a:cubicBezTo>
                    <a:pt x="5095428" y="201476"/>
                    <a:pt x="5093278" y="206667"/>
                    <a:pt x="5089451" y="210494"/>
                  </a:cubicBezTo>
                  <a:cubicBezTo>
                    <a:pt x="5085623" y="214322"/>
                    <a:pt x="5080432" y="216472"/>
                    <a:pt x="5075020" y="216472"/>
                  </a:cubicBezTo>
                  <a:lnTo>
                    <a:pt x="20409" y="216472"/>
                  </a:lnTo>
                  <a:cubicBezTo>
                    <a:pt x="14996" y="216472"/>
                    <a:pt x="9805" y="214322"/>
                    <a:pt x="5978" y="210494"/>
                  </a:cubicBezTo>
                  <a:cubicBezTo>
                    <a:pt x="2150" y="206667"/>
                    <a:pt x="0" y="201476"/>
                    <a:pt x="0" y="196063"/>
                  </a:cubicBezTo>
                  <a:lnTo>
                    <a:pt x="0" y="20409"/>
                  </a:lnTo>
                  <a:cubicBezTo>
                    <a:pt x="0" y="14996"/>
                    <a:pt x="2150" y="9805"/>
                    <a:pt x="5978" y="5978"/>
                  </a:cubicBezTo>
                  <a:cubicBezTo>
                    <a:pt x="9805" y="2150"/>
                    <a:pt x="14996" y="0"/>
                    <a:pt x="20409" y="0"/>
                  </a:cubicBezTo>
                  <a:close/>
                </a:path>
              </a:pathLst>
            </a:custGeom>
            <a:solidFill>
              <a:srgbClr val="FAE7BC"/>
            </a:solidFill>
            <a:ln w="85725" cap="rnd">
              <a:solidFill>
                <a:srgbClr val="000000"/>
              </a:solidFill>
              <a:prstDash val="solid"/>
              <a:round/>
            </a:ln>
          </p:spPr>
        </p:sp>
        <p:sp>
          <p:nvSpPr>
            <p:cNvPr name="TextBox 8" id="8"/>
            <p:cNvSpPr txBox="true"/>
            <p:nvPr/>
          </p:nvSpPr>
          <p:spPr>
            <a:xfrm>
              <a:off x="0" y="-38100"/>
              <a:ext cx="5095428" cy="254572"/>
            </a:xfrm>
            <a:prstGeom prst="rect">
              <a:avLst/>
            </a:prstGeom>
          </p:spPr>
          <p:txBody>
            <a:bodyPr anchor="ctr" rtlCol="false" tIns="50800" lIns="50800" bIns="50800" rIns="50800"/>
            <a:lstStyle/>
            <a:p>
              <a:pPr algn="ctr">
                <a:lnSpc>
                  <a:spcPts val="2659"/>
                </a:lnSpc>
                <a:spcBef>
                  <a:spcPct val="0"/>
                </a:spcBef>
              </a:pPr>
            </a:p>
          </p:txBody>
        </p:sp>
      </p:grpSp>
      <p:sp>
        <p:nvSpPr>
          <p:cNvPr name="Freeform 9" id="9"/>
          <p:cNvSpPr/>
          <p:nvPr/>
        </p:nvSpPr>
        <p:spPr>
          <a:xfrm flipH="true" flipV="false" rot="0">
            <a:off x="17259300" y="3085173"/>
            <a:ext cx="4518707" cy="3939865"/>
          </a:xfrm>
          <a:custGeom>
            <a:avLst/>
            <a:gdLst/>
            <a:ahLst/>
            <a:cxnLst/>
            <a:rect r="r" b="b" t="t" l="l"/>
            <a:pathLst>
              <a:path h="3939865" w="4518707">
                <a:moveTo>
                  <a:pt x="4518707" y="0"/>
                </a:moveTo>
                <a:lnTo>
                  <a:pt x="0" y="0"/>
                </a:lnTo>
                <a:lnTo>
                  <a:pt x="0" y="3939864"/>
                </a:lnTo>
                <a:lnTo>
                  <a:pt x="4518707" y="3939864"/>
                </a:lnTo>
                <a:lnTo>
                  <a:pt x="451870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0" id="10"/>
          <p:cNvSpPr/>
          <p:nvPr/>
        </p:nvSpPr>
        <p:spPr>
          <a:xfrm flipH="false" flipV="false" rot="0">
            <a:off x="-3486583" y="3085173"/>
            <a:ext cx="4518707" cy="3939865"/>
          </a:xfrm>
          <a:custGeom>
            <a:avLst/>
            <a:gdLst/>
            <a:ahLst/>
            <a:cxnLst/>
            <a:rect r="r" b="b" t="t" l="l"/>
            <a:pathLst>
              <a:path h="3939865" w="4518707">
                <a:moveTo>
                  <a:pt x="0" y="0"/>
                </a:moveTo>
                <a:lnTo>
                  <a:pt x="4518707" y="0"/>
                </a:lnTo>
                <a:lnTo>
                  <a:pt x="4518707" y="3939864"/>
                </a:lnTo>
                <a:lnTo>
                  <a:pt x="0" y="39398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1" id="11"/>
          <p:cNvGrpSpPr/>
          <p:nvPr/>
        </p:nvGrpSpPr>
        <p:grpSpPr>
          <a:xfrm rot="0">
            <a:off x="488343" y="-989670"/>
            <a:ext cx="1080715" cy="2956684"/>
            <a:chOff x="0" y="0"/>
            <a:chExt cx="284633" cy="778715"/>
          </a:xfrm>
        </p:grpSpPr>
        <p:sp>
          <p:nvSpPr>
            <p:cNvPr name="Freeform 12" id="12"/>
            <p:cNvSpPr/>
            <p:nvPr/>
          </p:nvSpPr>
          <p:spPr>
            <a:xfrm flipH="false" flipV="false" rot="0">
              <a:off x="0" y="0"/>
              <a:ext cx="284633" cy="778715"/>
            </a:xfrm>
            <a:custGeom>
              <a:avLst/>
              <a:gdLst/>
              <a:ahLst/>
              <a:cxnLst/>
              <a:rect r="r" b="b" t="t" l="l"/>
              <a:pathLst>
                <a:path h="778715" w="284633">
                  <a:moveTo>
                    <a:pt x="142316" y="0"/>
                  </a:moveTo>
                  <a:lnTo>
                    <a:pt x="142316" y="0"/>
                  </a:lnTo>
                  <a:cubicBezTo>
                    <a:pt x="220916" y="0"/>
                    <a:pt x="284633" y="63717"/>
                    <a:pt x="284633" y="142316"/>
                  </a:cubicBezTo>
                  <a:lnTo>
                    <a:pt x="284633" y="636399"/>
                  </a:lnTo>
                  <a:cubicBezTo>
                    <a:pt x="284633" y="714998"/>
                    <a:pt x="220916" y="778715"/>
                    <a:pt x="142316" y="778715"/>
                  </a:cubicBezTo>
                  <a:lnTo>
                    <a:pt x="142316" y="778715"/>
                  </a:lnTo>
                  <a:cubicBezTo>
                    <a:pt x="63717" y="778715"/>
                    <a:pt x="0" y="714998"/>
                    <a:pt x="0" y="636399"/>
                  </a:cubicBezTo>
                  <a:lnTo>
                    <a:pt x="0" y="142316"/>
                  </a:lnTo>
                  <a:cubicBezTo>
                    <a:pt x="0" y="63717"/>
                    <a:pt x="63717" y="0"/>
                    <a:pt x="142316" y="0"/>
                  </a:cubicBezTo>
                  <a:close/>
                </a:path>
              </a:pathLst>
            </a:custGeom>
            <a:solidFill>
              <a:srgbClr val="FAE7BC"/>
            </a:solidFill>
          </p:spPr>
        </p:sp>
        <p:sp>
          <p:nvSpPr>
            <p:cNvPr name="TextBox 13" id="13"/>
            <p:cNvSpPr txBox="true"/>
            <p:nvPr/>
          </p:nvSpPr>
          <p:spPr>
            <a:xfrm>
              <a:off x="0" y="-38100"/>
              <a:ext cx="284633" cy="816815"/>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DAGf7bb3rLE</dc:identifier>
  <dcterms:modified xsi:type="dcterms:W3CDTF">2011-08-01T06:04:30Z</dcterms:modified>
  <cp:revision>1</cp:revision>
  <dc:title>Black Yellow Modern Minimalist Elegant Presentation</dc:title>
</cp:coreProperties>
</file>