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Lst>
  <p:sldSz cx="18288000" cy="10287000"/>
  <p:notesSz cx="6858000" cy="9144000"/>
  <p:embeddedFontLst>
    <p:embeddedFont>
      <p:font typeface="Intro" charset="1" panose="02000000000000000000"/>
      <p:regular r:id="rId12"/>
    </p:embeddedFont>
    <p:embeddedFont>
      <p:font typeface="Open Sans Bold" charset="1" panose="020B0806030504020204"/>
      <p:regular r:id="rId13"/>
    </p:embeddedFont>
    <p:embeddedFont>
      <p:font typeface="Open Sans" charset="1" panose="020B0606030504020204"/>
      <p:regular r:id="rId14"/>
    </p:embeddedFont>
    <p:embeddedFont>
      <p:font typeface="Century Gothic Paneuropean Bold" charset="1" panose="020B0702020202020204"/>
      <p:regular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fonts/font12.fntdata" Type="http://schemas.openxmlformats.org/officeDocument/2006/relationships/font"/><Relationship Id="rId13" Target="fonts/font13.fntdata" Type="http://schemas.openxmlformats.org/officeDocument/2006/relationships/font"/><Relationship Id="rId14" Target="fonts/font14.fntdata" Type="http://schemas.openxmlformats.org/officeDocument/2006/relationships/font"/><Relationship Id="rId15" Target="fonts/font15.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3.png" Type="http://schemas.openxmlformats.org/officeDocument/2006/relationships/image"/><Relationship Id="rId4" Target="../media/image4.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6718943" y="-989670"/>
            <a:ext cx="1080715" cy="2956684"/>
            <a:chOff x="0" y="0"/>
            <a:chExt cx="284633" cy="778715"/>
          </a:xfrm>
        </p:grpSpPr>
        <p:sp>
          <p:nvSpPr>
            <p:cNvPr name="Freeform 3" id="3"/>
            <p:cNvSpPr/>
            <p:nvPr/>
          </p:nvSpPr>
          <p:spPr>
            <a:xfrm flipH="false" flipV="false" rot="0">
              <a:off x="0" y="0"/>
              <a:ext cx="284633" cy="778715"/>
            </a:xfrm>
            <a:custGeom>
              <a:avLst/>
              <a:gdLst/>
              <a:ahLst/>
              <a:cxnLst/>
              <a:rect r="r" b="b" t="t" l="l"/>
              <a:pathLst>
                <a:path h="778715" w="284633">
                  <a:moveTo>
                    <a:pt x="142316" y="0"/>
                  </a:moveTo>
                  <a:lnTo>
                    <a:pt x="142316" y="0"/>
                  </a:lnTo>
                  <a:cubicBezTo>
                    <a:pt x="220916" y="0"/>
                    <a:pt x="284633" y="63717"/>
                    <a:pt x="284633" y="142316"/>
                  </a:cubicBezTo>
                  <a:lnTo>
                    <a:pt x="284633" y="636399"/>
                  </a:lnTo>
                  <a:cubicBezTo>
                    <a:pt x="284633" y="714998"/>
                    <a:pt x="220916" y="778715"/>
                    <a:pt x="142316" y="778715"/>
                  </a:cubicBezTo>
                  <a:lnTo>
                    <a:pt x="142316" y="778715"/>
                  </a:lnTo>
                  <a:cubicBezTo>
                    <a:pt x="63717" y="778715"/>
                    <a:pt x="0" y="714998"/>
                    <a:pt x="0" y="636399"/>
                  </a:cubicBezTo>
                  <a:lnTo>
                    <a:pt x="0" y="142316"/>
                  </a:lnTo>
                  <a:cubicBezTo>
                    <a:pt x="0" y="63717"/>
                    <a:pt x="63717" y="0"/>
                    <a:pt x="142316" y="0"/>
                  </a:cubicBezTo>
                  <a:close/>
                </a:path>
              </a:pathLst>
            </a:custGeom>
            <a:solidFill>
              <a:srgbClr val="FAE7BC"/>
            </a:solidFill>
          </p:spPr>
        </p:sp>
        <p:sp>
          <p:nvSpPr>
            <p:cNvPr name="TextBox 4" id="4"/>
            <p:cNvSpPr txBox="true"/>
            <p:nvPr/>
          </p:nvSpPr>
          <p:spPr>
            <a:xfrm>
              <a:off x="0" y="-38100"/>
              <a:ext cx="284633" cy="816815"/>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529352" y="9803843"/>
            <a:ext cx="19346704" cy="821917"/>
            <a:chOff x="0" y="0"/>
            <a:chExt cx="5095428" cy="216472"/>
          </a:xfrm>
        </p:grpSpPr>
        <p:sp>
          <p:nvSpPr>
            <p:cNvPr name="Freeform 6" id="6"/>
            <p:cNvSpPr/>
            <p:nvPr/>
          </p:nvSpPr>
          <p:spPr>
            <a:xfrm flipH="false" flipV="false" rot="0">
              <a:off x="0" y="0"/>
              <a:ext cx="5095428" cy="216472"/>
            </a:xfrm>
            <a:custGeom>
              <a:avLst/>
              <a:gdLst/>
              <a:ahLst/>
              <a:cxnLst/>
              <a:rect r="r" b="b" t="t" l="l"/>
              <a:pathLst>
                <a:path h="216472" w="5095428">
                  <a:moveTo>
                    <a:pt x="20409" y="0"/>
                  </a:moveTo>
                  <a:lnTo>
                    <a:pt x="5075020" y="0"/>
                  </a:lnTo>
                  <a:cubicBezTo>
                    <a:pt x="5086291" y="0"/>
                    <a:pt x="5095428" y="9137"/>
                    <a:pt x="5095428" y="20409"/>
                  </a:cubicBezTo>
                  <a:lnTo>
                    <a:pt x="5095428" y="196063"/>
                  </a:lnTo>
                  <a:cubicBezTo>
                    <a:pt x="5095428" y="201476"/>
                    <a:pt x="5093278" y="206667"/>
                    <a:pt x="5089451" y="210494"/>
                  </a:cubicBezTo>
                  <a:cubicBezTo>
                    <a:pt x="5085623" y="214322"/>
                    <a:pt x="5080432" y="216472"/>
                    <a:pt x="5075020" y="216472"/>
                  </a:cubicBezTo>
                  <a:lnTo>
                    <a:pt x="20409" y="216472"/>
                  </a:lnTo>
                  <a:cubicBezTo>
                    <a:pt x="14996" y="216472"/>
                    <a:pt x="9805" y="214322"/>
                    <a:pt x="5978" y="210494"/>
                  </a:cubicBezTo>
                  <a:cubicBezTo>
                    <a:pt x="2150" y="206667"/>
                    <a:pt x="0" y="201476"/>
                    <a:pt x="0" y="196063"/>
                  </a:cubicBezTo>
                  <a:lnTo>
                    <a:pt x="0" y="20409"/>
                  </a:lnTo>
                  <a:cubicBezTo>
                    <a:pt x="0" y="14996"/>
                    <a:pt x="2150" y="9805"/>
                    <a:pt x="5978" y="5978"/>
                  </a:cubicBezTo>
                  <a:cubicBezTo>
                    <a:pt x="9805" y="2150"/>
                    <a:pt x="14996" y="0"/>
                    <a:pt x="20409" y="0"/>
                  </a:cubicBezTo>
                  <a:close/>
                </a:path>
              </a:pathLst>
            </a:custGeom>
            <a:solidFill>
              <a:srgbClr val="FAE7BC"/>
            </a:solidFill>
            <a:ln w="85725" cap="rnd">
              <a:solidFill>
                <a:srgbClr val="000000"/>
              </a:solidFill>
              <a:prstDash val="solid"/>
              <a:round/>
            </a:ln>
          </p:spPr>
        </p:sp>
        <p:sp>
          <p:nvSpPr>
            <p:cNvPr name="TextBox 7" id="7"/>
            <p:cNvSpPr txBox="true"/>
            <p:nvPr/>
          </p:nvSpPr>
          <p:spPr>
            <a:xfrm>
              <a:off x="0" y="-38100"/>
              <a:ext cx="5095428" cy="254572"/>
            </a:xfrm>
            <a:prstGeom prst="rect">
              <a:avLst/>
            </a:prstGeom>
          </p:spPr>
          <p:txBody>
            <a:bodyPr anchor="ctr" rtlCol="false" tIns="50800" lIns="50800" bIns="50800" rIns="50800"/>
            <a:lstStyle/>
            <a:p>
              <a:pPr algn="ctr">
                <a:lnSpc>
                  <a:spcPts val="2659"/>
                </a:lnSpc>
                <a:spcBef>
                  <a:spcPct val="0"/>
                </a:spcBef>
              </a:pPr>
            </a:p>
          </p:txBody>
        </p:sp>
      </p:grpSp>
      <p:sp>
        <p:nvSpPr>
          <p:cNvPr name="Freeform 8" id="8"/>
          <p:cNvSpPr/>
          <p:nvPr/>
        </p:nvSpPr>
        <p:spPr>
          <a:xfrm flipH="true" flipV="false" rot="0">
            <a:off x="17259300" y="3085173"/>
            <a:ext cx="4518707" cy="3939865"/>
          </a:xfrm>
          <a:custGeom>
            <a:avLst/>
            <a:gdLst/>
            <a:ahLst/>
            <a:cxnLst/>
            <a:rect r="r" b="b" t="t" l="l"/>
            <a:pathLst>
              <a:path h="3939865" w="4518707">
                <a:moveTo>
                  <a:pt x="4518707" y="0"/>
                </a:moveTo>
                <a:lnTo>
                  <a:pt x="0" y="0"/>
                </a:lnTo>
                <a:lnTo>
                  <a:pt x="0" y="3939864"/>
                </a:lnTo>
                <a:lnTo>
                  <a:pt x="4518707" y="3939864"/>
                </a:lnTo>
                <a:lnTo>
                  <a:pt x="4518707"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9" id="9"/>
          <p:cNvSpPr/>
          <p:nvPr/>
        </p:nvSpPr>
        <p:spPr>
          <a:xfrm flipH="false" flipV="false" rot="0">
            <a:off x="-3486583" y="3085173"/>
            <a:ext cx="4518707" cy="3939865"/>
          </a:xfrm>
          <a:custGeom>
            <a:avLst/>
            <a:gdLst/>
            <a:ahLst/>
            <a:cxnLst/>
            <a:rect r="r" b="b" t="t" l="l"/>
            <a:pathLst>
              <a:path h="3939865" w="4518707">
                <a:moveTo>
                  <a:pt x="0" y="0"/>
                </a:moveTo>
                <a:lnTo>
                  <a:pt x="4518707" y="0"/>
                </a:lnTo>
                <a:lnTo>
                  <a:pt x="4518707" y="3939864"/>
                </a:lnTo>
                <a:lnTo>
                  <a:pt x="0" y="393986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10" id="10"/>
          <p:cNvGrpSpPr/>
          <p:nvPr/>
        </p:nvGrpSpPr>
        <p:grpSpPr>
          <a:xfrm rot="0">
            <a:off x="488343" y="-989670"/>
            <a:ext cx="1080715" cy="2956684"/>
            <a:chOff x="0" y="0"/>
            <a:chExt cx="284633" cy="778715"/>
          </a:xfrm>
        </p:grpSpPr>
        <p:sp>
          <p:nvSpPr>
            <p:cNvPr name="Freeform 11" id="11"/>
            <p:cNvSpPr/>
            <p:nvPr/>
          </p:nvSpPr>
          <p:spPr>
            <a:xfrm flipH="false" flipV="false" rot="0">
              <a:off x="0" y="0"/>
              <a:ext cx="284633" cy="778715"/>
            </a:xfrm>
            <a:custGeom>
              <a:avLst/>
              <a:gdLst/>
              <a:ahLst/>
              <a:cxnLst/>
              <a:rect r="r" b="b" t="t" l="l"/>
              <a:pathLst>
                <a:path h="778715" w="284633">
                  <a:moveTo>
                    <a:pt x="142316" y="0"/>
                  </a:moveTo>
                  <a:lnTo>
                    <a:pt x="142316" y="0"/>
                  </a:lnTo>
                  <a:cubicBezTo>
                    <a:pt x="220916" y="0"/>
                    <a:pt x="284633" y="63717"/>
                    <a:pt x="284633" y="142316"/>
                  </a:cubicBezTo>
                  <a:lnTo>
                    <a:pt x="284633" y="636399"/>
                  </a:lnTo>
                  <a:cubicBezTo>
                    <a:pt x="284633" y="714998"/>
                    <a:pt x="220916" y="778715"/>
                    <a:pt x="142316" y="778715"/>
                  </a:cubicBezTo>
                  <a:lnTo>
                    <a:pt x="142316" y="778715"/>
                  </a:lnTo>
                  <a:cubicBezTo>
                    <a:pt x="63717" y="778715"/>
                    <a:pt x="0" y="714998"/>
                    <a:pt x="0" y="636399"/>
                  </a:cubicBezTo>
                  <a:lnTo>
                    <a:pt x="0" y="142316"/>
                  </a:lnTo>
                  <a:cubicBezTo>
                    <a:pt x="0" y="63717"/>
                    <a:pt x="63717" y="0"/>
                    <a:pt x="142316" y="0"/>
                  </a:cubicBezTo>
                  <a:close/>
                </a:path>
              </a:pathLst>
            </a:custGeom>
            <a:solidFill>
              <a:srgbClr val="FAE7BC"/>
            </a:solidFill>
          </p:spPr>
        </p:sp>
        <p:sp>
          <p:nvSpPr>
            <p:cNvPr name="TextBox 12" id="12"/>
            <p:cNvSpPr txBox="true"/>
            <p:nvPr/>
          </p:nvSpPr>
          <p:spPr>
            <a:xfrm>
              <a:off x="0" y="-38100"/>
              <a:ext cx="284633" cy="816815"/>
            </a:xfrm>
            <a:prstGeom prst="rect">
              <a:avLst/>
            </a:prstGeom>
          </p:spPr>
          <p:txBody>
            <a:bodyPr anchor="ctr" rtlCol="false" tIns="50800" lIns="50800" bIns="50800" rIns="50800"/>
            <a:lstStyle/>
            <a:p>
              <a:pPr algn="ctr">
                <a:lnSpc>
                  <a:spcPts val="2659"/>
                </a:lnSpc>
                <a:spcBef>
                  <a:spcPct val="0"/>
                </a:spcBef>
              </a:pPr>
            </a:p>
          </p:txBody>
        </p:sp>
      </p:grpSp>
      <p:sp>
        <p:nvSpPr>
          <p:cNvPr name="TextBox 13" id="13"/>
          <p:cNvSpPr txBox="true"/>
          <p:nvPr/>
        </p:nvSpPr>
        <p:spPr>
          <a:xfrm rot="0">
            <a:off x="2865499" y="4478715"/>
            <a:ext cx="12557002" cy="1186695"/>
          </a:xfrm>
          <a:prstGeom prst="rect">
            <a:avLst/>
          </a:prstGeom>
        </p:spPr>
        <p:txBody>
          <a:bodyPr anchor="t" rtlCol="false" tIns="0" lIns="0" bIns="0" rIns="0">
            <a:spAutoFit/>
          </a:bodyPr>
          <a:lstStyle/>
          <a:p>
            <a:pPr algn="ctr">
              <a:lnSpc>
                <a:spcPts val="9738"/>
              </a:lnSpc>
              <a:spcBef>
                <a:spcPct val="0"/>
              </a:spcBef>
            </a:pPr>
            <a:r>
              <a:rPr lang="en-US" sz="6955">
                <a:solidFill>
                  <a:srgbClr val="000000"/>
                </a:solidFill>
                <a:latin typeface="Intro"/>
                <a:ea typeface="Intro"/>
                <a:cs typeface="Intro"/>
                <a:sym typeface="Intro"/>
              </a:rPr>
              <a:t>Kommunikatsiya turlari</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6718943" y="-989670"/>
            <a:ext cx="1080715" cy="2956684"/>
            <a:chOff x="0" y="0"/>
            <a:chExt cx="284633" cy="778715"/>
          </a:xfrm>
        </p:grpSpPr>
        <p:sp>
          <p:nvSpPr>
            <p:cNvPr name="Freeform 3" id="3"/>
            <p:cNvSpPr/>
            <p:nvPr/>
          </p:nvSpPr>
          <p:spPr>
            <a:xfrm flipH="false" flipV="false" rot="0">
              <a:off x="0" y="0"/>
              <a:ext cx="284633" cy="778715"/>
            </a:xfrm>
            <a:custGeom>
              <a:avLst/>
              <a:gdLst/>
              <a:ahLst/>
              <a:cxnLst/>
              <a:rect r="r" b="b" t="t" l="l"/>
              <a:pathLst>
                <a:path h="778715" w="284633">
                  <a:moveTo>
                    <a:pt x="142316" y="0"/>
                  </a:moveTo>
                  <a:lnTo>
                    <a:pt x="142316" y="0"/>
                  </a:lnTo>
                  <a:cubicBezTo>
                    <a:pt x="220916" y="0"/>
                    <a:pt x="284633" y="63717"/>
                    <a:pt x="284633" y="142316"/>
                  </a:cubicBezTo>
                  <a:lnTo>
                    <a:pt x="284633" y="636399"/>
                  </a:lnTo>
                  <a:cubicBezTo>
                    <a:pt x="284633" y="714998"/>
                    <a:pt x="220916" y="778715"/>
                    <a:pt x="142316" y="778715"/>
                  </a:cubicBezTo>
                  <a:lnTo>
                    <a:pt x="142316" y="778715"/>
                  </a:lnTo>
                  <a:cubicBezTo>
                    <a:pt x="63717" y="778715"/>
                    <a:pt x="0" y="714998"/>
                    <a:pt x="0" y="636399"/>
                  </a:cubicBezTo>
                  <a:lnTo>
                    <a:pt x="0" y="142316"/>
                  </a:lnTo>
                  <a:cubicBezTo>
                    <a:pt x="0" y="63717"/>
                    <a:pt x="63717" y="0"/>
                    <a:pt x="142316" y="0"/>
                  </a:cubicBezTo>
                  <a:close/>
                </a:path>
              </a:pathLst>
            </a:custGeom>
            <a:solidFill>
              <a:srgbClr val="FAE7BC"/>
            </a:solidFill>
          </p:spPr>
        </p:sp>
        <p:sp>
          <p:nvSpPr>
            <p:cNvPr name="TextBox 4" id="4"/>
            <p:cNvSpPr txBox="true"/>
            <p:nvPr/>
          </p:nvSpPr>
          <p:spPr>
            <a:xfrm>
              <a:off x="0" y="-38100"/>
              <a:ext cx="284633" cy="816815"/>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529352" y="9803843"/>
            <a:ext cx="19346704" cy="821917"/>
            <a:chOff x="0" y="0"/>
            <a:chExt cx="5095428" cy="216472"/>
          </a:xfrm>
        </p:grpSpPr>
        <p:sp>
          <p:nvSpPr>
            <p:cNvPr name="Freeform 6" id="6"/>
            <p:cNvSpPr/>
            <p:nvPr/>
          </p:nvSpPr>
          <p:spPr>
            <a:xfrm flipH="false" flipV="false" rot="0">
              <a:off x="0" y="0"/>
              <a:ext cx="5095428" cy="216472"/>
            </a:xfrm>
            <a:custGeom>
              <a:avLst/>
              <a:gdLst/>
              <a:ahLst/>
              <a:cxnLst/>
              <a:rect r="r" b="b" t="t" l="l"/>
              <a:pathLst>
                <a:path h="216472" w="5095428">
                  <a:moveTo>
                    <a:pt x="20409" y="0"/>
                  </a:moveTo>
                  <a:lnTo>
                    <a:pt x="5075020" y="0"/>
                  </a:lnTo>
                  <a:cubicBezTo>
                    <a:pt x="5086291" y="0"/>
                    <a:pt x="5095428" y="9137"/>
                    <a:pt x="5095428" y="20409"/>
                  </a:cubicBezTo>
                  <a:lnTo>
                    <a:pt x="5095428" y="196063"/>
                  </a:lnTo>
                  <a:cubicBezTo>
                    <a:pt x="5095428" y="201476"/>
                    <a:pt x="5093278" y="206667"/>
                    <a:pt x="5089451" y="210494"/>
                  </a:cubicBezTo>
                  <a:cubicBezTo>
                    <a:pt x="5085623" y="214322"/>
                    <a:pt x="5080432" y="216472"/>
                    <a:pt x="5075020" y="216472"/>
                  </a:cubicBezTo>
                  <a:lnTo>
                    <a:pt x="20409" y="216472"/>
                  </a:lnTo>
                  <a:cubicBezTo>
                    <a:pt x="14996" y="216472"/>
                    <a:pt x="9805" y="214322"/>
                    <a:pt x="5978" y="210494"/>
                  </a:cubicBezTo>
                  <a:cubicBezTo>
                    <a:pt x="2150" y="206667"/>
                    <a:pt x="0" y="201476"/>
                    <a:pt x="0" y="196063"/>
                  </a:cubicBezTo>
                  <a:lnTo>
                    <a:pt x="0" y="20409"/>
                  </a:lnTo>
                  <a:cubicBezTo>
                    <a:pt x="0" y="14996"/>
                    <a:pt x="2150" y="9805"/>
                    <a:pt x="5978" y="5978"/>
                  </a:cubicBezTo>
                  <a:cubicBezTo>
                    <a:pt x="9805" y="2150"/>
                    <a:pt x="14996" y="0"/>
                    <a:pt x="20409" y="0"/>
                  </a:cubicBezTo>
                  <a:close/>
                </a:path>
              </a:pathLst>
            </a:custGeom>
            <a:solidFill>
              <a:srgbClr val="FAE7BC"/>
            </a:solidFill>
            <a:ln w="85725" cap="rnd">
              <a:solidFill>
                <a:srgbClr val="494848"/>
              </a:solidFill>
              <a:prstDash val="solid"/>
              <a:round/>
            </a:ln>
          </p:spPr>
        </p:sp>
        <p:sp>
          <p:nvSpPr>
            <p:cNvPr name="TextBox 7" id="7"/>
            <p:cNvSpPr txBox="true"/>
            <p:nvPr/>
          </p:nvSpPr>
          <p:spPr>
            <a:xfrm>
              <a:off x="0" y="-38100"/>
              <a:ext cx="5095428" cy="254572"/>
            </a:xfrm>
            <a:prstGeom prst="rect">
              <a:avLst/>
            </a:prstGeom>
          </p:spPr>
          <p:txBody>
            <a:bodyPr anchor="ctr" rtlCol="false" tIns="50800" lIns="50800" bIns="50800" rIns="50800"/>
            <a:lstStyle/>
            <a:p>
              <a:pPr algn="ctr">
                <a:lnSpc>
                  <a:spcPts val="2659"/>
                </a:lnSpc>
                <a:spcBef>
                  <a:spcPct val="0"/>
                </a:spcBef>
              </a:pPr>
            </a:p>
          </p:txBody>
        </p:sp>
      </p:grpSp>
      <p:sp>
        <p:nvSpPr>
          <p:cNvPr name="Freeform 8" id="8"/>
          <p:cNvSpPr/>
          <p:nvPr/>
        </p:nvSpPr>
        <p:spPr>
          <a:xfrm flipH="true" flipV="false" rot="0">
            <a:off x="17259300" y="3085173"/>
            <a:ext cx="4518707" cy="3939865"/>
          </a:xfrm>
          <a:custGeom>
            <a:avLst/>
            <a:gdLst/>
            <a:ahLst/>
            <a:cxnLst/>
            <a:rect r="r" b="b" t="t" l="l"/>
            <a:pathLst>
              <a:path h="3939865" w="4518707">
                <a:moveTo>
                  <a:pt x="4518707" y="0"/>
                </a:moveTo>
                <a:lnTo>
                  <a:pt x="0" y="0"/>
                </a:lnTo>
                <a:lnTo>
                  <a:pt x="0" y="3939864"/>
                </a:lnTo>
                <a:lnTo>
                  <a:pt x="4518707" y="3939864"/>
                </a:lnTo>
                <a:lnTo>
                  <a:pt x="4518707"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9" id="9"/>
          <p:cNvSpPr/>
          <p:nvPr/>
        </p:nvSpPr>
        <p:spPr>
          <a:xfrm flipH="false" flipV="false" rot="0">
            <a:off x="-3486583" y="3085173"/>
            <a:ext cx="4518707" cy="3939865"/>
          </a:xfrm>
          <a:custGeom>
            <a:avLst/>
            <a:gdLst/>
            <a:ahLst/>
            <a:cxnLst/>
            <a:rect r="r" b="b" t="t" l="l"/>
            <a:pathLst>
              <a:path h="3939865" w="4518707">
                <a:moveTo>
                  <a:pt x="0" y="0"/>
                </a:moveTo>
                <a:lnTo>
                  <a:pt x="4518707" y="0"/>
                </a:lnTo>
                <a:lnTo>
                  <a:pt x="4518707" y="3939864"/>
                </a:lnTo>
                <a:lnTo>
                  <a:pt x="0" y="393986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10" id="10"/>
          <p:cNvGrpSpPr/>
          <p:nvPr/>
        </p:nvGrpSpPr>
        <p:grpSpPr>
          <a:xfrm rot="0">
            <a:off x="488343" y="-989670"/>
            <a:ext cx="1080715" cy="2956684"/>
            <a:chOff x="0" y="0"/>
            <a:chExt cx="284633" cy="778715"/>
          </a:xfrm>
        </p:grpSpPr>
        <p:sp>
          <p:nvSpPr>
            <p:cNvPr name="Freeform 11" id="11"/>
            <p:cNvSpPr/>
            <p:nvPr/>
          </p:nvSpPr>
          <p:spPr>
            <a:xfrm flipH="false" flipV="false" rot="0">
              <a:off x="0" y="0"/>
              <a:ext cx="284633" cy="778715"/>
            </a:xfrm>
            <a:custGeom>
              <a:avLst/>
              <a:gdLst/>
              <a:ahLst/>
              <a:cxnLst/>
              <a:rect r="r" b="b" t="t" l="l"/>
              <a:pathLst>
                <a:path h="778715" w="284633">
                  <a:moveTo>
                    <a:pt x="142316" y="0"/>
                  </a:moveTo>
                  <a:lnTo>
                    <a:pt x="142316" y="0"/>
                  </a:lnTo>
                  <a:cubicBezTo>
                    <a:pt x="220916" y="0"/>
                    <a:pt x="284633" y="63717"/>
                    <a:pt x="284633" y="142316"/>
                  </a:cubicBezTo>
                  <a:lnTo>
                    <a:pt x="284633" y="636399"/>
                  </a:lnTo>
                  <a:cubicBezTo>
                    <a:pt x="284633" y="714998"/>
                    <a:pt x="220916" y="778715"/>
                    <a:pt x="142316" y="778715"/>
                  </a:cubicBezTo>
                  <a:lnTo>
                    <a:pt x="142316" y="778715"/>
                  </a:lnTo>
                  <a:cubicBezTo>
                    <a:pt x="63717" y="778715"/>
                    <a:pt x="0" y="714998"/>
                    <a:pt x="0" y="636399"/>
                  </a:cubicBezTo>
                  <a:lnTo>
                    <a:pt x="0" y="142316"/>
                  </a:lnTo>
                  <a:cubicBezTo>
                    <a:pt x="0" y="63717"/>
                    <a:pt x="63717" y="0"/>
                    <a:pt x="142316" y="0"/>
                  </a:cubicBezTo>
                  <a:close/>
                </a:path>
              </a:pathLst>
            </a:custGeom>
            <a:solidFill>
              <a:srgbClr val="FAE7BC"/>
            </a:solidFill>
          </p:spPr>
        </p:sp>
        <p:sp>
          <p:nvSpPr>
            <p:cNvPr name="TextBox 12" id="12"/>
            <p:cNvSpPr txBox="true"/>
            <p:nvPr/>
          </p:nvSpPr>
          <p:spPr>
            <a:xfrm>
              <a:off x="0" y="-38100"/>
              <a:ext cx="284633" cy="816815"/>
            </a:xfrm>
            <a:prstGeom prst="rect">
              <a:avLst/>
            </a:prstGeom>
          </p:spPr>
          <p:txBody>
            <a:bodyPr anchor="ctr" rtlCol="false" tIns="50800" lIns="50800" bIns="50800" rIns="50800"/>
            <a:lstStyle/>
            <a:p>
              <a:pPr algn="ctr">
                <a:lnSpc>
                  <a:spcPts val="2659"/>
                </a:lnSpc>
                <a:spcBef>
                  <a:spcPct val="0"/>
                </a:spcBef>
              </a:pPr>
            </a:p>
          </p:txBody>
        </p:sp>
      </p:grpSp>
      <p:sp>
        <p:nvSpPr>
          <p:cNvPr name="TextBox 13" id="13"/>
          <p:cNvSpPr txBox="true"/>
          <p:nvPr/>
        </p:nvSpPr>
        <p:spPr>
          <a:xfrm rot="0">
            <a:off x="4906795" y="718719"/>
            <a:ext cx="8474410" cy="8539581"/>
          </a:xfrm>
          <a:prstGeom prst="rect">
            <a:avLst/>
          </a:prstGeom>
        </p:spPr>
        <p:txBody>
          <a:bodyPr anchor="t" rtlCol="false" tIns="0" lIns="0" bIns="0" rIns="0">
            <a:spAutoFit/>
          </a:bodyPr>
          <a:lstStyle/>
          <a:p>
            <a:pPr algn="ctr">
              <a:lnSpc>
                <a:spcPts val="3373"/>
              </a:lnSpc>
            </a:pPr>
            <a:r>
              <a:rPr lang="en-US" sz="2409" b="true">
                <a:solidFill>
                  <a:srgbClr val="000000"/>
                </a:solidFill>
                <a:latin typeface="Open Sans Bold"/>
                <a:ea typeface="Open Sans Bold"/>
                <a:cs typeface="Open Sans Bold"/>
                <a:sym typeface="Open Sans Bold"/>
              </a:rPr>
              <a:t> Kommunikatsiyaning quyidagi turlari mavjud: </a:t>
            </a:r>
          </a:p>
          <a:p>
            <a:pPr algn="ctr">
              <a:lnSpc>
                <a:spcPts val="3373"/>
              </a:lnSpc>
            </a:pPr>
            <a:r>
              <a:rPr lang="en-US" sz="2409" b="true">
                <a:solidFill>
                  <a:srgbClr val="000000"/>
                </a:solidFill>
                <a:latin typeface="Open Sans Bold"/>
                <a:ea typeface="Open Sans Bold"/>
                <a:cs typeface="Open Sans Bold"/>
                <a:sym typeface="Open Sans Bold"/>
              </a:rPr>
              <a:t> Asosiy:</a:t>
            </a:r>
          </a:p>
          <a:p>
            <a:pPr algn="ctr">
              <a:lnSpc>
                <a:spcPts val="3373"/>
              </a:lnSpc>
            </a:pPr>
            <a:r>
              <a:rPr lang="en-US" sz="2409" b="true">
                <a:solidFill>
                  <a:srgbClr val="000000"/>
                </a:solidFill>
                <a:latin typeface="Open Sans Bold"/>
                <a:ea typeface="Open Sans Bold"/>
                <a:cs typeface="Open Sans Bold"/>
                <a:sym typeface="Open Sans Bold"/>
              </a:rPr>
              <a:t> - intrapersonal (ichki dialog, L. S. Vigotskiyning ichki nutq nazariyasiga kiradi);</a:t>
            </a:r>
          </a:p>
          <a:p>
            <a:pPr algn="ctr">
              <a:lnSpc>
                <a:spcPts val="3373"/>
              </a:lnSpc>
            </a:pPr>
            <a:r>
              <a:rPr lang="en-US" sz="2409" b="true">
                <a:solidFill>
                  <a:srgbClr val="000000"/>
                </a:solidFill>
                <a:latin typeface="Open Sans Bold"/>
                <a:ea typeface="Open Sans Bold"/>
                <a:cs typeface="Open Sans Bold"/>
                <a:sym typeface="Open Sans Bold"/>
              </a:rPr>
              <a:t> - shaxslararo (ikki yoki andan ortiq muloqotchilar ishtirok etadi; verbal va noverbal shakllarga ega bo‘lishi mumkin); </a:t>
            </a:r>
          </a:p>
          <a:p>
            <a:pPr algn="ctr">
              <a:lnSpc>
                <a:spcPts val="3373"/>
              </a:lnSpc>
            </a:pPr>
            <a:r>
              <a:rPr lang="en-US" sz="2409" b="true">
                <a:solidFill>
                  <a:srgbClr val="000000"/>
                </a:solidFill>
                <a:latin typeface="Open Sans Bold"/>
                <a:ea typeface="Open Sans Bold"/>
                <a:cs typeface="Open Sans Bold"/>
                <a:sym typeface="Open Sans Bold"/>
              </a:rPr>
              <a:t> - guruhlar (muayyan guruh ichida yoki guruhlararo kommunkatsiya, shuningdek, “muloqotchi va guruh” ko‘rinishida, masalan, siyosat arbobi bilan suhbat bo‘lishi mumkin);</a:t>
            </a:r>
          </a:p>
          <a:p>
            <a:pPr algn="ctr">
              <a:lnSpc>
                <a:spcPts val="3373"/>
              </a:lnSpc>
            </a:pPr>
            <a:r>
              <a:rPr lang="en-US" sz="2409" b="true">
                <a:solidFill>
                  <a:srgbClr val="000000"/>
                </a:solidFill>
                <a:latin typeface="Open Sans Bold"/>
                <a:ea typeface="Open Sans Bold"/>
                <a:cs typeface="Open Sans Bold"/>
                <a:sym typeface="Open Sans Bold"/>
              </a:rPr>
              <a:t> - ommaviy (yuboruvchi bir kommunikant bo‘lishi, oluvchi omma;  matbuot, radio, televidenie kanallari vositasida amalga oshiriladi); </a:t>
            </a:r>
          </a:p>
          <a:p>
            <a:pPr algn="ctr">
              <a:lnSpc>
                <a:spcPts val="3373"/>
              </a:lnSpc>
            </a:pPr>
            <a:r>
              <a:rPr lang="en-US" sz="2409" b="true">
                <a:solidFill>
                  <a:srgbClr val="000000"/>
                </a:solidFill>
                <a:latin typeface="Open Sans Bold"/>
                <a:ea typeface="Open Sans Bold"/>
                <a:cs typeface="Open Sans Bold"/>
                <a:sym typeface="Open Sans Bold"/>
              </a:rPr>
              <a:t> - jamoaviy (shaxslararo, masalan, ma’ruzachi, jamoat arbobi– auditoriya)</a:t>
            </a:r>
          </a:p>
          <a:p>
            <a:pPr algn="ctr">
              <a:lnSpc>
                <a:spcPts val="3373"/>
              </a:lnSpc>
            </a:pPr>
            <a:r>
              <a:rPr lang="en-US" sz="2409" b="true">
                <a:solidFill>
                  <a:srgbClr val="000000"/>
                </a:solidFill>
                <a:latin typeface="Open Sans Bold"/>
                <a:ea typeface="Open Sans Bold"/>
                <a:cs typeface="Open Sans Bold"/>
                <a:sym typeface="Open Sans Bold"/>
              </a:rPr>
              <a:t> - virtual (shaxslararo, guruhlararo, ommaviy bo‘lishi mumkin; kompyuter va kommunikatsiya texnologiyalariga asoslanadi).</a:t>
            </a:r>
          </a:p>
          <a:p>
            <a:pPr algn="ctr">
              <a:lnSpc>
                <a:spcPts val="3373"/>
              </a:lnSpc>
            </a:pP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6718943" y="-989670"/>
            <a:ext cx="1080715" cy="2956684"/>
            <a:chOff x="0" y="0"/>
            <a:chExt cx="284633" cy="778715"/>
          </a:xfrm>
        </p:grpSpPr>
        <p:sp>
          <p:nvSpPr>
            <p:cNvPr name="Freeform 3" id="3"/>
            <p:cNvSpPr/>
            <p:nvPr/>
          </p:nvSpPr>
          <p:spPr>
            <a:xfrm flipH="false" flipV="false" rot="0">
              <a:off x="0" y="0"/>
              <a:ext cx="284633" cy="778715"/>
            </a:xfrm>
            <a:custGeom>
              <a:avLst/>
              <a:gdLst/>
              <a:ahLst/>
              <a:cxnLst/>
              <a:rect r="r" b="b" t="t" l="l"/>
              <a:pathLst>
                <a:path h="778715" w="284633">
                  <a:moveTo>
                    <a:pt x="142316" y="0"/>
                  </a:moveTo>
                  <a:lnTo>
                    <a:pt x="142316" y="0"/>
                  </a:lnTo>
                  <a:cubicBezTo>
                    <a:pt x="220916" y="0"/>
                    <a:pt x="284633" y="63717"/>
                    <a:pt x="284633" y="142316"/>
                  </a:cubicBezTo>
                  <a:lnTo>
                    <a:pt x="284633" y="636399"/>
                  </a:lnTo>
                  <a:cubicBezTo>
                    <a:pt x="284633" y="714998"/>
                    <a:pt x="220916" y="778715"/>
                    <a:pt x="142316" y="778715"/>
                  </a:cubicBezTo>
                  <a:lnTo>
                    <a:pt x="142316" y="778715"/>
                  </a:lnTo>
                  <a:cubicBezTo>
                    <a:pt x="63717" y="778715"/>
                    <a:pt x="0" y="714998"/>
                    <a:pt x="0" y="636399"/>
                  </a:cubicBezTo>
                  <a:lnTo>
                    <a:pt x="0" y="142316"/>
                  </a:lnTo>
                  <a:cubicBezTo>
                    <a:pt x="0" y="63717"/>
                    <a:pt x="63717" y="0"/>
                    <a:pt x="142316" y="0"/>
                  </a:cubicBezTo>
                  <a:close/>
                </a:path>
              </a:pathLst>
            </a:custGeom>
            <a:solidFill>
              <a:srgbClr val="FAE7BC"/>
            </a:solidFill>
          </p:spPr>
        </p:sp>
        <p:sp>
          <p:nvSpPr>
            <p:cNvPr name="TextBox 4" id="4"/>
            <p:cNvSpPr txBox="true"/>
            <p:nvPr/>
          </p:nvSpPr>
          <p:spPr>
            <a:xfrm>
              <a:off x="0" y="-38100"/>
              <a:ext cx="284633" cy="816815"/>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529352" y="9803843"/>
            <a:ext cx="19346704" cy="821917"/>
            <a:chOff x="0" y="0"/>
            <a:chExt cx="5095428" cy="216472"/>
          </a:xfrm>
        </p:grpSpPr>
        <p:sp>
          <p:nvSpPr>
            <p:cNvPr name="Freeform 6" id="6"/>
            <p:cNvSpPr/>
            <p:nvPr/>
          </p:nvSpPr>
          <p:spPr>
            <a:xfrm flipH="false" flipV="false" rot="0">
              <a:off x="0" y="0"/>
              <a:ext cx="5095428" cy="216472"/>
            </a:xfrm>
            <a:custGeom>
              <a:avLst/>
              <a:gdLst/>
              <a:ahLst/>
              <a:cxnLst/>
              <a:rect r="r" b="b" t="t" l="l"/>
              <a:pathLst>
                <a:path h="216472" w="5095428">
                  <a:moveTo>
                    <a:pt x="20409" y="0"/>
                  </a:moveTo>
                  <a:lnTo>
                    <a:pt x="5075020" y="0"/>
                  </a:lnTo>
                  <a:cubicBezTo>
                    <a:pt x="5086291" y="0"/>
                    <a:pt x="5095428" y="9137"/>
                    <a:pt x="5095428" y="20409"/>
                  </a:cubicBezTo>
                  <a:lnTo>
                    <a:pt x="5095428" y="196063"/>
                  </a:lnTo>
                  <a:cubicBezTo>
                    <a:pt x="5095428" y="201476"/>
                    <a:pt x="5093278" y="206667"/>
                    <a:pt x="5089451" y="210494"/>
                  </a:cubicBezTo>
                  <a:cubicBezTo>
                    <a:pt x="5085623" y="214322"/>
                    <a:pt x="5080432" y="216472"/>
                    <a:pt x="5075020" y="216472"/>
                  </a:cubicBezTo>
                  <a:lnTo>
                    <a:pt x="20409" y="216472"/>
                  </a:lnTo>
                  <a:cubicBezTo>
                    <a:pt x="14996" y="216472"/>
                    <a:pt x="9805" y="214322"/>
                    <a:pt x="5978" y="210494"/>
                  </a:cubicBezTo>
                  <a:cubicBezTo>
                    <a:pt x="2150" y="206667"/>
                    <a:pt x="0" y="201476"/>
                    <a:pt x="0" y="196063"/>
                  </a:cubicBezTo>
                  <a:lnTo>
                    <a:pt x="0" y="20409"/>
                  </a:lnTo>
                  <a:cubicBezTo>
                    <a:pt x="0" y="14996"/>
                    <a:pt x="2150" y="9805"/>
                    <a:pt x="5978" y="5978"/>
                  </a:cubicBezTo>
                  <a:cubicBezTo>
                    <a:pt x="9805" y="2150"/>
                    <a:pt x="14996" y="0"/>
                    <a:pt x="20409" y="0"/>
                  </a:cubicBezTo>
                  <a:close/>
                </a:path>
              </a:pathLst>
            </a:custGeom>
            <a:solidFill>
              <a:srgbClr val="FAE7BC"/>
            </a:solidFill>
            <a:ln w="85725" cap="rnd">
              <a:solidFill>
                <a:srgbClr val="494848"/>
              </a:solidFill>
              <a:prstDash val="solid"/>
              <a:round/>
            </a:ln>
          </p:spPr>
        </p:sp>
        <p:sp>
          <p:nvSpPr>
            <p:cNvPr name="TextBox 7" id="7"/>
            <p:cNvSpPr txBox="true"/>
            <p:nvPr/>
          </p:nvSpPr>
          <p:spPr>
            <a:xfrm>
              <a:off x="0" y="-38100"/>
              <a:ext cx="5095428" cy="254572"/>
            </a:xfrm>
            <a:prstGeom prst="rect">
              <a:avLst/>
            </a:prstGeom>
          </p:spPr>
          <p:txBody>
            <a:bodyPr anchor="ctr" rtlCol="false" tIns="50800" lIns="50800" bIns="50800" rIns="50800"/>
            <a:lstStyle/>
            <a:p>
              <a:pPr algn="ctr">
                <a:lnSpc>
                  <a:spcPts val="2659"/>
                </a:lnSpc>
                <a:spcBef>
                  <a:spcPct val="0"/>
                </a:spcBef>
              </a:pPr>
            </a:p>
          </p:txBody>
        </p:sp>
      </p:grpSp>
      <p:sp>
        <p:nvSpPr>
          <p:cNvPr name="Freeform 8" id="8"/>
          <p:cNvSpPr/>
          <p:nvPr/>
        </p:nvSpPr>
        <p:spPr>
          <a:xfrm flipH="true" flipV="false" rot="0">
            <a:off x="17259300" y="3085173"/>
            <a:ext cx="4518707" cy="3939865"/>
          </a:xfrm>
          <a:custGeom>
            <a:avLst/>
            <a:gdLst/>
            <a:ahLst/>
            <a:cxnLst/>
            <a:rect r="r" b="b" t="t" l="l"/>
            <a:pathLst>
              <a:path h="3939865" w="4518707">
                <a:moveTo>
                  <a:pt x="4518707" y="0"/>
                </a:moveTo>
                <a:lnTo>
                  <a:pt x="0" y="0"/>
                </a:lnTo>
                <a:lnTo>
                  <a:pt x="0" y="3939864"/>
                </a:lnTo>
                <a:lnTo>
                  <a:pt x="4518707" y="3939864"/>
                </a:lnTo>
                <a:lnTo>
                  <a:pt x="4518707"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9" id="9"/>
          <p:cNvSpPr/>
          <p:nvPr/>
        </p:nvSpPr>
        <p:spPr>
          <a:xfrm flipH="false" flipV="false" rot="0">
            <a:off x="-3486583" y="3085173"/>
            <a:ext cx="4518707" cy="3939865"/>
          </a:xfrm>
          <a:custGeom>
            <a:avLst/>
            <a:gdLst/>
            <a:ahLst/>
            <a:cxnLst/>
            <a:rect r="r" b="b" t="t" l="l"/>
            <a:pathLst>
              <a:path h="3939865" w="4518707">
                <a:moveTo>
                  <a:pt x="0" y="0"/>
                </a:moveTo>
                <a:lnTo>
                  <a:pt x="4518707" y="0"/>
                </a:lnTo>
                <a:lnTo>
                  <a:pt x="4518707" y="3939864"/>
                </a:lnTo>
                <a:lnTo>
                  <a:pt x="0" y="393986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10" id="10"/>
          <p:cNvGrpSpPr/>
          <p:nvPr/>
        </p:nvGrpSpPr>
        <p:grpSpPr>
          <a:xfrm rot="0">
            <a:off x="488343" y="-989670"/>
            <a:ext cx="1080715" cy="2956684"/>
            <a:chOff x="0" y="0"/>
            <a:chExt cx="284633" cy="778715"/>
          </a:xfrm>
        </p:grpSpPr>
        <p:sp>
          <p:nvSpPr>
            <p:cNvPr name="Freeform 11" id="11"/>
            <p:cNvSpPr/>
            <p:nvPr/>
          </p:nvSpPr>
          <p:spPr>
            <a:xfrm flipH="false" flipV="false" rot="0">
              <a:off x="0" y="0"/>
              <a:ext cx="284633" cy="778715"/>
            </a:xfrm>
            <a:custGeom>
              <a:avLst/>
              <a:gdLst/>
              <a:ahLst/>
              <a:cxnLst/>
              <a:rect r="r" b="b" t="t" l="l"/>
              <a:pathLst>
                <a:path h="778715" w="284633">
                  <a:moveTo>
                    <a:pt x="142316" y="0"/>
                  </a:moveTo>
                  <a:lnTo>
                    <a:pt x="142316" y="0"/>
                  </a:lnTo>
                  <a:cubicBezTo>
                    <a:pt x="220916" y="0"/>
                    <a:pt x="284633" y="63717"/>
                    <a:pt x="284633" y="142316"/>
                  </a:cubicBezTo>
                  <a:lnTo>
                    <a:pt x="284633" y="636399"/>
                  </a:lnTo>
                  <a:cubicBezTo>
                    <a:pt x="284633" y="714998"/>
                    <a:pt x="220916" y="778715"/>
                    <a:pt x="142316" y="778715"/>
                  </a:cubicBezTo>
                  <a:lnTo>
                    <a:pt x="142316" y="778715"/>
                  </a:lnTo>
                  <a:cubicBezTo>
                    <a:pt x="63717" y="778715"/>
                    <a:pt x="0" y="714998"/>
                    <a:pt x="0" y="636399"/>
                  </a:cubicBezTo>
                  <a:lnTo>
                    <a:pt x="0" y="142316"/>
                  </a:lnTo>
                  <a:cubicBezTo>
                    <a:pt x="0" y="63717"/>
                    <a:pt x="63717" y="0"/>
                    <a:pt x="142316" y="0"/>
                  </a:cubicBezTo>
                  <a:close/>
                </a:path>
              </a:pathLst>
            </a:custGeom>
            <a:solidFill>
              <a:srgbClr val="FAE7BC"/>
            </a:solidFill>
          </p:spPr>
        </p:sp>
        <p:sp>
          <p:nvSpPr>
            <p:cNvPr name="TextBox 12" id="12"/>
            <p:cNvSpPr txBox="true"/>
            <p:nvPr/>
          </p:nvSpPr>
          <p:spPr>
            <a:xfrm>
              <a:off x="0" y="-38100"/>
              <a:ext cx="284633" cy="816815"/>
            </a:xfrm>
            <a:prstGeom prst="rect">
              <a:avLst/>
            </a:prstGeom>
          </p:spPr>
          <p:txBody>
            <a:bodyPr anchor="ctr" rtlCol="false" tIns="50800" lIns="50800" bIns="50800" rIns="50800"/>
            <a:lstStyle/>
            <a:p>
              <a:pPr algn="ctr">
                <a:lnSpc>
                  <a:spcPts val="2659"/>
                </a:lnSpc>
                <a:spcBef>
                  <a:spcPct val="0"/>
                </a:spcBef>
              </a:pPr>
            </a:p>
          </p:txBody>
        </p:sp>
      </p:grpSp>
      <p:sp>
        <p:nvSpPr>
          <p:cNvPr name="TextBox 13" id="13"/>
          <p:cNvSpPr txBox="true"/>
          <p:nvPr/>
        </p:nvSpPr>
        <p:spPr>
          <a:xfrm rot="0">
            <a:off x="0" y="3540947"/>
            <a:ext cx="18288000" cy="2990215"/>
          </a:xfrm>
          <a:prstGeom prst="rect">
            <a:avLst/>
          </a:prstGeom>
        </p:spPr>
        <p:txBody>
          <a:bodyPr anchor="t" rtlCol="false" tIns="0" lIns="0" bIns="0" rIns="0">
            <a:spAutoFit/>
          </a:bodyPr>
          <a:lstStyle/>
          <a:p>
            <a:pPr algn="ctr">
              <a:lnSpc>
                <a:spcPts val="2659"/>
              </a:lnSpc>
            </a:pPr>
            <a:r>
              <a:rPr lang="en-US" sz="1899">
                <a:solidFill>
                  <a:srgbClr val="000000"/>
                </a:solidFill>
                <a:latin typeface="Open Sans"/>
                <a:ea typeface="Open Sans"/>
                <a:cs typeface="Open Sans"/>
                <a:sym typeface="Open Sans"/>
              </a:rPr>
              <a:t> madaniyatlararo (turli madaniyat tashuvchilari kommunikatsiyasi; shaxslararo va guruhlararo bo‘lishi mumkin);</a:t>
            </a:r>
          </a:p>
          <a:p>
            <a:pPr algn="ctr">
              <a:lnSpc>
                <a:spcPts val="2659"/>
              </a:lnSpc>
            </a:pPr>
            <a:r>
              <a:rPr lang="en-US" sz="1899">
                <a:solidFill>
                  <a:srgbClr val="000000"/>
                </a:solidFill>
                <a:latin typeface="Open Sans"/>
                <a:ea typeface="Open Sans"/>
                <a:cs typeface="Open Sans"/>
                <a:sym typeface="Open Sans"/>
              </a:rPr>
              <a:t> - xalqaro (xalqaro aloqalar, diplomatiya doirasida);   </a:t>
            </a:r>
          </a:p>
          <a:p>
            <a:pPr algn="ctr">
              <a:lnSpc>
                <a:spcPts val="2659"/>
              </a:lnSpc>
            </a:pPr>
            <a:r>
              <a:rPr lang="en-US" sz="1899">
                <a:solidFill>
                  <a:srgbClr val="000000"/>
                </a:solidFill>
                <a:latin typeface="Open Sans"/>
                <a:ea typeface="Open Sans"/>
                <a:cs typeface="Open Sans"/>
                <a:sym typeface="Open Sans"/>
              </a:rPr>
              <a:t> - tashkilotlar  (ishlab chiqarish sohasidagi kommunikatsiya) va biznes-kommunikatsiya</a:t>
            </a:r>
          </a:p>
          <a:p>
            <a:pPr algn="ctr">
              <a:lnSpc>
                <a:spcPts val="2659"/>
              </a:lnSpc>
            </a:pPr>
            <a:r>
              <a:rPr lang="en-US" sz="1899">
                <a:solidFill>
                  <a:srgbClr val="000000"/>
                </a:solidFill>
                <a:latin typeface="Open Sans"/>
                <a:ea typeface="Open Sans"/>
                <a:cs typeface="Open Sans"/>
                <a:sym typeface="Open Sans"/>
              </a:rPr>
              <a:t>siyosiy (siyosiy faoliyatda; individlar o‘rtasida, shuningdek, boshqaruvchi va boshqariluvchilar o‘rtasida amalga oshiriladi); </a:t>
            </a:r>
          </a:p>
          <a:p>
            <a:pPr algn="ctr">
              <a:lnSpc>
                <a:spcPts val="2659"/>
              </a:lnSpc>
            </a:pPr>
            <a:r>
              <a:rPr lang="en-US" sz="1899">
                <a:solidFill>
                  <a:srgbClr val="000000"/>
                </a:solidFill>
                <a:latin typeface="Open Sans"/>
                <a:ea typeface="Open Sans"/>
                <a:cs typeface="Open Sans"/>
                <a:sym typeface="Open Sans"/>
              </a:rPr>
              <a:t> - maishiy (ko‘proq shaxslar orasida kuzatiladi; yosh va gender komponentlarini o‘z ichiga oladi).</a:t>
            </a:r>
          </a:p>
          <a:p>
            <a:pPr algn="ctr">
              <a:lnSpc>
                <a:spcPts val="2659"/>
              </a:lnSpc>
            </a:pPr>
            <a:r>
              <a:rPr lang="en-US" sz="1899">
                <a:solidFill>
                  <a:srgbClr val="000000"/>
                </a:solidFill>
                <a:latin typeface="Open Sans"/>
                <a:ea typeface="Open Sans"/>
                <a:cs typeface="Open Sans"/>
                <a:sym typeface="Open Sans"/>
              </a:rPr>
              <a:t> ​Kommunikatsiyaning qaysi shakli haqida so‘z bormasin, aynan bu jarayonga xos bo‘lgan birliklar mavjud. Bular axborot(xabar yoki matn), anglash (ratsional hamda hissiy) tushunchalari bo‘lib, kommunikatsiyaning maqsadini belgilaydi. Shuningdek, texnologiya tushunchasi ham axborotni samarali tushunish nuqtayi nazaridan muhim hisoblanadi.</a:t>
            </a:r>
          </a:p>
          <a:p>
            <a:pPr algn="ctr">
              <a:lnSpc>
                <a:spcPts val="2659"/>
              </a:lnSpc>
              <a:spcBef>
                <a:spcPct val="0"/>
              </a:spcBef>
            </a:pP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6718943" y="-989670"/>
            <a:ext cx="1080715" cy="2956684"/>
            <a:chOff x="0" y="0"/>
            <a:chExt cx="284633" cy="778715"/>
          </a:xfrm>
        </p:grpSpPr>
        <p:sp>
          <p:nvSpPr>
            <p:cNvPr name="Freeform 3" id="3"/>
            <p:cNvSpPr/>
            <p:nvPr/>
          </p:nvSpPr>
          <p:spPr>
            <a:xfrm flipH="false" flipV="false" rot="0">
              <a:off x="0" y="0"/>
              <a:ext cx="284633" cy="778715"/>
            </a:xfrm>
            <a:custGeom>
              <a:avLst/>
              <a:gdLst/>
              <a:ahLst/>
              <a:cxnLst/>
              <a:rect r="r" b="b" t="t" l="l"/>
              <a:pathLst>
                <a:path h="778715" w="284633">
                  <a:moveTo>
                    <a:pt x="142316" y="0"/>
                  </a:moveTo>
                  <a:lnTo>
                    <a:pt x="142316" y="0"/>
                  </a:lnTo>
                  <a:cubicBezTo>
                    <a:pt x="220916" y="0"/>
                    <a:pt x="284633" y="63717"/>
                    <a:pt x="284633" y="142316"/>
                  </a:cubicBezTo>
                  <a:lnTo>
                    <a:pt x="284633" y="636399"/>
                  </a:lnTo>
                  <a:cubicBezTo>
                    <a:pt x="284633" y="714998"/>
                    <a:pt x="220916" y="778715"/>
                    <a:pt x="142316" y="778715"/>
                  </a:cubicBezTo>
                  <a:lnTo>
                    <a:pt x="142316" y="778715"/>
                  </a:lnTo>
                  <a:cubicBezTo>
                    <a:pt x="63717" y="778715"/>
                    <a:pt x="0" y="714998"/>
                    <a:pt x="0" y="636399"/>
                  </a:cubicBezTo>
                  <a:lnTo>
                    <a:pt x="0" y="142316"/>
                  </a:lnTo>
                  <a:cubicBezTo>
                    <a:pt x="0" y="63717"/>
                    <a:pt x="63717" y="0"/>
                    <a:pt x="142316" y="0"/>
                  </a:cubicBezTo>
                  <a:close/>
                </a:path>
              </a:pathLst>
            </a:custGeom>
            <a:solidFill>
              <a:srgbClr val="FAE7BC"/>
            </a:solidFill>
          </p:spPr>
        </p:sp>
        <p:sp>
          <p:nvSpPr>
            <p:cNvPr name="TextBox 4" id="4"/>
            <p:cNvSpPr txBox="true"/>
            <p:nvPr/>
          </p:nvSpPr>
          <p:spPr>
            <a:xfrm>
              <a:off x="0" y="-38100"/>
              <a:ext cx="284633" cy="816815"/>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529352" y="9803843"/>
            <a:ext cx="19346704" cy="821917"/>
            <a:chOff x="0" y="0"/>
            <a:chExt cx="5095428" cy="216472"/>
          </a:xfrm>
        </p:grpSpPr>
        <p:sp>
          <p:nvSpPr>
            <p:cNvPr name="Freeform 6" id="6"/>
            <p:cNvSpPr/>
            <p:nvPr/>
          </p:nvSpPr>
          <p:spPr>
            <a:xfrm flipH="false" flipV="false" rot="0">
              <a:off x="0" y="0"/>
              <a:ext cx="5095428" cy="216472"/>
            </a:xfrm>
            <a:custGeom>
              <a:avLst/>
              <a:gdLst/>
              <a:ahLst/>
              <a:cxnLst/>
              <a:rect r="r" b="b" t="t" l="l"/>
              <a:pathLst>
                <a:path h="216472" w="5095428">
                  <a:moveTo>
                    <a:pt x="20409" y="0"/>
                  </a:moveTo>
                  <a:lnTo>
                    <a:pt x="5075020" y="0"/>
                  </a:lnTo>
                  <a:cubicBezTo>
                    <a:pt x="5086291" y="0"/>
                    <a:pt x="5095428" y="9137"/>
                    <a:pt x="5095428" y="20409"/>
                  </a:cubicBezTo>
                  <a:lnTo>
                    <a:pt x="5095428" y="196063"/>
                  </a:lnTo>
                  <a:cubicBezTo>
                    <a:pt x="5095428" y="201476"/>
                    <a:pt x="5093278" y="206667"/>
                    <a:pt x="5089451" y="210494"/>
                  </a:cubicBezTo>
                  <a:cubicBezTo>
                    <a:pt x="5085623" y="214322"/>
                    <a:pt x="5080432" y="216472"/>
                    <a:pt x="5075020" y="216472"/>
                  </a:cubicBezTo>
                  <a:lnTo>
                    <a:pt x="20409" y="216472"/>
                  </a:lnTo>
                  <a:cubicBezTo>
                    <a:pt x="14996" y="216472"/>
                    <a:pt x="9805" y="214322"/>
                    <a:pt x="5978" y="210494"/>
                  </a:cubicBezTo>
                  <a:cubicBezTo>
                    <a:pt x="2150" y="206667"/>
                    <a:pt x="0" y="201476"/>
                    <a:pt x="0" y="196063"/>
                  </a:cubicBezTo>
                  <a:lnTo>
                    <a:pt x="0" y="20409"/>
                  </a:lnTo>
                  <a:cubicBezTo>
                    <a:pt x="0" y="14996"/>
                    <a:pt x="2150" y="9805"/>
                    <a:pt x="5978" y="5978"/>
                  </a:cubicBezTo>
                  <a:cubicBezTo>
                    <a:pt x="9805" y="2150"/>
                    <a:pt x="14996" y="0"/>
                    <a:pt x="20409" y="0"/>
                  </a:cubicBezTo>
                  <a:close/>
                </a:path>
              </a:pathLst>
            </a:custGeom>
            <a:solidFill>
              <a:srgbClr val="FAE7BC"/>
            </a:solidFill>
            <a:ln w="85725" cap="rnd">
              <a:solidFill>
                <a:srgbClr val="494848"/>
              </a:solidFill>
              <a:prstDash val="solid"/>
              <a:round/>
            </a:ln>
          </p:spPr>
        </p:sp>
        <p:sp>
          <p:nvSpPr>
            <p:cNvPr name="TextBox 7" id="7"/>
            <p:cNvSpPr txBox="true"/>
            <p:nvPr/>
          </p:nvSpPr>
          <p:spPr>
            <a:xfrm>
              <a:off x="0" y="-38100"/>
              <a:ext cx="5095428" cy="254572"/>
            </a:xfrm>
            <a:prstGeom prst="rect">
              <a:avLst/>
            </a:prstGeom>
          </p:spPr>
          <p:txBody>
            <a:bodyPr anchor="ctr" rtlCol="false" tIns="50800" lIns="50800" bIns="50800" rIns="50800"/>
            <a:lstStyle/>
            <a:p>
              <a:pPr algn="ctr">
                <a:lnSpc>
                  <a:spcPts val="2659"/>
                </a:lnSpc>
                <a:spcBef>
                  <a:spcPct val="0"/>
                </a:spcBef>
              </a:pPr>
            </a:p>
          </p:txBody>
        </p:sp>
      </p:grpSp>
      <p:sp>
        <p:nvSpPr>
          <p:cNvPr name="Freeform 8" id="8"/>
          <p:cNvSpPr/>
          <p:nvPr/>
        </p:nvSpPr>
        <p:spPr>
          <a:xfrm flipH="true" flipV="false" rot="0">
            <a:off x="17259300" y="3085173"/>
            <a:ext cx="4518707" cy="3939865"/>
          </a:xfrm>
          <a:custGeom>
            <a:avLst/>
            <a:gdLst/>
            <a:ahLst/>
            <a:cxnLst/>
            <a:rect r="r" b="b" t="t" l="l"/>
            <a:pathLst>
              <a:path h="3939865" w="4518707">
                <a:moveTo>
                  <a:pt x="4518707" y="0"/>
                </a:moveTo>
                <a:lnTo>
                  <a:pt x="0" y="0"/>
                </a:lnTo>
                <a:lnTo>
                  <a:pt x="0" y="3939864"/>
                </a:lnTo>
                <a:lnTo>
                  <a:pt x="4518707" y="3939864"/>
                </a:lnTo>
                <a:lnTo>
                  <a:pt x="4518707"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9" id="9"/>
          <p:cNvSpPr/>
          <p:nvPr/>
        </p:nvSpPr>
        <p:spPr>
          <a:xfrm flipH="false" flipV="false" rot="0">
            <a:off x="-3486583" y="3085173"/>
            <a:ext cx="4518707" cy="3939865"/>
          </a:xfrm>
          <a:custGeom>
            <a:avLst/>
            <a:gdLst/>
            <a:ahLst/>
            <a:cxnLst/>
            <a:rect r="r" b="b" t="t" l="l"/>
            <a:pathLst>
              <a:path h="3939865" w="4518707">
                <a:moveTo>
                  <a:pt x="0" y="0"/>
                </a:moveTo>
                <a:lnTo>
                  <a:pt x="4518707" y="0"/>
                </a:lnTo>
                <a:lnTo>
                  <a:pt x="4518707" y="3939864"/>
                </a:lnTo>
                <a:lnTo>
                  <a:pt x="0" y="393986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10" id="10"/>
          <p:cNvGrpSpPr/>
          <p:nvPr/>
        </p:nvGrpSpPr>
        <p:grpSpPr>
          <a:xfrm rot="0">
            <a:off x="488343" y="-989670"/>
            <a:ext cx="1080715" cy="2956684"/>
            <a:chOff x="0" y="0"/>
            <a:chExt cx="284633" cy="778715"/>
          </a:xfrm>
        </p:grpSpPr>
        <p:sp>
          <p:nvSpPr>
            <p:cNvPr name="Freeform 11" id="11"/>
            <p:cNvSpPr/>
            <p:nvPr/>
          </p:nvSpPr>
          <p:spPr>
            <a:xfrm flipH="false" flipV="false" rot="0">
              <a:off x="0" y="0"/>
              <a:ext cx="284633" cy="778715"/>
            </a:xfrm>
            <a:custGeom>
              <a:avLst/>
              <a:gdLst/>
              <a:ahLst/>
              <a:cxnLst/>
              <a:rect r="r" b="b" t="t" l="l"/>
              <a:pathLst>
                <a:path h="778715" w="284633">
                  <a:moveTo>
                    <a:pt x="142316" y="0"/>
                  </a:moveTo>
                  <a:lnTo>
                    <a:pt x="142316" y="0"/>
                  </a:lnTo>
                  <a:cubicBezTo>
                    <a:pt x="220916" y="0"/>
                    <a:pt x="284633" y="63717"/>
                    <a:pt x="284633" y="142316"/>
                  </a:cubicBezTo>
                  <a:lnTo>
                    <a:pt x="284633" y="636399"/>
                  </a:lnTo>
                  <a:cubicBezTo>
                    <a:pt x="284633" y="714998"/>
                    <a:pt x="220916" y="778715"/>
                    <a:pt x="142316" y="778715"/>
                  </a:cubicBezTo>
                  <a:lnTo>
                    <a:pt x="142316" y="778715"/>
                  </a:lnTo>
                  <a:cubicBezTo>
                    <a:pt x="63717" y="778715"/>
                    <a:pt x="0" y="714998"/>
                    <a:pt x="0" y="636399"/>
                  </a:cubicBezTo>
                  <a:lnTo>
                    <a:pt x="0" y="142316"/>
                  </a:lnTo>
                  <a:cubicBezTo>
                    <a:pt x="0" y="63717"/>
                    <a:pt x="63717" y="0"/>
                    <a:pt x="142316" y="0"/>
                  </a:cubicBezTo>
                  <a:close/>
                </a:path>
              </a:pathLst>
            </a:custGeom>
            <a:solidFill>
              <a:srgbClr val="FAE7BC"/>
            </a:solidFill>
          </p:spPr>
        </p:sp>
        <p:sp>
          <p:nvSpPr>
            <p:cNvPr name="TextBox 12" id="12"/>
            <p:cNvSpPr txBox="true"/>
            <p:nvPr/>
          </p:nvSpPr>
          <p:spPr>
            <a:xfrm>
              <a:off x="0" y="-38100"/>
              <a:ext cx="284633" cy="816815"/>
            </a:xfrm>
            <a:prstGeom prst="rect">
              <a:avLst/>
            </a:prstGeom>
          </p:spPr>
          <p:txBody>
            <a:bodyPr anchor="ctr" rtlCol="false" tIns="50800" lIns="50800" bIns="50800" rIns="50800"/>
            <a:lstStyle/>
            <a:p>
              <a:pPr algn="ctr">
                <a:lnSpc>
                  <a:spcPts val="2659"/>
                </a:lnSpc>
                <a:spcBef>
                  <a:spcPct val="0"/>
                </a:spcBef>
              </a:pPr>
            </a:p>
          </p:txBody>
        </p:sp>
      </p:grpSp>
      <p:sp>
        <p:nvSpPr>
          <p:cNvPr name="TextBox 13" id="13"/>
          <p:cNvSpPr txBox="true"/>
          <p:nvPr/>
        </p:nvSpPr>
        <p:spPr>
          <a:xfrm rot="0">
            <a:off x="1570770" y="3606456"/>
            <a:ext cx="15149885" cy="3035989"/>
          </a:xfrm>
          <a:prstGeom prst="rect">
            <a:avLst/>
          </a:prstGeom>
        </p:spPr>
        <p:txBody>
          <a:bodyPr anchor="t" rtlCol="false" tIns="0" lIns="0" bIns="0" rIns="0">
            <a:spAutoFit/>
          </a:bodyPr>
          <a:lstStyle/>
          <a:p>
            <a:pPr algn="ctr">
              <a:lnSpc>
                <a:spcPts val="2203"/>
              </a:lnSpc>
            </a:pPr>
            <a:r>
              <a:rPr lang="en-US" sz="1573">
                <a:solidFill>
                  <a:srgbClr val="000000"/>
                </a:solidFill>
                <a:latin typeface="Open Sans"/>
                <a:ea typeface="Open Sans"/>
                <a:cs typeface="Open Sans"/>
                <a:sym typeface="Open Sans"/>
              </a:rPr>
              <a:t> Kommunikatsiya manbasi:  ijtimoiy jihatdan ahamiyatli axborotni keng tarqatish bilan shug‘ullanadigan tashkilotlar: ommaviy kommunikatsiya sohasini qo‘llab-quvvatlashga javobgar institutlar; bu sohani texnik ta’minotiga javobgar institutlar (davlat qo‘mitalari, davlat va xususiy teleradiokompaniyalar, ommaviy matbuot agentligi, nashriyotlar va h.k).  </a:t>
            </a:r>
          </a:p>
          <a:p>
            <a:pPr algn="ctr">
              <a:lnSpc>
                <a:spcPts val="2203"/>
              </a:lnSpc>
            </a:pPr>
            <a:r>
              <a:rPr lang="en-US" sz="1573">
                <a:solidFill>
                  <a:srgbClr val="000000"/>
                </a:solidFill>
                <a:latin typeface="Open Sans"/>
                <a:ea typeface="Open Sans"/>
                <a:cs typeface="Open Sans"/>
                <a:sym typeface="Open Sans"/>
              </a:rPr>
              <a:t> Axborotning hajmi, mazmuni va shakli: bilim, baho va ishonch berish majmuyi.</a:t>
            </a:r>
          </a:p>
          <a:p>
            <a:pPr algn="ctr">
              <a:lnSpc>
                <a:spcPts val="2203"/>
              </a:lnSpc>
            </a:pPr>
            <a:r>
              <a:rPr lang="en-US" sz="1573">
                <a:solidFill>
                  <a:srgbClr val="000000"/>
                </a:solidFill>
                <a:latin typeface="Open Sans"/>
                <a:ea typeface="Open Sans"/>
                <a:cs typeface="Open Sans"/>
                <a:sym typeface="Open Sans"/>
              </a:rPr>
              <a:t> Ommaviy axborot kanallari: ma’lumotlarning sifat va miqdoriy xususiyatlari xarakteristikasi, ularni adekvat uzatishning texnik imkoniyatlari va auditoriya mosligini ta’minlaydigan kitob, gazeta, jurnallar nashriyoti, teleradio tarmoqlari.</a:t>
            </a:r>
          </a:p>
          <a:p>
            <a:pPr algn="ctr">
              <a:lnSpc>
                <a:spcPts val="2203"/>
              </a:lnSpc>
            </a:pPr>
            <a:r>
              <a:rPr lang="en-US" sz="1573">
                <a:solidFill>
                  <a:srgbClr val="000000"/>
                </a:solidFill>
                <a:latin typeface="Open Sans"/>
                <a:ea typeface="Open Sans"/>
                <a:cs typeface="Open Sans"/>
                <a:sym typeface="Open Sans"/>
              </a:rPr>
              <a:t> Auditoriya: axborotni qabul qilish va qayta ishlashiga ko‘ra ijtimoiy guruhlar va ularning psixofiziologik xususiyatlari jihatidan farqlanadi.</a:t>
            </a:r>
          </a:p>
          <a:p>
            <a:pPr algn="ctr">
              <a:lnSpc>
                <a:spcPts val="2203"/>
              </a:lnSpc>
            </a:pPr>
            <a:r>
              <a:rPr lang="en-US" sz="1573">
                <a:solidFill>
                  <a:srgbClr val="000000"/>
                </a:solidFill>
                <a:latin typeface="Open Sans"/>
                <a:ea typeface="Open Sans"/>
                <a:cs typeface="Open Sans"/>
                <a:sym typeface="Open Sans"/>
              </a:rPr>
              <a:t> Xabarning samaradorlik omillari: xabarning ta’siri ostida yuzaga chiqadigan ijtimoiy fe’l-atvor, harakat yoki harakatsizlik.</a:t>
            </a:r>
          </a:p>
          <a:p>
            <a:pPr algn="ctr">
              <a:lnSpc>
                <a:spcPts val="2203"/>
              </a:lnSpc>
            </a:pPr>
            <a:r>
              <a:rPr lang="en-US" sz="1573">
                <a:solidFill>
                  <a:srgbClr val="000000"/>
                </a:solidFill>
                <a:latin typeface="Open Sans"/>
                <a:ea typeface="Open Sans"/>
                <a:cs typeface="Open Sans"/>
                <a:sym typeface="Open Sans"/>
              </a:rPr>
              <a:t> Ommaviy axborotning ifodali vositalari: axborot qabulini osonlashtiradigan to‘liqlik; xabarning aniqligi (so‘zlar, iboralar, vizual obrazlar va h.k. tushunarli bo‘lishi); xabar tilining barcha uchun tushunarli bo‘lishi </a:t>
            </a:r>
          </a:p>
          <a:p>
            <a:pPr algn="ctr">
              <a:lnSpc>
                <a:spcPts val="2203"/>
              </a:lnSpc>
              <a:spcBef>
                <a:spcPct val="0"/>
              </a:spcBef>
            </a:pP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name="Picture 2" id="2"/>
          <p:cNvPicPr>
            <a:picLocks noChangeAspect="true"/>
          </p:cNvPicPr>
          <p:nvPr/>
        </p:nvPicPr>
        <p:blipFill>
          <a:blip r:embed="rId2"/>
          <a:stretch>
            <a:fillRect/>
          </a:stretch>
        </p:blipFill>
        <p:spPr>
          <a:xfrm rot="0">
            <a:off x="7151012" y="5032049"/>
            <a:ext cx="3985975" cy="3985975"/>
          </a:xfrm>
          <a:prstGeom prst="rect">
            <a:avLst/>
          </a:prstGeom>
        </p:spPr>
      </p:pic>
      <p:grpSp>
        <p:nvGrpSpPr>
          <p:cNvPr name="Group 3" id="3"/>
          <p:cNvGrpSpPr/>
          <p:nvPr/>
        </p:nvGrpSpPr>
        <p:grpSpPr>
          <a:xfrm rot="0">
            <a:off x="16718943" y="-989670"/>
            <a:ext cx="1080715" cy="2956684"/>
            <a:chOff x="0" y="0"/>
            <a:chExt cx="284633" cy="778715"/>
          </a:xfrm>
        </p:grpSpPr>
        <p:sp>
          <p:nvSpPr>
            <p:cNvPr name="Freeform 4" id="4"/>
            <p:cNvSpPr/>
            <p:nvPr/>
          </p:nvSpPr>
          <p:spPr>
            <a:xfrm flipH="false" flipV="false" rot="0">
              <a:off x="0" y="0"/>
              <a:ext cx="284633" cy="778715"/>
            </a:xfrm>
            <a:custGeom>
              <a:avLst/>
              <a:gdLst/>
              <a:ahLst/>
              <a:cxnLst/>
              <a:rect r="r" b="b" t="t" l="l"/>
              <a:pathLst>
                <a:path h="778715" w="284633">
                  <a:moveTo>
                    <a:pt x="142316" y="0"/>
                  </a:moveTo>
                  <a:lnTo>
                    <a:pt x="142316" y="0"/>
                  </a:lnTo>
                  <a:cubicBezTo>
                    <a:pt x="220916" y="0"/>
                    <a:pt x="284633" y="63717"/>
                    <a:pt x="284633" y="142316"/>
                  </a:cubicBezTo>
                  <a:lnTo>
                    <a:pt x="284633" y="636399"/>
                  </a:lnTo>
                  <a:cubicBezTo>
                    <a:pt x="284633" y="714998"/>
                    <a:pt x="220916" y="778715"/>
                    <a:pt x="142316" y="778715"/>
                  </a:cubicBezTo>
                  <a:lnTo>
                    <a:pt x="142316" y="778715"/>
                  </a:lnTo>
                  <a:cubicBezTo>
                    <a:pt x="63717" y="778715"/>
                    <a:pt x="0" y="714998"/>
                    <a:pt x="0" y="636399"/>
                  </a:cubicBezTo>
                  <a:lnTo>
                    <a:pt x="0" y="142316"/>
                  </a:lnTo>
                  <a:cubicBezTo>
                    <a:pt x="0" y="63717"/>
                    <a:pt x="63717" y="0"/>
                    <a:pt x="142316" y="0"/>
                  </a:cubicBezTo>
                  <a:close/>
                </a:path>
              </a:pathLst>
            </a:custGeom>
            <a:solidFill>
              <a:srgbClr val="FAE7BC"/>
            </a:solidFill>
          </p:spPr>
        </p:sp>
        <p:sp>
          <p:nvSpPr>
            <p:cNvPr name="TextBox 5" id="5"/>
            <p:cNvSpPr txBox="true"/>
            <p:nvPr/>
          </p:nvSpPr>
          <p:spPr>
            <a:xfrm>
              <a:off x="0" y="-38100"/>
              <a:ext cx="284633" cy="816815"/>
            </a:xfrm>
            <a:prstGeom prst="rect">
              <a:avLst/>
            </a:prstGeom>
          </p:spPr>
          <p:txBody>
            <a:bodyPr anchor="ctr" rtlCol="false" tIns="50800" lIns="50800" bIns="50800" rIns="50800"/>
            <a:lstStyle/>
            <a:p>
              <a:pPr algn="ctr">
                <a:lnSpc>
                  <a:spcPts val="2659"/>
                </a:lnSpc>
                <a:spcBef>
                  <a:spcPct val="0"/>
                </a:spcBef>
              </a:pPr>
            </a:p>
          </p:txBody>
        </p:sp>
      </p:grpSp>
      <p:grpSp>
        <p:nvGrpSpPr>
          <p:cNvPr name="Group 6" id="6"/>
          <p:cNvGrpSpPr/>
          <p:nvPr/>
        </p:nvGrpSpPr>
        <p:grpSpPr>
          <a:xfrm rot="0">
            <a:off x="-529352" y="9803843"/>
            <a:ext cx="19346704" cy="821917"/>
            <a:chOff x="0" y="0"/>
            <a:chExt cx="5095428" cy="216472"/>
          </a:xfrm>
        </p:grpSpPr>
        <p:sp>
          <p:nvSpPr>
            <p:cNvPr name="Freeform 7" id="7"/>
            <p:cNvSpPr/>
            <p:nvPr/>
          </p:nvSpPr>
          <p:spPr>
            <a:xfrm flipH="false" flipV="false" rot="0">
              <a:off x="0" y="0"/>
              <a:ext cx="5095428" cy="216472"/>
            </a:xfrm>
            <a:custGeom>
              <a:avLst/>
              <a:gdLst/>
              <a:ahLst/>
              <a:cxnLst/>
              <a:rect r="r" b="b" t="t" l="l"/>
              <a:pathLst>
                <a:path h="216472" w="5095428">
                  <a:moveTo>
                    <a:pt x="20409" y="0"/>
                  </a:moveTo>
                  <a:lnTo>
                    <a:pt x="5075020" y="0"/>
                  </a:lnTo>
                  <a:cubicBezTo>
                    <a:pt x="5086291" y="0"/>
                    <a:pt x="5095428" y="9137"/>
                    <a:pt x="5095428" y="20409"/>
                  </a:cubicBezTo>
                  <a:lnTo>
                    <a:pt x="5095428" y="196063"/>
                  </a:lnTo>
                  <a:cubicBezTo>
                    <a:pt x="5095428" y="201476"/>
                    <a:pt x="5093278" y="206667"/>
                    <a:pt x="5089451" y="210494"/>
                  </a:cubicBezTo>
                  <a:cubicBezTo>
                    <a:pt x="5085623" y="214322"/>
                    <a:pt x="5080432" y="216472"/>
                    <a:pt x="5075020" y="216472"/>
                  </a:cubicBezTo>
                  <a:lnTo>
                    <a:pt x="20409" y="216472"/>
                  </a:lnTo>
                  <a:cubicBezTo>
                    <a:pt x="14996" y="216472"/>
                    <a:pt x="9805" y="214322"/>
                    <a:pt x="5978" y="210494"/>
                  </a:cubicBezTo>
                  <a:cubicBezTo>
                    <a:pt x="2150" y="206667"/>
                    <a:pt x="0" y="201476"/>
                    <a:pt x="0" y="196063"/>
                  </a:cubicBezTo>
                  <a:lnTo>
                    <a:pt x="0" y="20409"/>
                  </a:lnTo>
                  <a:cubicBezTo>
                    <a:pt x="0" y="14996"/>
                    <a:pt x="2150" y="9805"/>
                    <a:pt x="5978" y="5978"/>
                  </a:cubicBezTo>
                  <a:cubicBezTo>
                    <a:pt x="9805" y="2150"/>
                    <a:pt x="14996" y="0"/>
                    <a:pt x="20409" y="0"/>
                  </a:cubicBezTo>
                  <a:close/>
                </a:path>
              </a:pathLst>
            </a:custGeom>
            <a:solidFill>
              <a:srgbClr val="FAE7BC"/>
            </a:solidFill>
            <a:ln w="85725" cap="rnd">
              <a:solidFill>
                <a:srgbClr val="494848"/>
              </a:solidFill>
              <a:prstDash val="solid"/>
              <a:round/>
            </a:ln>
          </p:spPr>
        </p:sp>
        <p:sp>
          <p:nvSpPr>
            <p:cNvPr name="TextBox 8" id="8"/>
            <p:cNvSpPr txBox="true"/>
            <p:nvPr/>
          </p:nvSpPr>
          <p:spPr>
            <a:xfrm>
              <a:off x="0" y="-38100"/>
              <a:ext cx="5095428" cy="254572"/>
            </a:xfrm>
            <a:prstGeom prst="rect">
              <a:avLst/>
            </a:prstGeom>
          </p:spPr>
          <p:txBody>
            <a:bodyPr anchor="ctr" rtlCol="false" tIns="50800" lIns="50800" bIns="50800" rIns="50800"/>
            <a:lstStyle/>
            <a:p>
              <a:pPr algn="ctr">
                <a:lnSpc>
                  <a:spcPts val="2659"/>
                </a:lnSpc>
                <a:spcBef>
                  <a:spcPct val="0"/>
                </a:spcBef>
              </a:pPr>
            </a:p>
          </p:txBody>
        </p:sp>
      </p:grpSp>
      <p:sp>
        <p:nvSpPr>
          <p:cNvPr name="Freeform 9" id="9"/>
          <p:cNvSpPr/>
          <p:nvPr/>
        </p:nvSpPr>
        <p:spPr>
          <a:xfrm flipH="true" flipV="false" rot="0">
            <a:off x="17259300" y="3085173"/>
            <a:ext cx="4518707" cy="3939865"/>
          </a:xfrm>
          <a:custGeom>
            <a:avLst/>
            <a:gdLst/>
            <a:ahLst/>
            <a:cxnLst/>
            <a:rect r="r" b="b" t="t" l="l"/>
            <a:pathLst>
              <a:path h="3939865" w="4518707">
                <a:moveTo>
                  <a:pt x="4518707" y="0"/>
                </a:moveTo>
                <a:lnTo>
                  <a:pt x="0" y="0"/>
                </a:lnTo>
                <a:lnTo>
                  <a:pt x="0" y="3939864"/>
                </a:lnTo>
                <a:lnTo>
                  <a:pt x="4518707" y="3939864"/>
                </a:lnTo>
                <a:lnTo>
                  <a:pt x="4518707"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10" id="10"/>
          <p:cNvSpPr/>
          <p:nvPr/>
        </p:nvSpPr>
        <p:spPr>
          <a:xfrm flipH="false" flipV="false" rot="0">
            <a:off x="-3486583" y="3085173"/>
            <a:ext cx="4518707" cy="3939865"/>
          </a:xfrm>
          <a:custGeom>
            <a:avLst/>
            <a:gdLst/>
            <a:ahLst/>
            <a:cxnLst/>
            <a:rect r="r" b="b" t="t" l="l"/>
            <a:pathLst>
              <a:path h="3939865" w="4518707">
                <a:moveTo>
                  <a:pt x="0" y="0"/>
                </a:moveTo>
                <a:lnTo>
                  <a:pt x="4518707" y="0"/>
                </a:lnTo>
                <a:lnTo>
                  <a:pt x="4518707" y="3939864"/>
                </a:lnTo>
                <a:lnTo>
                  <a:pt x="0" y="39398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grpSp>
        <p:nvGrpSpPr>
          <p:cNvPr name="Group 11" id="11"/>
          <p:cNvGrpSpPr/>
          <p:nvPr/>
        </p:nvGrpSpPr>
        <p:grpSpPr>
          <a:xfrm rot="0">
            <a:off x="488343" y="-989670"/>
            <a:ext cx="1080715" cy="2956684"/>
            <a:chOff x="0" y="0"/>
            <a:chExt cx="284633" cy="778715"/>
          </a:xfrm>
        </p:grpSpPr>
        <p:sp>
          <p:nvSpPr>
            <p:cNvPr name="Freeform 12" id="12"/>
            <p:cNvSpPr/>
            <p:nvPr/>
          </p:nvSpPr>
          <p:spPr>
            <a:xfrm flipH="false" flipV="false" rot="0">
              <a:off x="0" y="0"/>
              <a:ext cx="284633" cy="778715"/>
            </a:xfrm>
            <a:custGeom>
              <a:avLst/>
              <a:gdLst/>
              <a:ahLst/>
              <a:cxnLst/>
              <a:rect r="r" b="b" t="t" l="l"/>
              <a:pathLst>
                <a:path h="778715" w="284633">
                  <a:moveTo>
                    <a:pt x="142316" y="0"/>
                  </a:moveTo>
                  <a:lnTo>
                    <a:pt x="142316" y="0"/>
                  </a:lnTo>
                  <a:cubicBezTo>
                    <a:pt x="220916" y="0"/>
                    <a:pt x="284633" y="63717"/>
                    <a:pt x="284633" y="142316"/>
                  </a:cubicBezTo>
                  <a:lnTo>
                    <a:pt x="284633" y="636399"/>
                  </a:lnTo>
                  <a:cubicBezTo>
                    <a:pt x="284633" y="714998"/>
                    <a:pt x="220916" y="778715"/>
                    <a:pt x="142316" y="778715"/>
                  </a:cubicBezTo>
                  <a:lnTo>
                    <a:pt x="142316" y="778715"/>
                  </a:lnTo>
                  <a:cubicBezTo>
                    <a:pt x="63717" y="778715"/>
                    <a:pt x="0" y="714998"/>
                    <a:pt x="0" y="636399"/>
                  </a:cubicBezTo>
                  <a:lnTo>
                    <a:pt x="0" y="142316"/>
                  </a:lnTo>
                  <a:cubicBezTo>
                    <a:pt x="0" y="63717"/>
                    <a:pt x="63717" y="0"/>
                    <a:pt x="142316" y="0"/>
                  </a:cubicBezTo>
                  <a:close/>
                </a:path>
              </a:pathLst>
            </a:custGeom>
            <a:solidFill>
              <a:srgbClr val="FAE7BC"/>
            </a:solidFill>
          </p:spPr>
        </p:sp>
        <p:sp>
          <p:nvSpPr>
            <p:cNvPr name="TextBox 13" id="13"/>
            <p:cNvSpPr txBox="true"/>
            <p:nvPr/>
          </p:nvSpPr>
          <p:spPr>
            <a:xfrm>
              <a:off x="0" y="-38100"/>
              <a:ext cx="284633" cy="816815"/>
            </a:xfrm>
            <a:prstGeom prst="rect">
              <a:avLst/>
            </a:prstGeom>
          </p:spPr>
          <p:txBody>
            <a:bodyPr anchor="ctr" rtlCol="false" tIns="50800" lIns="50800" bIns="50800" rIns="50800"/>
            <a:lstStyle/>
            <a:p>
              <a:pPr algn="ctr">
                <a:lnSpc>
                  <a:spcPts val="2659"/>
                </a:lnSpc>
                <a:spcBef>
                  <a:spcPct val="0"/>
                </a:spcBef>
              </a:pPr>
            </a:p>
          </p:txBody>
        </p:sp>
      </p:grpSp>
      <p:sp>
        <p:nvSpPr>
          <p:cNvPr name="TextBox 14" id="14"/>
          <p:cNvSpPr txBox="true"/>
          <p:nvPr/>
        </p:nvSpPr>
        <p:spPr>
          <a:xfrm rot="0">
            <a:off x="6849" y="2651519"/>
            <a:ext cx="18281151" cy="1990090"/>
          </a:xfrm>
          <a:prstGeom prst="rect">
            <a:avLst/>
          </a:prstGeom>
        </p:spPr>
        <p:txBody>
          <a:bodyPr anchor="t" rtlCol="false" tIns="0" lIns="0" bIns="0" rIns="0">
            <a:spAutoFit/>
          </a:bodyPr>
          <a:lstStyle/>
          <a:p>
            <a:pPr algn="ctr">
              <a:lnSpc>
                <a:spcPts val="2659"/>
              </a:lnSpc>
            </a:pPr>
            <a:r>
              <a:rPr lang="en-US" sz="1899">
                <a:solidFill>
                  <a:srgbClr val="000000"/>
                </a:solidFill>
                <a:latin typeface="Open Sans"/>
                <a:ea typeface="Open Sans"/>
                <a:cs typeface="Open Sans"/>
                <a:sym typeface="Open Sans"/>
              </a:rPr>
              <a:t> Madaniyatlararo muloqot makromadaniyat va mikromadaniyat darajalariga ajratiladi. Yer kurrasida o‘zining madaniy an’analari bilan bir ijtimoiy tizimga birlashgan katta hududlar mavjud. Masalan, Amerika madaniyati, Afrika madaniyati, Yevropa madaniyati, Osiyo madaniyati, Sharq madaniyati va h.k. madaniyatlar haqida so‘z yuritish mumkin. Bunday madaniyatlar hududiy belgilariga ko‘ra makromadaniyatdeyiladi.</a:t>
            </a:r>
          </a:p>
          <a:p>
            <a:pPr algn="ctr">
              <a:lnSpc>
                <a:spcPts val="2659"/>
              </a:lnSpc>
            </a:pPr>
            <a:r>
              <a:rPr lang="en-US" sz="1899">
                <a:solidFill>
                  <a:srgbClr val="000000"/>
                </a:solidFill>
                <a:latin typeface="Open Sans"/>
                <a:ea typeface="Open Sans"/>
                <a:cs typeface="Open Sans"/>
                <a:sym typeface="Open Sans"/>
              </a:rPr>
              <a:t> Makromadaniyatlar ham o‘z navbatida submadaniyatlardan, ya’ni ma’lum jamiyat ichidagi o‘ziga xos madaniy xususiyatlariga ega bo‘lgan turli ijtimoiy guruhlar madaniyatidan tarkib topadi. Bunday madaniyatga mikromadaniyat deyiladi.</a:t>
            </a:r>
          </a:p>
          <a:p>
            <a:pPr algn="ctr">
              <a:lnSpc>
                <a:spcPts val="2659"/>
              </a:lnSpc>
              <a:spcBef>
                <a:spcPct val="0"/>
              </a:spcBef>
            </a:pP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2950481" y="4013348"/>
            <a:ext cx="12387037" cy="2031703"/>
          </a:xfrm>
          <a:prstGeom prst="rect">
            <a:avLst/>
          </a:prstGeom>
        </p:spPr>
        <p:txBody>
          <a:bodyPr anchor="t" rtlCol="false" tIns="0" lIns="0" bIns="0" rIns="0">
            <a:spAutoFit/>
          </a:bodyPr>
          <a:lstStyle/>
          <a:p>
            <a:pPr algn="ctr">
              <a:lnSpc>
                <a:spcPts val="16641"/>
              </a:lnSpc>
            </a:pPr>
            <a:r>
              <a:rPr lang="en-US" b="true" sz="11886">
                <a:solidFill>
                  <a:srgbClr val="000000"/>
                </a:solidFill>
                <a:latin typeface="Century Gothic Paneuropean Bold"/>
                <a:ea typeface="Century Gothic Paneuropean Bold"/>
                <a:cs typeface="Century Gothic Paneuropean Bold"/>
                <a:sym typeface="Century Gothic Paneuropean Bold"/>
              </a:rPr>
              <a:t>THANK YOU</a:t>
            </a:r>
          </a:p>
        </p:txBody>
      </p:sp>
      <p:grpSp>
        <p:nvGrpSpPr>
          <p:cNvPr name="Group 3" id="3"/>
          <p:cNvGrpSpPr/>
          <p:nvPr/>
        </p:nvGrpSpPr>
        <p:grpSpPr>
          <a:xfrm rot="0">
            <a:off x="16718943" y="-989670"/>
            <a:ext cx="1080715" cy="2956684"/>
            <a:chOff x="0" y="0"/>
            <a:chExt cx="284633" cy="778715"/>
          </a:xfrm>
        </p:grpSpPr>
        <p:sp>
          <p:nvSpPr>
            <p:cNvPr name="Freeform 4" id="4"/>
            <p:cNvSpPr/>
            <p:nvPr/>
          </p:nvSpPr>
          <p:spPr>
            <a:xfrm flipH="false" flipV="false" rot="0">
              <a:off x="0" y="0"/>
              <a:ext cx="284633" cy="778715"/>
            </a:xfrm>
            <a:custGeom>
              <a:avLst/>
              <a:gdLst/>
              <a:ahLst/>
              <a:cxnLst/>
              <a:rect r="r" b="b" t="t" l="l"/>
              <a:pathLst>
                <a:path h="778715" w="284633">
                  <a:moveTo>
                    <a:pt x="142316" y="0"/>
                  </a:moveTo>
                  <a:lnTo>
                    <a:pt x="142316" y="0"/>
                  </a:lnTo>
                  <a:cubicBezTo>
                    <a:pt x="220916" y="0"/>
                    <a:pt x="284633" y="63717"/>
                    <a:pt x="284633" y="142316"/>
                  </a:cubicBezTo>
                  <a:lnTo>
                    <a:pt x="284633" y="636399"/>
                  </a:lnTo>
                  <a:cubicBezTo>
                    <a:pt x="284633" y="714998"/>
                    <a:pt x="220916" y="778715"/>
                    <a:pt x="142316" y="778715"/>
                  </a:cubicBezTo>
                  <a:lnTo>
                    <a:pt x="142316" y="778715"/>
                  </a:lnTo>
                  <a:cubicBezTo>
                    <a:pt x="63717" y="778715"/>
                    <a:pt x="0" y="714998"/>
                    <a:pt x="0" y="636399"/>
                  </a:cubicBezTo>
                  <a:lnTo>
                    <a:pt x="0" y="142316"/>
                  </a:lnTo>
                  <a:cubicBezTo>
                    <a:pt x="0" y="63717"/>
                    <a:pt x="63717" y="0"/>
                    <a:pt x="142316" y="0"/>
                  </a:cubicBezTo>
                  <a:close/>
                </a:path>
              </a:pathLst>
            </a:custGeom>
            <a:solidFill>
              <a:srgbClr val="FAE7BC"/>
            </a:solidFill>
          </p:spPr>
        </p:sp>
        <p:sp>
          <p:nvSpPr>
            <p:cNvPr name="TextBox 5" id="5"/>
            <p:cNvSpPr txBox="true"/>
            <p:nvPr/>
          </p:nvSpPr>
          <p:spPr>
            <a:xfrm>
              <a:off x="0" y="-38100"/>
              <a:ext cx="284633" cy="816815"/>
            </a:xfrm>
            <a:prstGeom prst="rect">
              <a:avLst/>
            </a:prstGeom>
          </p:spPr>
          <p:txBody>
            <a:bodyPr anchor="ctr" rtlCol="false" tIns="50800" lIns="50800" bIns="50800" rIns="50800"/>
            <a:lstStyle/>
            <a:p>
              <a:pPr algn="ctr">
                <a:lnSpc>
                  <a:spcPts val="2659"/>
                </a:lnSpc>
                <a:spcBef>
                  <a:spcPct val="0"/>
                </a:spcBef>
              </a:pPr>
            </a:p>
          </p:txBody>
        </p:sp>
      </p:grpSp>
      <p:grpSp>
        <p:nvGrpSpPr>
          <p:cNvPr name="Group 6" id="6"/>
          <p:cNvGrpSpPr/>
          <p:nvPr/>
        </p:nvGrpSpPr>
        <p:grpSpPr>
          <a:xfrm rot="0">
            <a:off x="-529352" y="9803843"/>
            <a:ext cx="19346704" cy="821917"/>
            <a:chOff x="0" y="0"/>
            <a:chExt cx="5095428" cy="216472"/>
          </a:xfrm>
        </p:grpSpPr>
        <p:sp>
          <p:nvSpPr>
            <p:cNvPr name="Freeform 7" id="7"/>
            <p:cNvSpPr/>
            <p:nvPr/>
          </p:nvSpPr>
          <p:spPr>
            <a:xfrm flipH="false" flipV="false" rot="0">
              <a:off x="0" y="0"/>
              <a:ext cx="5095428" cy="216472"/>
            </a:xfrm>
            <a:custGeom>
              <a:avLst/>
              <a:gdLst/>
              <a:ahLst/>
              <a:cxnLst/>
              <a:rect r="r" b="b" t="t" l="l"/>
              <a:pathLst>
                <a:path h="216472" w="5095428">
                  <a:moveTo>
                    <a:pt x="20409" y="0"/>
                  </a:moveTo>
                  <a:lnTo>
                    <a:pt x="5075020" y="0"/>
                  </a:lnTo>
                  <a:cubicBezTo>
                    <a:pt x="5086291" y="0"/>
                    <a:pt x="5095428" y="9137"/>
                    <a:pt x="5095428" y="20409"/>
                  </a:cubicBezTo>
                  <a:lnTo>
                    <a:pt x="5095428" y="196063"/>
                  </a:lnTo>
                  <a:cubicBezTo>
                    <a:pt x="5095428" y="201476"/>
                    <a:pt x="5093278" y="206667"/>
                    <a:pt x="5089451" y="210494"/>
                  </a:cubicBezTo>
                  <a:cubicBezTo>
                    <a:pt x="5085623" y="214322"/>
                    <a:pt x="5080432" y="216472"/>
                    <a:pt x="5075020" y="216472"/>
                  </a:cubicBezTo>
                  <a:lnTo>
                    <a:pt x="20409" y="216472"/>
                  </a:lnTo>
                  <a:cubicBezTo>
                    <a:pt x="14996" y="216472"/>
                    <a:pt x="9805" y="214322"/>
                    <a:pt x="5978" y="210494"/>
                  </a:cubicBezTo>
                  <a:cubicBezTo>
                    <a:pt x="2150" y="206667"/>
                    <a:pt x="0" y="201476"/>
                    <a:pt x="0" y="196063"/>
                  </a:cubicBezTo>
                  <a:lnTo>
                    <a:pt x="0" y="20409"/>
                  </a:lnTo>
                  <a:cubicBezTo>
                    <a:pt x="0" y="14996"/>
                    <a:pt x="2150" y="9805"/>
                    <a:pt x="5978" y="5978"/>
                  </a:cubicBezTo>
                  <a:cubicBezTo>
                    <a:pt x="9805" y="2150"/>
                    <a:pt x="14996" y="0"/>
                    <a:pt x="20409" y="0"/>
                  </a:cubicBezTo>
                  <a:close/>
                </a:path>
              </a:pathLst>
            </a:custGeom>
            <a:solidFill>
              <a:srgbClr val="FAE7BC"/>
            </a:solidFill>
            <a:ln w="85725" cap="rnd">
              <a:solidFill>
                <a:srgbClr val="000000"/>
              </a:solidFill>
              <a:prstDash val="solid"/>
              <a:round/>
            </a:ln>
          </p:spPr>
        </p:sp>
        <p:sp>
          <p:nvSpPr>
            <p:cNvPr name="TextBox 8" id="8"/>
            <p:cNvSpPr txBox="true"/>
            <p:nvPr/>
          </p:nvSpPr>
          <p:spPr>
            <a:xfrm>
              <a:off x="0" y="-38100"/>
              <a:ext cx="5095428" cy="254572"/>
            </a:xfrm>
            <a:prstGeom prst="rect">
              <a:avLst/>
            </a:prstGeom>
          </p:spPr>
          <p:txBody>
            <a:bodyPr anchor="ctr" rtlCol="false" tIns="50800" lIns="50800" bIns="50800" rIns="50800"/>
            <a:lstStyle/>
            <a:p>
              <a:pPr algn="ctr">
                <a:lnSpc>
                  <a:spcPts val="2659"/>
                </a:lnSpc>
                <a:spcBef>
                  <a:spcPct val="0"/>
                </a:spcBef>
              </a:pPr>
            </a:p>
          </p:txBody>
        </p:sp>
      </p:grpSp>
      <p:sp>
        <p:nvSpPr>
          <p:cNvPr name="Freeform 9" id="9"/>
          <p:cNvSpPr/>
          <p:nvPr/>
        </p:nvSpPr>
        <p:spPr>
          <a:xfrm flipH="true" flipV="false" rot="0">
            <a:off x="17259300" y="3085173"/>
            <a:ext cx="4518707" cy="3939865"/>
          </a:xfrm>
          <a:custGeom>
            <a:avLst/>
            <a:gdLst/>
            <a:ahLst/>
            <a:cxnLst/>
            <a:rect r="r" b="b" t="t" l="l"/>
            <a:pathLst>
              <a:path h="3939865" w="4518707">
                <a:moveTo>
                  <a:pt x="4518707" y="0"/>
                </a:moveTo>
                <a:lnTo>
                  <a:pt x="0" y="0"/>
                </a:lnTo>
                <a:lnTo>
                  <a:pt x="0" y="3939864"/>
                </a:lnTo>
                <a:lnTo>
                  <a:pt x="4518707" y="3939864"/>
                </a:lnTo>
                <a:lnTo>
                  <a:pt x="4518707"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0" id="10"/>
          <p:cNvSpPr/>
          <p:nvPr/>
        </p:nvSpPr>
        <p:spPr>
          <a:xfrm flipH="false" flipV="false" rot="0">
            <a:off x="-3486583" y="3085173"/>
            <a:ext cx="4518707" cy="3939865"/>
          </a:xfrm>
          <a:custGeom>
            <a:avLst/>
            <a:gdLst/>
            <a:ahLst/>
            <a:cxnLst/>
            <a:rect r="r" b="b" t="t" l="l"/>
            <a:pathLst>
              <a:path h="3939865" w="4518707">
                <a:moveTo>
                  <a:pt x="0" y="0"/>
                </a:moveTo>
                <a:lnTo>
                  <a:pt x="4518707" y="0"/>
                </a:lnTo>
                <a:lnTo>
                  <a:pt x="4518707" y="3939864"/>
                </a:lnTo>
                <a:lnTo>
                  <a:pt x="0" y="3939864"/>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11" id="11"/>
          <p:cNvGrpSpPr/>
          <p:nvPr/>
        </p:nvGrpSpPr>
        <p:grpSpPr>
          <a:xfrm rot="0">
            <a:off x="488343" y="-989670"/>
            <a:ext cx="1080715" cy="2956684"/>
            <a:chOff x="0" y="0"/>
            <a:chExt cx="284633" cy="778715"/>
          </a:xfrm>
        </p:grpSpPr>
        <p:sp>
          <p:nvSpPr>
            <p:cNvPr name="Freeform 12" id="12"/>
            <p:cNvSpPr/>
            <p:nvPr/>
          </p:nvSpPr>
          <p:spPr>
            <a:xfrm flipH="false" flipV="false" rot="0">
              <a:off x="0" y="0"/>
              <a:ext cx="284633" cy="778715"/>
            </a:xfrm>
            <a:custGeom>
              <a:avLst/>
              <a:gdLst/>
              <a:ahLst/>
              <a:cxnLst/>
              <a:rect r="r" b="b" t="t" l="l"/>
              <a:pathLst>
                <a:path h="778715" w="284633">
                  <a:moveTo>
                    <a:pt x="142316" y="0"/>
                  </a:moveTo>
                  <a:lnTo>
                    <a:pt x="142316" y="0"/>
                  </a:lnTo>
                  <a:cubicBezTo>
                    <a:pt x="220916" y="0"/>
                    <a:pt x="284633" y="63717"/>
                    <a:pt x="284633" y="142316"/>
                  </a:cubicBezTo>
                  <a:lnTo>
                    <a:pt x="284633" y="636399"/>
                  </a:lnTo>
                  <a:cubicBezTo>
                    <a:pt x="284633" y="714998"/>
                    <a:pt x="220916" y="778715"/>
                    <a:pt x="142316" y="778715"/>
                  </a:cubicBezTo>
                  <a:lnTo>
                    <a:pt x="142316" y="778715"/>
                  </a:lnTo>
                  <a:cubicBezTo>
                    <a:pt x="63717" y="778715"/>
                    <a:pt x="0" y="714998"/>
                    <a:pt x="0" y="636399"/>
                  </a:cubicBezTo>
                  <a:lnTo>
                    <a:pt x="0" y="142316"/>
                  </a:lnTo>
                  <a:cubicBezTo>
                    <a:pt x="0" y="63717"/>
                    <a:pt x="63717" y="0"/>
                    <a:pt x="142316" y="0"/>
                  </a:cubicBezTo>
                  <a:close/>
                </a:path>
              </a:pathLst>
            </a:custGeom>
            <a:solidFill>
              <a:srgbClr val="FAE7BC"/>
            </a:solidFill>
          </p:spPr>
        </p:sp>
        <p:sp>
          <p:nvSpPr>
            <p:cNvPr name="TextBox 13" id="13"/>
            <p:cNvSpPr txBox="true"/>
            <p:nvPr/>
          </p:nvSpPr>
          <p:spPr>
            <a:xfrm>
              <a:off x="0" y="-38100"/>
              <a:ext cx="284633" cy="816815"/>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DAGf7bb3rLE</dc:identifier>
  <dcterms:modified xsi:type="dcterms:W3CDTF">2011-08-01T06:04:30Z</dcterms:modified>
  <cp:revision>1</cp:revision>
  <dc:title>Black Yellow Modern Minimalist Elegant Presentation</dc:title>
</cp:coreProperties>
</file>