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Lst>
  <p:sldSz cx="18288000" cy="10287000"/>
  <p:notesSz cx="6858000" cy="9144000"/>
  <p:embeddedFontLst>
    <p:embeddedFont>
      <p:font typeface="Open Sans Bold" charset="1" panose="020B0806030504020204"/>
      <p:regular r:id="rId11"/>
    </p:embeddedFont>
    <p:embeddedFont>
      <p:font typeface="Alatsi" charset="1" panose="00000500000000000000"/>
      <p:regular r:id="rId12"/>
    </p:embeddedFont>
    <p:embeddedFont>
      <p:font typeface="Abhaya Libre" charset="1" panose="02000503000000000000"/>
      <p:regular r:id="rId13"/>
    </p:embeddedFont>
    <p:embeddedFont>
      <p:font typeface="Arimo" charset="1" panose="020B0604020202020204"/>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6F3EB"/>
        </a:solidFill>
      </p:bgPr>
    </p:bg>
    <p:spTree>
      <p:nvGrpSpPr>
        <p:cNvPr id="1" name=""/>
        <p:cNvGrpSpPr/>
        <p:nvPr/>
      </p:nvGrpSpPr>
      <p:grpSpPr>
        <a:xfrm>
          <a:off x="0" y="0"/>
          <a:ext cx="0" cy="0"/>
          <a:chOff x="0" y="0"/>
          <a:chExt cx="0" cy="0"/>
        </a:xfrm>
      </p:grpSpPr>
      <p:grpSp>
        <p:nvGrpSpPr>
          <p:cNvPr name="Group 2" id="2"/>
          <p:cNvGrpSpPr/>
          <p:nvPr/>
        </p:nvGrpSpPr>
        <p:grpSpPr>
          <a:xfrm rot="0">
            <a:off x="-31071" y="0"/>
            <a:ext cx="4239083" cy="10287000"/>
            <a:chOff x="0" y="0"/>
            <a:chExt cx="5652111" cy="13716000"/>
          </a:xfrm>
        </p:grpSpPr>
        <p:grpSp>
          <p:nvGrpSpPr>
            <p:cNvPr name="Group 3" id="3"/>
            <p:cNvGrpSpPr/>
            <p:nvPr/>
          </p:nvGrpSpPr>
          <p:grpSpPr>
            <a:xfrm rot="0">
              <a:off x="2826056" y="0"/>
              <a:ext cx="2826056" cy="13716000"/>
              <a:chOff x="0" y="0"/>
              <a:chExt cx="558233" cy="2709333"/>
            </a:xfrm>
          </p:grpSpPr>
          <p:sp>
            <p:nvSpPr>
              <p:cNvPr name="Freeform 4" id="4"/>
              <p:cNvSpPr/>
              <p:nvPr/>
            </p:nvSpPr>
            <p:spPr>
              <a:xfrm flipH="false" flipV="false" rot="0">
                <a:off x="0" y="0"/>
                <a:ext cx="558233" cy="2709333"/>
              </a:xfrm>
              <a:custGeom>
                <a:avLst/>
                <a:gdLst/>
                <a:ahLst/>
                <a:cxnLst/>
                <a:rect r="r" b="b" t="t" l="l"/>
                <a:pathLst>
                  <a:path h="2709333" w="558233">
                    <a:moveTo>
                      <a:pt x="0" y="0"/>
                    </a:moveTo>
                    <a:lnTo>
                      <a:pt x="558233" y="0"/>
                    </a:lnTo>
                    <a:lnTo>
                      <a:pt x="558233" y="2709333"/>
                    </a:lnTo>
                    <a:lnTo>
                      <a:pt x="0" y="2709333"/>
                    </a:lnTo>
                    <a:close/>
                  </a:path>
                </a:pathLst>
              </a:custGeom>
              <a:solidFill>
                <a:srgbClr val="E9E0D9"/>
              </a:solidFill>
            </p:spPr>
          </p:sp>
          <p:sp>
            <p:nvSpPr>
              <p:cNvPr name="TextBox 5" id="5"/>
              <p:cNvSpPr txBox="true"/>
              <p:nvPr/>
            </p:nvSpPr>
            <p:spPr>
              <a:xfrm>
                <a:off x="0" y="-47625"/>
                <a:ext cx="558233"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413028" y="0"/>
              <a:ext cx="2826056" cy="13716000"/>
              <a:chOff x="0" y="0"/>
              <a:chExt cx="558233" cy="2709333"/>
            </a:xfrm>
          </p:grpSpPr>
          <p:sp>
            <p:nvSpPr>
              <p:cNvPr name="Freeform 7" id="7"/>
              <p:cNvSpPr/>
              <p:nvPr/>
            </p:nvSpPr>
            <p:spPr>
              <a:xfrm flipH="false" flipV="false" rot="0">
                <a:off x="0" y="0"/>
                <a:ext cx="558233" cy="2709333"/>
              </a:xfrm>
              <a:custGeom>
                <a:avLst/>
                <a:gdLst/>
                <a:ahLst/>
                <a:cxnLst/>
                <a:rect r="r" b="b" t="t" l="l"/>
                <a:pathLst>
                  <a:path h="2709333" w="558233">
                    <a:moveTo>
                      <a:pt x="0" y="0"/>
                    </a:moveTo>
                    <a:lnTo>
                      <a:pt x="558233" y="0"/>
                    </a:lnTo>
                    <a:lnTo>
                      <a:pt x="558233" y="2709333"/>
                    </a:lnTo>
                    <a:lnTo>
                      <a:pt x="0" y="2709333"/>
                    </a:lnTo>
                    <a:close/>
                  </a:path>
                </a:pathLst>
              </a:custGeom>
              <a:solidFill>
                <a:srgbClr val="9FC3D0"/>
              </a:solidFill>
            </p:spPr>
          </p:sp>
          <p:sp>
            <p:nvSpPr>
              <p:cNvPr name="TextBox 8" id="8"/>
              <p:cNvSpPr txBox="true"/>
              <p:nvPr/>
            </p:nvSpPr>
            <p:spPr>
              <a:xfrm>
                <a:off x="0" y="-47625"/>
                <a:ext cx="558233" cy="2756958"/>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0" y="0"/>
              <a:ext cx="2826056" cy="13716000"/>
              <a:chOff x="0" y="0"/>
              <a:chExt cx="558233" cy="2709333"/>
            </a:xfrm>
          </p:grpSpPr>
          <p:sp>
            <p:nvSpPr>
              <p:cNvPr name="Freeform 10" id="10"/>
              <p:cNvSpPr/>
              <p:nvPr/>
            </p:nvSpPr>
            <p:spPr>
              <a:xfrm flipH="false" flipV="false" rot="0">
                <a:off x="0" y="0"/>
                <a:ext cx="558233" cy="2709333"/>
              </a:xfrm>
              <a:custGeom>
                <a:avLst/>
                <a:gdLst/>
                <a:ahLst/>
                <a:cxnLst/>
                <a:rect r="r" b="b" t="t" l="l"/>
                <a:pathLst>
                  <a:path h="2709333" w="558233">
                    <a:moveTo>
                      <a:pt x="0" y="0"/>
                    </a:moveTo>
                    <a:lnTo>
                      <a:pt x="558233" y="0"/>
                    </a:lnTo>
                    <a:lnTo>
                      <a:pt x="558233" y="2709333"/>
                    </a:lnTo>
                    <a:lnTo>
                      <a:pt x="0" y="2709333"/>
                    </a:lnTo>
                    <a:close/>
                  </a:path>
                </a:pathLst>
              </a:custGeom>
              <a:solidFill>
                <a:srgbClr val="E9C7C6"/>
              </a:solidFill>
            </p:spPr>
          </p:sp>
          <p:sp>
            <p:nvSpPr>
              <p:cNvPr name="TextBox 11" id="11"/>
              <p:cNvSpPr txBox="true"/>
              <p:nvPr/>
            </p:nvSpPr>
            <p:spPr>
              <a:xfrm>
                <a:off x="0" y="-47625"/>
                <a:ext cx="558233" cy="2756958"/>
              </a:xfrm>
              <a:prstGeom prst="rect">
                <a:avLst/>
              </a:prstGeom>
            </p:spPr>
            <p:txBody>
              <a:bodyPr anchor="ctr" rtlCol="false" tIns="50800" lIns="50800" bIns="50800" rIns="50800"/>
              <a:lstStyle/>
              <a:p>
                <a:pPr algn="ctr">
                  <a:lnSpc>
                    <a:spcPts val="2659"/>
                  </a:lnSpc>
                </a:pPr>
              </a:p>
            </p:txBody>
          </p:sp>
        </p:grpSp>
      </p:grpSp>
      <p:sp>
        <p:nvSpPr>
          <p:cNvPr name="Freeform 12" id="12"/>
          <p:cNvSpPr/>
          <p:nvPr/>
        </p:nvSpPr>
        <p:spPr>
          <a:xfrm flipH="false" flipV="false" rot="0">
            <a:off x="12646898" y="-210192"/>
            <a:ext cx="7315200" cy="2477783"/>
          </a:xfrm>
          <a:custGeom>
            <a:avLst/>
            <a:gdLst/>
            <a:ahLst/>
            <a:cxnLst/>
            <a:rect r="r" b="b" t="t" l="l"/>
            <a:pathLst>
              <a:path h="2477783" w="7315200">
                <a:moveTo>
                  <a:pt x="0" y="0"/>
                </a:moveTo>
                <a:lnTo>
                  <a:pt x="7315200" y="0"/>
                </a:lnTo>
                <a:lnTo>
                  <a:pt x="7315200" y="2477784"/>
                </a:lnTo>
                <a:lnTo>
                  <a:pt x="0" y="24777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1118095" y="9258300"/>
            <a:ext cx="7315200" cy="2477783"/>
          </a:xfrm>
          <a:custGeom>
            <a:avLst/>
            <a:gdLst/>
            <a:ahLst/>
            <a:cxnLst/>
            <a:rect r="r" b="b" t="t" l="l"/>
            <a:pathLst>
              <a:path h="2477783" w="7315200">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4" id="14"/>
          <p:cNvSpPr txBox="true"/>
          <p:nvPr/>
        </p:nvSpPr>
        <p:spPr>
          <a:xfrm rot="0">
            <a:off x="6246567" y="4700362"/>
            <a:ext cx="9112221" cy="800551"/>
          </a:xfrm>
          <a:prstGeom prst="rect">
            <a:avLst/>
          </a:prstGeom>
        </p:spPr>
        <p:txBody>
          <a:bodyPr anchor="t" rtlCol="false" tIns="0" lIns="0" bIns="0" rIns="0">
            <a:spAutoFit/>
          </a:bodyPr>
          <a:lstStyle/>
          <a:p>
            <a:pPr algn="ctr">
              <a:lnSpc>
                <a:spcPts val="6599"/>
              </a:lnSpc>
            </a:pPr>
            <a:r>
              <a:rPr lang="en-US" sz="4713" b="true">
                <a:solidFill>
                  <a:srgbClr val="000000"/>
                </a:solidFill>
                <a:latin typeface="Open Sans Bold"/>
                <a:ea typeface="Open Sans Bold"/>
                <a:cs typeface="Open Sans Bold"/>
                <a:sym typeface="Open Sans Bold"/>
              </a:rPr>
              <a:t>MADANIYATLAR TIPOLOGIYASI</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6F3EB"/>
        </a:solidFill>
      </p:bgPr>
    </p:bg>
    <p:spTree>
      <p:nvGrpSpPr>
        <p:cNvPr id="1" name=""/>
        <p:cNvGrpSpPr/>
        <p:nvPr/>
      </p:nvGrpSpPr>
      <p:grpSpPr>
        <a:xfrm>
          <a:off x="0" y="0"/>
          <a:ext cx="0" cy="0"/>
          <a:chOff x="0" y="0"/>
          <a:chExt cx="0" cy="0"/>
        </a:xfrm>
      </p:grpSpPr>
      <p:sp>
        <p:nvSpPr>
          <p:cNvPr name="AutoShape 2" id="2"/>
          <p:cNvSpPr/>
          <p:nvPr/>
        </p:nvSpPr>
        <p:spPr>
          <a:xfrm>
            <a:off x="-260599" y="9061267"/>
            <a:ext cx="7105264" cy="19050"/>
          </a:xfrm>
          <a:prstGeom prst="line">
            <a:avLst/>
          </a:prstGeom>
          <a:ln cap="flat" w="114300">
            <a:solidFill>
              <a:srgbClr val="9FC3D0"/>
            </a:solidFill>
            <a:prstDash val="solid"/>
            <a:headEnd type="none" len="sm" w="sm"/>
            <a:tailEnd type="none" len="sm" w="sm"/>
          </a:ln>
        </p:spPr>
      </p:sp>
      <p:sp>
        <p:nvSpPr>
          <p:cNvPr name="Freeform 3" id="3"/>
          <p:cNvSpPr/>
          <p:nvPr/>
        </p:nvSpPr>
        <p:spPr>
          <a:xfrm flipH="false" flipV="false" rot="0">
            <a:off x="13764167" y="6208199"/>
            <a:ext cx="7315200" cy="2477783"/>
          </a:xfrm>
          <a:custGeom>
            <a:avLst/>
            <a:gdLst/>
            <a:ahLst/>
            <a:cxnLst/>
            <a:rect r="r" b="b" t="t" l="l"/>
            <a:pathLst>
              <a:path h="2477783" w="7315200">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4" id="4"/>
          <p:cNvSpPr/>
          <p:nvPr/>
        </p:nvSpPr>
        <p:spPr>
          <a:xfrm>
            <a:off x="11430169" y="9061267"/>
            <a:ext cx="7105264" cy="19050"/>
          </a:xfrm>
          <a:prstGeom prst="line">
            <a:avLst/>
          </a:prstGeom>
          <a:ln cap="flat" w="114300">
            <a:solidFill>
              <a:srgbClr val="9FC3D0"/>
            </a:solidFill>
            <a:prstDash val="solid"/>
            <a:headEnd type="none" len="sm" w="sm"/>
            <a:tailEnd type="none" len="sm" w="sm"/>
          </a:ln>
        </p:spPr>
      </p:sp>
      <p:grpSp>
        <p:nvGrpSpPr>
          <p:cNvPr name="Group 5" id="5"/>
          <p:cNvGrpSpPr/>
          <p:nvPr/>
        </p:nvGrpSpPr>
        <p:grpSpPr>
          <a:xfrm rot="0">
            <a:off x="15859155" y="0"/>
            <a:ext cx="1562612" cy="1673225"/>
            <a:chOff x="0" y="0"/>
            <a:chExt cx="2083482" cy="2230967"/>
          </a:xfrm>
        </p:grpSpPr>
        <p:grpSp>
          <p:nvGrpSpPr>
            <p:cNvPr name="Group 6" id="6"/>
            <p:cNvGrpSpPr/>
            <p:nvPr/>
          </p:nvGrpSpPr>
          <p:grpSpPr>
            <a:xfrm rot="0">
              <a:off x="75599" y="0"/>
              <a:ext cx="1932284" cy="2230967"/>
              <a:chOff x="0" y="0"/>
              <a:chExt cx="703982" cy="812800"/>
            </a:xfrm>
          </p:grpSpPr>
          <p:sp>
            <p:nvSpPr>
              <p:cNvPr name="Freeform 7" id="7"/>
              <p:cNvSpPr/>
              <p:nvPr/>
            </p:nvSpPr>
            <p:spPr>
              <a:xfrm flipH="false" flipV="false" rot="0">
                <a:off x="0" y="0"/>
                <a:ext cx="703982" cy="812800"/>
              </a:xfrm>
              <a:custGeom>
                <a:avLst/>
                <a:gdLst/>
                <a:ahLst/>
                <a:cxnLst/>
                <a:rect r="r" b="b" t="t" l="l"/>
                <a:pathLst>
                  <a:path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name="TextBox 8" id="8"/>
              <p:cNvSpPr txBox="true"/>
              <p:nvPr/>
            </p:nvSpPr>
            <p:spPr>
              <a:xfrm>
                <a:off x="0" y="-47625"/>
                <a:ext cx="703982" cy="733425"/>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0" y="437582"/>
              <a:ext cx="2083482" cy="1241504"/>
            </a:xfrm>
            <a:prstGeom prst="rect">
              <a:avLst/>
            </a:prstGeom>
          </p:spPr>
          <p:txBody>
            <a:bodyPr anchor="t" rtlCol="false" tIns="0" lIns="0" bIns="0" rIns="0">
              <a:spAutoFit/>
            </a:bodyPr>
            <a:lstStyle/>
            <a:p>
              <a:pPr algn="ctr">
                <a:lnSpc>
                  <a:spcPts val="7805"/>
                </a:lnSpc>
              </a:pPr>
              <a:r>
                <a:rPr lang="en-US" sz="5575" b="true">
                  <a:solidFill>
                    <a:srgbClr val="000000"/>
                  </a:solidFill>
                  <a:latin typeface="Open Sans Bold"/>
                  <a:ea typeface="Open Sans Bold"/>
                  <a:cs typeface="Open Sans Bold"/>
                  <a:sym typeface="Open Sans Bold"/>
                </a:rPr>
                <a:t>1</a:t>
              </a:r>
            </a:p>
          </p:txBody>
        </p:sp>
      </p:grpSp>
      <p:sp>
        <p:nvSpPr>
          <p:cNvPr name="Freeform 10" id="10"/>
          <p:cNvSpPr/>
          <p:nvPr/>
        </p:nvSpPr>
        <p:spPr>
          <a:xfrm flipH="false" flipV="false" rot="0">
            <a:off x="-2627572" y="-733336"/>
            <a:ext cx="7315200" cy="2477783"/>
          </a:xfrm>
          <a:custGeom>
            <a:avLst/>
            <a:gdLst/>
            <a:ahLst/>
            <a:cxnLst/>
            <a:rect r="r" b="b" t="t" l="l"/>
            <a:pathLst>
              <a:path h="2477783" w="7315200">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1" id="11"/>
          <p:cNvSpPr txBox="true"/>
          <p:nvPr/>
        </p:nvSpPr>
        <p:spPr>
          <a:xfrm rot="0">
            <a:off x="2031746" y="3865049"/>
            <a:ext cx="14224509" cy="2028825"/>
          </a:xfrm>
          <a:prstGeom prst="rect">
            <a:avLst/>
          </a:prstGeom>
        </p:spPr>
        <p:txBody>
          <a:bodyPr anchor="t" rtlCol="false" tIns="0" lIns="0" bIns="0" rIns="0">
            <a:spAutoFit/>
          </a:bodyPr>
          <a:lstStyle/>
          <a:p>
            <a:pPr algn="ctr">
              <a:lnSpc>
                <a:spcPts val="4029"/>
              </a:lnSpc>
              <a:spcBef>
                <a:spcPct val="0"/>
              </a:spcBef>
            </a:pPr>
            <a:r>
              <a:rPr lang="en-US" sz="2877">
                <a:solidFill>
                  <a:srgbClr val="000000"/>
                </a:solidFill>
                <a:latin typeface="Alatsi"/>
                <a:ea typeface="Alatsi"/>
                <a:cs typeface="Alatsi"/>
                <a:sym typeface="Alatsi"/>
              </a:rPr>
              <a:t>Madaniyatlar tipologiyasining bir qancha o‘lchovlari mavjud. Mazkur o‘lchovlardan biri turli madaniyatlarning vaqtga bo‘lgan munosabati hisoblanadi. E. Hall ushbu o‘lchov asosida ikki madaniyat turini ajratishni taklif qilgan. Uning fikricha, barcha madaniyatlar o‘z vaqtini ikki: monoxron va polixron modellarga ko‘ra taqsimlaydi.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6F3EB"/>
        </a:solidFill>
      </p:bgPr>
    </p:bg>
    <p:spTree>
      <p:nvGrpSpPr>
        <p:cNvPr id="1" name=""/>
        <p:cNvGrpSpPr/>
        <p:nvPr/>
      </p:nvGrpSpPr>
      <p:grpSpPr>
        <a:xfrm>
          <a:off x="0" y="0"/>
          <a:ext cx="0" cy="0"/>
          <a:chOff x="0" y="0"/>
          <a:chExt cx="0" cy="0"/>
        </a:xfrm>
      </p:grpSpPr>
      <p:sp>
        <p:nvSpPr>
          <p:cNvPr name="AutoShape 2" id="2"/>
          <p:cNvSpPr/>
          <p:nvPr/>
        </p:nvSpPr>
        <p:spPr>
          <a:xfrm>
            <a:off x="-260599" y="9061267"/>
            <a:ext cx="7105264" cy="19050"/>
          </a:xfrm>
          <a:prstGeom prst="line">
            <a:avLst/>
          </a:prstGeom>
          <a:ln cap="flat" w="114300">
            <a:solidFill>
              <a:srgbClr val="9FC3D0"/>
            </a:solidFill>
            <a:prstDash val="solid"/>
            <a:headEnd type="none" len="sm" w="sm"/>
            <a:tailEnd type="none" len="sm" w="sm"/>
          </a:ln>
        </p:spPr>
      </p:sp>
      <p:sp>
        <p:nvSpPr>
          <p:cNvPr name="AutoShape 3" id="3"/>
          <p:cNvSpPr/>
          <p:nvPr/>
        </p:nvSpPr>
        <p:spPr>
          <a:xfrm>
            <a:off x="11430169" y="9061267"/>
            <a:ext cx="7105264" cy="19050"/>
          </a:xfrm>
          <a:prstGeom prst="line">
            <a:avLst/>
          </a:prstGeom>
          <a:ln cap="flat" w="114300">
            <a:solidFill>
              <a:srgbClr val="9FC3D0"/>
            </a:solidFill>
            <a:prstDash val="solid"/>
            <a:headEnd type="none" len="sm" w="sm"/>
            <a:tailEnd type="none" len="sm" w="sm"/>
          </a:ln>
        </p:spPr>
      </p:sp>
      <p:grpSp>
        <p:nvGrpSpPr>
          <p:cNvPr name="Group 4" id="4"/>
          <p:cNvGrpSpPr/>
          <p:nvPr/>
        </p:nvGrpSpPr>
        <p:grpSpPr>
          <a:xfrm rot="0">
            <a:off x="15859155" y="0"/>
            <a:ext cx="1562612" cy="1673225"/>
            <a:chOff x="0" y="0"/>
            <a:chExt cx="2083482" cy="2230967"/>
          </a:xfrm>
        </p:grpSpPr>
        <p:grpSp>
          <p:nvGrpSpPr>
            <p:cNvPr name="Group 5" id="5"/>
            <p:cNvGrpSpPr/>
            <p:nvPr/>
          </p:nvGrpSpPr>
          <p:grpSpPr>
            <a:xfrm rot="0">
              <a:off x="75599" y="0"/>
              <a:ext cx="1932284" cy="2230967"/>
              <a:chOff x="0" y="0"/>
              <a:chExt cx="703982" cy="812800"/>
            </a:xfrm>
          </p:grpSpPr>
          <p:sp>
            <p:nvSpPr>
              <p:cNvPr name="Freeform 6" id="6"/>
              <p:cNvSpPr/>
              <p:nvPr/>
            </p:nvSpPr>
            <p:spPr>
              <a:xfrm flipH="false" flipV="false" rot="0">
                <a:off x="0" y="0"/>
                <a:ext cx="703982" cy="812800"/>
              </a:xfrm>
              <a:custGeom>
                <a:avLst/>
                <a:gdLst/>
                <a:ahLst/>
                <a:cxnLst/>
                <a:rect r="r" b="b" t="t" l="l"/>
                <a:pathLst>
                  <a:path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name="TextBox 7" id="7"/>
              <p:cNvSpPr txBox="true"/>
              <p:nvPr/>
            </p:nvSpPr>
            <p:spPr>
              <a:xfrm>
                <a:off x="0" y="-47625"/>
                <a:ext cx="703982" cy="733425"/>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0" y="437582"/>
              <a:ext cx="2083482" cy="1241504"/>
            </a:xfrm>
            <a:prstGeom prst="rect">
              <a:avLst/>
            </a:prstGeom>
          </p:spPr>
          <p:txBody>
            <a:bodyPr anchor="t" rtlCol="false" tIns="0" lIns="0" bIns="0" rIns="0">
              <a:spAutoFit/>
            </a:bodyPr>
            <a:lstStyle/>
            <a:p>
              <a:pPr algn="ctr">
                <a:lnSpc>
                  <a:spcPts val="7805"/>
                </a:lnSpc>
              </a:pPr>
              <a:r>
                <a:rPr lang="en-US" sz="5575" b="true">
                  <a:solidFill>
                    <a:srgbClr val="000000"/>
                  </a:solidFill>
                  <a:latin typeface="Open Sans Bold"/>
                  <a:ea typeface="Open Sans Bold"/>
                  <a:cs typeface="Open Sans Bold"/>
                  <a:sym typeface="Open Sans Bold"/>
                </a:rPr>
                <a:t>2</a:t>
              </a:r>
            </a:p>
          </p:txBody>
        </p:sp>
      </p:grpSp>
      <p:sp>
        <p:nvSpPr>
          <p:cNvPr name="Freeform 9" id="9"/>
          <p:cNvSpPr/>
          <p:nvPr/>
        </p:nvSpPr>
        <p:spPr>
          <a:xfrm flipH="false" flipV="false" rot="0">
            <a:off x="-2845001" y="434334"/>
            <a:ext cx="7315200" cy="2477783"/>
          </a:xfrm>
          <a:custGeom>
            <a:avLst/>
            <a:gdLst/>
            <a:ahLst/>
            <a:cxnLst/>
            <a:rect r="r" b="b" t="t" l="l"/>
            <a:pathLst>
              <a:path h="2477783" w="7315200">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3601700" y="6142060"/>
            <a:ext cx="7315200" cy="2477783"/>
          </a:xfrm>
          <a:custGeom>
            <a:avLst/>
            <a:gdLst/>
            <a:ahLst/>
            <a:cxnLst/>
            <a:rect r="r" b="b" t="t" l="l"/>
            <a:pathLst>
              <a:path h="2477783" w="7315200">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1" id="11"/>
          <p:cNvSpPr txBox="true"/>
          <p:nvPr/>
        </p:nvSpPr>
        <p:spPr>
          <a:xfrm rot="0">
            <a:off x="467656" y="3702276"/>
            <a:ext cx="17352687" cy="941283"/>
          </a:xfrm>
          <a:prstGeom prst="rect">
            <a:avLst/>
          </a:prstGeom>
        </p:spPr>
        <p:txBody>
          <a:bodyPr anchor="t" rtlCol="false" tIns="0" lIns="0" bIns="0" rIns="0">
            <a:spAutoFit/>
          </a:bodyPr>
          <a:lstStyle/>
          <a:p>
            <a:pPr algn="ctr">
              <a:lnSpc>
                <a:spcPts val="2523"/>
              </a:lnSpc>
              <a:spcBef>
                <a:spcPct val="0"/>
              </a:spcBef>
            </a:pPr>
            <a:r>
              <a:rPr lang="en-US" sz="1802">
                <a:solidFill>
                  <a:srgbClr val="000000"/>
                </a:solidFill>
                <a:latin typeface="Abhaya Libre"/>
                <a:ea typeface="Abhaya Libre"/>
                <a:cs typeface="Abhaya Libre"/>
                <a:sym typeface="Abhaya Libre"/>
              </a:rPr>
              <a:t>Monoxron modelda vaqt inson uchun kesimlarga ajralgan yo‘l sifatida obrazli gavdalanadi. Vaqtning bunday qismlarga bo‘lininshi tufayli ushbu madaniyatdagi inson vaqtni muayyan darjada boshqarish mumkin deb o‘ylaydi: u faqat bir ish bilan shug‘ullanadi, shuningdek, vaqtni ish uchun va hissiy aloqalar uchun taqsimlaydi. Monoxron madaniyatlarda 10-15 daqiqaga kech qolish mumkin, biroq bunday holatlarda kechirim so‘rash kerak bo‘ladi.</a:t>
            </a:r>
          </a:p>
        </p:txBody>
      </p:sp>
      <p:sp>
        <p:nvSpPr>
          <p:cNvPr name="TextBox 12" id="12"/>
          <p:cNvSpPr txBox="true"/>
          <p:nvPr/>
        </p:nvSpPr>
        <p:spPr>
          <a:xfrm rot="0">
            <a:off x="1028700" y="5424192"/>
            <a:ext cx="16230600" cy="1388110"/>
          </a:xfrm>
          <a:prstGeom prst="rect">
            <a:avLst/>
          </a:prstGeom>
        </p:spPr>
        <p:txBody>
          <a:bodyPr anchor="t" rtlCol="false" tIns="0" lIns="0" bIns="0" rIns="0">
            <a:spAutoFit/>
          </a:bodyPr>
          <a:lstStyle/>
          <a:p>
            <a:pPr algn="l">
              <a:lnSpc>
                <a:spcPts val="2239"/>
              </a:lnSpc>
            </a:pPr>
            <a:r>
              <a:rPr lang="en-US" sz="1599">
                <a:solidFill>
                  <a:srgbClr val="000000"/>
                </a:solidFill>
                <a:latin typeface="Arimo"/>
                <a:ea typeface="Arimo"/>
                <a:cs typeface="Arimo"/>
                <a:sym typeface="Arimo"/>
              </a:rPr>
              <a:t>Polixron madaniyatlarida vaqtga bo'lgan qarashlar monoxron madaniyatlaridan farqli o'laroq, ko'proq moslashuvchan va ko'p vazifali muhitni qamrab oladi. Bu madaniyatlarda vaqt qat'iy chiziqli emas, balki bir vaqtning o'zida bir nechta hodisalar va faoliyatlar sodir bo'lishi tabiiy holat hisoblanadi. Bu madaniyatlarning vakillari uchun vaqt moddiy tushunchadan ko'ra ko'proq abstrakt tushunchadir, bu esa ularga vaqtni boshqacha ko'rinishda his qilish imkonini beradi. Masalan, Shimoliy Amerikaning ayrim hindu qabilalarida vaqt tushunchasini ifodalaydigan so'zlarning yo'qligi ularda vaqtning unchalik muhim emasligini ko'rsatadi. Shu sababli, 40-60 daqiqaga kechikish va buning uchun kechirim so'ramaslik odatiy hol sifatida qabul qilinadi. Bu turdagi madaniyatlarda insonlar bir vaqtning o'zida turli vazifalarni bajara oladi va vaqtni "behudaga sarflash" tushunchasi ularga begona.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6F3EB"/>
        </a:solidFill>
      </p:bgPr>
    </p:bg>
    <p:spTree>
      <p:nvGrpSpPr>
        <p:cNvPr id="1" name=""/>
        <p:cNvGrpSpPr/>
        <p:nvPr/>
      </p:nvGrpSpPr>
      <p:grpSpPr>
        <a:xfrm>
          <a:off x="0" y="0"/>
          <a:ext cx="0" cy="0"/>
          <a:chOff x="0" y="0"/>
          <a:chExt cx="0" cy="0"/>
        </a:xfrm>
      </p:grpSpPr>
      <p:sp>
        <p:nvSpPr>
          <p:cNvPr name="AutoShape 2" id="2"/>
          <p:cNvSpPr/>
          <p:nvPr/>
        </p:nvSpPr>
        <p:spPr>
          <a:xfrm>
            <a:off x="-260599" y="9061267"/>
            <a:ext cx="7105264" cy="19050"/>
          </a:xfrm>
          <a:prstGeom prst="line">
            <a:avLst/>
          </a:prstGeom>
          <a:ln cap="flat" w="114300">
            <a:solidFill>
              <a:srgbClr val="9FC3D0"/>
            </a:solidFill>
            <a:prstDash val="solid"/>
            <a:headEnd type="none" len="sm" w="sm"/>
            <a:tailEnd type="none" len="sm" w="sm"/>
          </a:ln>
        </p:spPr>
      </p:sp>
      <p:sp>
        <p:nvSpPr>
          <p:cNvPr name="AutoShape 3" id="3"/>
          <p:cNvSpPr/>
          <p:nvPr/>
        </p:nvSpPr>
        <p:spPr>
          <a:xfrm>
            <a:off x="11430169" y="9061267"/>
            <a:ext cx="7105264" cy="19050"/>
          </a:xfrm>
          <a:prstGeom prst="line">
            <a:avLst/>
          </a:prstGeom>
          <a:ln cap="flat" w="114300">
            <a:solidFill>
              <a:srgbClr val="9FC3D0"/>
            </a:solidFill>
            <a:prstDash val="solid"/>
            <a:headEnd type="none" len="sm" w="sm"/>
            <a:tailEnd type="none" len="sm" w="sm"/>
          </a:ln>
        </p:spPr>
      </p:sp>
      <p:sp>
        <p:nvSpPr>
          <p:cNvPr name="Freeform 4" id="4"/>
          <p:cNvSpPr/>
          <p:nvPr/>
        </p:nvSpPr>
        <p:spPr>
          <a:xfrm flipH="false" flipV="false" rot="0">
            <a:off x="12982861" y="5933231"/>
            <a:ext cx="7315200" cy="2477783"/>
          </a:xfrm>
          <a:custGeom>
            <a:avLst/>
            <a:gdLst/>
            <a:ahLst/>
            <a:cxnLst/>
            <a:rect r="r" b="b" t="t" l="l"/>
            <a:pathLst>
              <a:path h="2477783" w="7315200">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a:grpSpLocks noChangeAspect="true"/>
          </p:cNvGrpSpPr>
          <p:nvPr/>
        </p:nvGrpSpPr>
        <p:grpSpPr>
          <a:xfrm rot="0">
            <a:off x="12012909" y="2797221"/>
            <a:ext cx="5246391" cy="5246370"/>
            <a:chOff x="0" y="0"/>
            <a:chExt cx="6350025" cy="6350000"/>
          </a:xfrm>
        </p:grpSpPr>
        <p:sp>
          <p:nvSpPr>
            <p:cNvPr name="Freeform 6" id="6"/>
            <p:cNvSpPr/>
            <p:nvPr/>
          </p:nvSpPr>
          <p:spPr>
            <a:xfrm flipH="false" flipV="false" rot="0">
              <a:off x="0" y="0"/>
              <a:ext cx="6350026" cy="6350000"/>
            </a:xfrm>
            <a:custGeom>
              <a:avLst/>
              <a:gdLst/>
              <a:ahLst/>
              <a:cxnLst/>
              <a:rect r="r" b="b" t="t" l="l"/>
              <a:pathLst>
                <a:path h="6350000" w="6350026">
                  <a:moveTo>
                    <a:pt x="0" y="0"/>
                  </a:moveTo>
                  <a:lnTo>
                    <a:pt x="6350026" y="0"/>
                  </a:lnTo>
                  <a:lnTo>
                    <a:pt x="6350026" y="6350000"/>
                  </a:lnTo>
                  <a:lnTo>
                    <a:pt x="0" y="6350000"/>
                  </a:lnTo>
                  <a:close/>
                </a:path>
              </a:pathLst>
            </a:custGeom>
            <a:blipFill>
              <a:blip r:embed="rId4"/>
              <a:stretch>
                <a:fillRect l="-55262" t="0" r="-55262" b="0"/>
              </a:stretch>
            </a:blipFill>
          </p:spPr>
        </p:sp>
      </p:grpSp>
      <p:grpSp>
        <p:nvGrpSpPr>
          <p:cNvPr name="Group 7" id="7"/>
          <p:cNvGrpSpPr/>
          <p:nvPr/>
        </p:nvGrpSpPr>
        <p:grpSpPr>
          <a:xfrm rot="0">
            <a:off x="15859155" y="0"/>
            <a:ext cx="1562612" cy="1673225"/>
            <a:chOff x="0" y="0"/>
            <a:chExt cx="2083482" cy="2230967"/>
          </a:xfrm>
        </p:grpSpPr>
        <p:grpSp>
          <p:nvGrpSpPr>
            <p:cNvPr name="Group 8" id="8"/>
            <p:cNvGrpSpPr/>
            <p:nvPr/>
          </p:nvGrpSpPr>
          <p:grpSpPr>
            <a:xfrm rot="0">
              <a:off x="75599" y="0"/>
              <a:ext cx="1932284" cy="2230967"/>
              <a:chOff x="0" y="0"/>
              <a:chExt cx="703982" cy="812800"/>
            </a:xfrm>
          </p:grpSpPr>
          <p:sp>
            <p:nvSpPr>
              <p:cNvPr name="Freeform 9" id="9"/>
              <p:cNvSpPr/>
              <p:nvPr/>
            </p:nvSpPr>
            <p:spPr>
              <a:xfrm flipH="false" flipV="false" rot="0">
                <a:off x="0" y="0"/>
                <a:ext cx="703982" cy="812800"/>
              </a:xfrm>
              <a:custGeom>
                <a:avLst/>
                <a:gdLst/>
                <a:ahLst/>
                <a:cxnLst/>
                <a:rect r="r" b="b" t="t" l="l"/>
                <a:pathLst>
                  <a:path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name="TextBox 10" id="10"/>
              <p:cNvSpPr txBox="true"/>
              <p:nvPr/>
            </p:nvSpPr>
            <p:spPr>
              <a:xfrm>
                <a:off x="0" y="-47625"/>
                <a:ext cx="703982" cy="733425"/>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0" y="437582"/>
              <a:ext cx="2083482" cy="1241504"/>
            </a:xfrm>
            <a:prstGeom prst="rect">
              <a:avLst/>
            </a:prstGeom>
          </p:spPr>
          <p:txBody>
            <a:bodyPr anchor="t" rtlCol="false" tIns="0" lIns="0" bIns="0" rIns="0">
              <a:spAutoFit/>
            </a:bodyPr>
            <a:lstStyle/>
            <a:p>
              <a:pPr algn="ctr">
                <a:lnSpc>
                  <a:spcPts val="7805"/>
                </a:lnSpc>
              </a:pPr>
              <a:r>
                <a:rPr lang="en-US" sz="5575" b="true">
                  <a:solidFill>
                    <a:srgbClr val="000000"/>
                  </a:solidFill>
                  <a:latin typeface="Open Sans Bold"/>
                  <a:ea typeface="Open Sans Bold"/>
                  <a:cs typeface="Open Sans Bold"/>
                  <a:sym typeface="Open Sans Bold"/>
                </a:rPr>
                <a:t>3</a:t>
              </a:r>
            </a:p>
          </p:txBody>
        </p:sp>
      </p:grpSp>
      <p:sp>
        <p:nvSpPr>
          <p:cNvPr name="Freeform 12" id="12"/>
          <p:cNvSpPr/>
          <p:nvPr/>
        </p:nvSpPr>
        <p:spPr>
          <a:xfrm flipH="false" flipV="false" rot="0">
            <a:off x="-3482681" y="-210192"/>
            <a:ext cx="7315200" cy="2477783"/>
          </a:xfrm>
          <a:custGeom>
            <a:avLst/>
            <a:gdLst/>
            <a:ahLst/>
            <a:cxnLst/>
            <a:rect r="r" b="b" t="t" l="l"/>
            <a:pathLst>
              <a:path h="2477783" w="7315200">
                <a:moveTo>
                  <a:pt x="0" y="0"/>
                </a:moveTo>
                <a:lnTo>
                  <a:pt x="7315200" y="0"/>
                </a:lnTo>
                <a:lnTo>
                  <a:pt x="7315200" y="2477784"/>
                </a:lnTo>
                <a:lnTo>
                  <a:pt x="0" y="24777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3" id="13"/>
          <p:cNvSpPr txBox="true"/>
          <p:nvPr/>
        </p:nvSpPr>
        <p:spPr>
          <a:xfrm rot="0">
            <a:off x="174919" y="3056068"/>
            <a:ext cx="11255250" cy="1149697"/>
          </a:xfrm>
          <a:prstGeom prst="rect">
            <a:avLst/>
          </a:prstGeom>
        </p:spPr>
        <p:txBody>
          <a:bodyPr anchor="t" rtlCol="false" tIns="0" lIns="0" bIns="0" rIns="0">
            <a:spAutoFit/>
          </a:bodyPr>
          <a:lstStyle/>
          <a:p>
            <a:pPr algn="l">
              <a:lnSpc>
                <a:spcPts val="1553"/>
              </a:lnSpc>
            </a:pPr>
            <a:r>
              <a:rPr lang="en-US" sz="1109">
                <a:solidFill>
                  <a:srgbClr val="000000"/>
                </a:solidFill>
                <a:latin typeface="Arimo"/>
                <a:ea typeface="Arimo"/>
                <a:cs typeface="Arimo"/>
                <a:sym typeface="Arimo"/>
              </a:rPr>
              <a:t>Turli madaniyatlarda vaqtga munosabat har xil bo‘lishi mumkin, va bu madaniy farqlar xalqaro aloqalarda muhim rol o‘ynaydi. Masalan, Afrika qishloqlarida yig‘ilishlar barcha ishtirokchilar to‘plangandan so‘ng boshlanishi odatiy hisoblanadi, bu esa vaqtni ko‘proq moslashuvchan tarzda boshqarishni anglatadi. Buning aksiga, AQShda vaqtni aniq rejalashtirish va belgilangan vaqtda yetib borish muhim sanaladi, kechikish esa hurmatsizlik sifatida qabul qilinishi mumkin. Lotin Amerikada esa kechikish ko‘proq bag‘rikenglik bilan qarshilanadi, va bir soatga kechikish odatdagi holat deb hisoblanadi. Bu farqlar xalqaro biznes uchrashuvlarida tushunmovchiliklar yoki noqulayliklarga olib kelishi mumkin, chunki har bir tomon boshqa madaniyatning vaqtga bo‘lgan yondashuvini to‘g‘ri baholamasligi mumkin. Shu sababli, madaniy sezgirlik va moslashuvchanlik xalqaro aloqalarda muvaffaqiyatga erishish uchun muhimdir.</a:t>
            </a:r>
          </a:p>
        </p:txBody>
      </p:sp>
      <p:sp>
        <p:nvSpPr>
          <p:cNvPr name="TextBox 14" id="14"/>
          <p:cNvSpPr txBox="true"/>
          <p:nvPr/>
        </p:nvSpPr>
        <p:spPr>
          <a:xfrm rot="0">
            <a:off x="174919" y="5352109"/>
            <a:ext cx="10903102" cy="1124145"/>
          </a:xfrm>
          <a:prstGeom prst="rect">
            <a:avLst/>
          </a:prstGeom>
        </p:spPr>
        <p:txBody>
          <a:bodyPr anchor="t" rtlCol="false" tIns="0" lIns="0" bIns="0" rIns="0">
            <a:spAutoFit/>
          </a:bodyPr>
          <a:lstStyle/>
          <a:p>
            <a:pPr algn="l">
              <a:lnSpc>
                <a:spcPts val="1504"/>
              </a:lnSpc>
            </a:pPr>
            <a:r>
              <a:rPr lang="en-US" sz="1074">
                <a:solidFill>
                  <a:srgbClr val="000000"/>
                </a:solidFill>
                <a:latin typeface="Arimo"/>
                <a:ea typeface="Arimo"/>
                <a:cs typeface="Arimo"/>
                <a:sym typeface="Arimo"/>
              </a:rPr>
              <a:t>Madaniyatlarning yo‘nalishi ularning tarixiy ildizlari, hozirgi zamon ta’sirlari va kelajak rejalari orqali ajralib turadi. An’analarni qadrlaydigan madaniyatlar o‘z ildizlari va merosini saqlab qolishga intiladi. Bu turdagi madaniyatlar, masalan, o‘zbek va koreys madaniyatlari, o‘z tarixiy qadriyatlarini saqlashga katta ahamiyat beradi. Hozirgi kunga yo‘nalgan madaniyatlar esa zamonaviy hayotning tezkorligiga moslashgan bo‘lib, qarorlarni tezda qabul qilishadi va bugungi kunning talablariga javob berishga harakat qilishadi. Lotin Amerika mamlakatlari va Filippin kabi madaniyatlar bunga misol bo‘la oladi. Kelajakka yo‘nalgan madaniyatlar esa uzoq muddatli rejalashtirish va kelajak uchun jamg‘arishga ko‘proq e’tibor qaratadi, bu Shimoliy Amerika madaniyatlari uchun xarakterlidir. Har bir madaniyat o‘ziga xos xususiyatlarga ega bo‘lib, ularning hayot tarzini, qadriyatlarini va kelajakdagi yo‘nalishlarini belgilab beradi.</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6F3EB"/>
        </a:solidFill>
      </p:bgPr>
    </p:bg>
    <p:spTree>
      <p:nvGrpSpPr>
        <p:cNvPr id="1" name=""/>
        <p:cNvGrpSpPr/>
        <p:nvPr/>
      </p:nvGrpSpPr>
      <p:grpSpPr>
        <a:xfrm>
          <a:off x="0" y="0"/>
          <a:ext cx="0" cy="0"/>
          <a:chOff x="0" y="0"/>
          <a:chExt cx="0" cy="0"/>
        </a:xfrm>
      </p:grpSpPr>
      <p:sp>
        <p:nvSpPr>
          <p:cNvPr name="TextBox 2" id="2"/>
          <p:cNvSpPr txBox="true"/>
          <p:nvPr/>
        </p:nvSpPr>
        <p:spPr>
          <a:xfrm rot="0">
            <a:off x="4554977" y="3748035"/>
            <a:ext cx="11627497" cy="2514704"/>
          </a:xfrm>
          <a:prstGeom prst="rect">
            <a:avLst/>
          </a:prstGeom>
        </p:spPr>
        <p:txBody>
          <a:bodyPr anchor="t" rtlCol="false" tIns="0" lIns="0" bIns="0" rIns="0">
            <a:spAutoFit/>
          </a:bodyPr>
          <a:lstStyle/>
          <a:p>
            <a:pPr algn="ctr">
              <a:lnSpc>
                <a:spcPts val="20573"/>
              </a:lnSpc>
            </a:pPr>
            <a:r>
              <a:rPr lang="en-US" sz="14695">
                <a:solidFill>
                  <a:srgbClr val="000000"/>
                </a:solidFill>
                <a:latin typeface="Alatsi"/>
                <a:ea typeface="Alatsi"/>
                <a:cs typeface="Alatsi"/>
                <a:sym typeface="Alatsi"/>
              </a:rPr>
              <a:t>THANK YOU</a:t>
            </a:r>
          </a:p>
        </p:txBody>
      </p:sp>
      <p:grpSp>
        <p:nvGrpSpPr>
          <p:cNvPr name="Group 3" id="3"/>
          <p:cNvGrpSpPr/>
          <p:nvPr/>
        </p:nvGrpSpPr>
        <p:grpSpPr>
          <a:xfrm rot="0">
            <a:off x="-31071" y="0"/>
            <a:ext cx="4239083" cy="10287000"/>
            <a:chOff x="0" y="0"/>
            <a:chExt cx="5652111" cy="13716000"/>
          </a:xfrm>
        </p:grpSpPr>
        <p:grpSp>
          <p:nvGrpSpPr>
            <p:cNvPr name="Group 4" id="4"/>
            <p:cNvGrpSpPr/>
            <p:nvPr/>
          </p:nvGrpSpPr>
          <p:grpSpPr>
            <a:xfrm rot="0">
              <a:off x="2826056" y="0"/>
              <a:ext cx="2826056" cy="13716000"/>
              <a:chOff x="0" y="0"/>
              <a:chExt cx="558233" cy="2709333"/>
            </a:xfrm>
          </p:grpSpPr>
          <p:sp>
            <p:nvSpPr>
              <p:cNvPr name="Freeform 5" id="5"/>
              <p:cNvSpPr/>
              <p:nvPr/>
            </p:nvSpPr>
            <p:spPr>
              <a:xfrm flipH="false" flipV="false" rot="0">
                <a:off x="0" y="0"/>
                <a:ext cx="558233" cy="2709333"/>
              </a:xfrm>
              <a:custGeom>
                <a:avLst/>
                <a:gdLst/>
                <a:ahLst/>
                <a:cxnLst/>
                <a:rect r="r" b="b" t="t" l="l"/>
                <a:pathLst>
                  <a:path h="2709333" w="558233">
                    <a:moveTo>
                      <a:pt x="0" y="0"/>
                    </a:moveTo>
                    <a:lnTo>
                      <a:pt x="558233" y="0"/>
                    </a:lnTo>
                    <a:lnTo>
                      <a:pt x="558233" y="2709333"/>
                    </a:lnTo>
                    <a:lnTo>
                      <a:pt x="0" y="2709333"/>
                    </a:lnTo>
                    <a:close/>
                  </a:path>
                </a:pathLst>
              </a:custGeom>
              <a:solidFill>
                <a:srgbClr val="E9E0D9"/>
              </a:solidFill>
            </p:spPr>
          </p:sp>
          <p:sp>
            <p:nvSpPr>
              <p:cNvPr name="TextBox 6" id="6"/>
              <p:cNvSpPr txBox="true"/>
              <p:nvPr/>
            </p:nvSpPr>
            <p:spPr>
              <a:xfrm>
                <a:off x="0" y="-47625"/>
                <a:ext cx="558233" cy="2756958"/>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413028" y="0"/>
              <a:ext cx="2826056" cy="13716000"/>
              <a:chOff x="0" y="0"/>
              <a:chExt cx="558233" cy="2709333"/>
            </a:xfrm>
          </p:grpSpPr>
          <p:sp>
            <p:nvSpPr>
              <p:cNvPr name="Freeform 8" id="8"/>
              <p:cNvSpPr/>
              <p:nvPr/>
            </p:nvSpPr>
            <p:spPr>
              <a:xfrm flipH="false" flipV="false" rot="0">
                <a:off x="0" y="0"/>
                <a:ext cx="558233" cy="2709333"/>
              </a:xfrm>
              <a:custGeom>
                <a:avLst/>
                <a:gdLst/>
                <a:ahLst/>
                <a:cxnLst/>
                <a:rect r="r" b="b" t="t" l="l"/>
                <a:pathLst>
                  <a:path h="2709333" w="558233">
                    <a:moveTo>
                      <a:pt x="0" y="0"/>
                    </a:moveTo>
                    <a:lnTo>
                      <a:pt x="558233" y="0"/>
                    </a:lnTo>
                    <a:lnTo>
                      <a:pt x="558233" y="2709333"/>
                    </a:lnTo>
                    <a:lnTo>
                      <a:pt x="0" y="2709333"/>
                    </a:lnTo>
                    <a:close/>
                  </a:path>
                </a:pathLst>
              </a:custGeom>
              <a:solidFill>
                <a:srgbClr val="9FC3D0"/>
              </a:solidFill>
            </p:spPr>
          </p:sp>
          <p:sp>
            <p:nvSpPr>
              <p:cNvPr name="TextBox 9" id="9"/>
              <p:cNvSpPr txBox="true"/>
              <p:nvPr/>
            </p:nvSpPr>
            <p:spPr>
              <a:xfrm>
                <a:off x="0" y="-47625"/>
                <a:ext cx="558233" cy="2756958"/>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0" y="0"/>
              <a:ext cx="2826056" cy="13716000"/>
              <a:chOff x="0" y="0"/>
              <a:chExt cx="558233" cy="2709333"/>
            </a:xfrm>
          </p:grpSpPr>
          <p:sp>
            <p:nvSpPr>
              <p:cNvPr name="Freeform 11" id="11"/>
              <p:cNvSpPr/>
              <p:nvPr/>
            </p:nvSpPr>
            <p:spPr>
              <a:xfrm flipH="false" flipV="false" rot="0">
                <a:off x="0" y="0"/>
                <a:ext cx="558233" cy="2709333"/>
              </a:xfrm>
              <a:custGeom>
                <a:avLst/>
                <a:gdLst/>
                <a:ahLst/>
                <a:cxnLst/>
                <a:rect r="r" b="b" t="t" l="l"/>
                <a:pathLst>
                  <a:path h="2709333" w="558233">
                    <a:moveTo>
                      <a:pt x="0" y="0"/>
                    </a:moveTo>
                    <a:lnTo>
                      <a:pt x="558233" y="0"/>
                    </a:lnTo>
                    <a:lnTo>
                      <a:pt x="558233" y="2709333"/>
                    </a:lnTo>
                    <a:lnTo>
                      <a:pt x="0" y="2709333"/>
                    </a:lnTo>
                    <a:close/>
                  </a:path>
                </a:pathLst>
              </a:custGeom>
              <a:solidFill>
                <a:srgbClr val="E9C7C6"/>
              </a:solidFill>
            </p:spPr>
          </p:sp>
          <p:sp>
            <p:nvSpPr>
              <p:cNvPr name="TextBox 12" id="12"/>
              <p:cNvSpPr txBox="true"/>
              <p:nvPr/>
            </p:nvSpPr>
            <p:spPr>
              <a:xfrm>
                <a:off x="0" y="-47625"/>
                <a:ext cx="558233" cy="2756958"/>
              </a:xfrm>
              <a:prstGeom prst="rect">
                <a:avLst/>
              </a:prstGeom>
            </p:spPr>
            <p:txBody>
              <a:bodyPr anchor="ctr" rtlCol="false" tIns="50800" lIns="50800" bIns="50800" rIns="50800"/>
              <a:lstStyle/>
              <a:p>
                <a:pPr algn="ctr">
                  <a:lnSpc>
                    <a:spcPts val="2659"/>
                  </a:lnSpc>
                </a:pPr>
              </a:p>
            </p:txBody>
          </p:sp>
        </p:grpSp>
      </p:grpSp>
      <p:sp>
        <p:nvSpPr>
          <p:cNvPr name="Freeform 13" id="13"/>
          <p:cNvSpPr/>
          <p:nvPr/>
        </p:nvSpPr>
        <p:spPr>
          <a:xfrm flipH="false" flipV="false" rot="0">
            <a:off x="12412831" y="8026211"/>
            <a:ext cx="7315200" cy="2477783"/>
          </a:xfrm>
          <a:custGeom>
            <a:avLst/>
            <a:gdLst/>
            <a:ahLst/>
            <a:cxnLst/>
            <a:rect r="r" b="b" t="t" l="l"/>
            <a:pathLst>
              <a:path h="2477783" w="7315200">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11413653" y="-573693"/>
            <a:ext cx="7315200" cy="2477783"/>
          </a:xfrm>
          <a:custGeom>
            <a:avLst/>
            <a:gdLst/>
            <a:ahLst/>
            <a:cxnLst/>
            <a:rect r="r" b="b" t="t" l="l"/>
            <a:pathLst>
              <a:path h="2477783" w="7315200">
                <a:moveTo>
                  <a:pt x="0" y="0"/>
                </a:moveTo>
                <a:lnTo>
                  <a:pt x="7315200" y="0"/>
                </a:lnTo>
                <a:lnTo>
                  <a:pt x="7315200" y="2477784"/>
                </a:lnTo>
                <a:lnTo>
                  <a:pt x="0" y="24777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DAGf7YTt6LM</dc:identifier>
  <dcterms:modified xsi:type="dcterms:W3CDTF">2011-08-01T06:04:30Z</dcterms:modified>
  <cp:revision>1</cp:revision>
  <dc:title>Beige Pastel Minimalist Thesis Defense Presentation</dc:title>
</cp:coreProperties>
</file>