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208974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A6CB512-0D49-400A-9C60-FD0B3F382EB8}" type="datetimeFigureOut">
              <a:rPr lang="ru-RU" smtClean="0"/>
              <a:t>20.02.2025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213922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381601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84031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3645664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224503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401578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3290114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212002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197081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136895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A6CB512-0D49-400A-9C60-FD0B3F382EB8}" type="datetimeFigureOut">
              <a:rPr lang="ru-RU" smtClean="0"/>
              <a:t>20.02.2025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208050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A6CB512-0D49-400A-9C60-FD0B3F382EB8}" type="datetimeFigureOut">
              <a:rPr lang="ru-RU" smtClean="0"/>
              <a:t>20.02.2025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94014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148452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193715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A6CB512-0D49-400A-9C60-FD0B3F382EB8}" type="datetimeFigureOut">
              <a:rPr lang="ru-RU" smtClean="0"/>
              <a:t>20.02.2025</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340653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A6CB512-0D49-400A-9C60-FD0B3F382EB8}" type="datetimeFigureOut">
              <a:rPr lang="ru-RU" smtClean="0"/>
              <a:t>20.02.2025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351A83-3291-476B-877A-35851C49D462}" type="slidenum">
              <a:rPr lang="ru-RU" smtClean="0"/>
              <a:t>‹#›</a:t>
            </a:fld>
            <a:endParaRPr lang="ru-RU"/>
          </a:p>
        </p:txBody>
      </p:sp>
    </p:spTree>
    <p:extLst>
      <p:ext uri="{BB962C8B-B14F-4D97-AF65-F5344CB8AC3E}">
        <p14:creationId xmlns:p14="http://schemas.microsoft.com/office/powerpoint/2010/main" val="247642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6CB512-0D49-400A-9C60-FD0B3F382EB8}" type="datetimeFigureOut">
              <a:rPr lang="ru-RU" smtClean="0"/>
              <a:t>20.02.2025</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351A83-3291-476B-877A-35851C49D462}" type="slidenum">
              <a:rPr lang="ru-RU" smtClean="0"/>
              <a:t>‹#›</a:t>
            </a:fld>
            <a:endParaRPr lang="ru-RU"/>
          </a:p>
        </p:txBody>
      </p:sp>
    </p:spTree>
    <p:extLst>
      <p:ext uri="{BB962C8B-B14F-4D97-AF65-F5344CB8AC3E}">
        <p14:creationId xmlns:p14="http://schemas.microsoft.com/office/powerpoint/2010/main" val="21167072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D508B9B0-EE90-4E4D-BA1E-5A4C1F1FF222}"/>
              </a:ext>
            </a:extLst>
          </p:cNvPr>
          <p:cNvSpPr>
            <a:spLocks noGrp="1"/>
          </p:cNvSpPr>
          <p:nvPr>
            <p:ph type="subTitle" idx="1"/>
          </p:nvPr>
        </p:nvSpPr>
        <p:spPr>
          <a:xfrm>
            <a:off x="579863" y="189571"/>
            <a:ext cx="10459844" cy="6099717"/>
          </a:xfrm>
        </p:spPr>
        <p:txBody>
          <a:bodyPr/>
          <a:lstStyle/>
          <a:p>
            <a:pPr indent="449580" algn="ctr"/>
            <a:r>
              <a:rPr lang="en-US" sz="2400" b="1" dirty="0" err="1">
                <a:latin typeface="Times New Roman" panose="02020603050405020304" pitchFamily="18" charset="0"/>
                <a:ea typeface="SimSun" panose="02010600030101010101" pitchFamily="2" charset="-122"/>
                <a:cs typeface="Times New Roman" panose="02020603050405020304" pitchFamily="18" charset="0"/>
              </a:rPr>
              <a:t>Til</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va</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madaniyatlararo</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muloqot</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p>
            <a:pPr indent="449580" algn="just"/>
            <a:r>
              <a:rPr lang="uz-Cyrl-UZ" sz="1800" b="1" dirty="0">
                <a:effectLst/>
                <a:latin typeface="Times New Roman" panose="02020603050405020304" pitchFamily="18" charset="0"/>
                <a:ea typeface="SimSun" panose="02010600030101010101" pitchFamily="2" charset="-122"/>
                <a:cs typeface="Times New Roman" panose="02020603050405020304" pitchFamily="18" charset="0"/>
              </a:rPr>
              <a:t>Reja: </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1. Diskurs tuzilishining milliy-madaniy xususiyatlari</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r>
              <a:rPr lang="en-US" sz="1800" dirty="0">
                <a:effectLst/>
                <a:latin typeface="Times New Roman" panose="02020603050405020304" pitchFamily="18" charset="0"/>
                <a:ea typeface="SimSun" panose="02010600030101010101" pitchFamily="2" charset="-122"/>
                <a:cs typeface="Times New Roman" panose="02020603050405020304" pitchFamily="18" charset="0"/>
              </a:rPr>
              <a:t>2.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Diskursda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uz-Latn-UZ" sz="1800" dirty="0">
                <a:effectLst/>
                <a:latin typeface="Times New Roman" panose="02020603050405020304" pitchFamily="18" charset="0"/>
                <a:ea typeface="SimSun" panose="02010600030101010101" pitchFamily="2" charset="-122"/>
                <a:cs typeface="Times New Roman" panose="02020603050405020304" pitchFamily="18" charset="0"/>
              </a:rPr>
              <a:t>evfemizm</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larning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o‘rni</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r>
              <a:rPr lang="uz-Cyrl-UZ" sz="1800" dirty="0">
                <a:effectLst/>
                <a:latin typeface="Times New Roman" panose="02020603050405020304" pitchFamily="18" charset="0"/>
                <a:ea typeface="SimSun" panose="02010600030101010101" pitchFamily="2" charset="-122"/>
                <a:cs typeface="Times New Roman" panose="02020603050405020304" pitchFamily="18" charset="0"/>
              </a:rPr>
              <a:t>3.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Kodlar</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aralashuvi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r>
              <a:rPr lang="en-US" sz="1800" dirty="0">
                <a:effectLst/>
                <a:latin typeface="Times New Roman" panose="02020603050405020304" pitchFamily="18" charset="0"/>
                <a:ea typeface="SimSun" panose="02010600030101010101" pitchFamily="2" charset="-122"/>
                <a:cs typeface="Times New Roman" panose="02020603050405020304" pitchFamily="18" charset="0"/>
              </a:rPr>
              <a:t>4.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Interferensiya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Tayanch</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so‘z</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iboralar</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diskurs</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1800" i="1" dirty="0">
                <a:effectLst/>
                <a:latin typeface="Times New Roman" panose="02020603050405020304" pitchFamily="18" charset="0"/>
                <a:ea typeface="SimSun" panose="02010600030101010101" pitchFamily="2" charset="-122"/>
                <a:cs typeface="Times New Roman" panose="02020603050405020304" pitchFamily="18" charset="0"/>
              </a:rPr>
              <a:t>matn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milliy</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-madaniy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xususiyat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1800" i="1" dirty="0">
                <a:effectLst/>
                <a:latin typeface="Times New Roman" panose="02020603050405020304" pitchFamily="18" charset="0"/>
                <a:ea typeface="SimSun" panose="02010600030101010101" pitchFamily="2" charset="-122"/>
                <a:cs typeface="Times New Roman" panose="02020603050405020304" pitchFamily="18" charset="0"/>
              </a:rPr>
              <a:t>nutqiy faoliyat, lisoniy faoliyat, strategiya</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usul</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ekstralingvistik</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sharoit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ekvivalent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lisoniy</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vosita</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kodlar</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aralashuvi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bir</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kod</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tasarrufidan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ikkinchi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kod</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tasarrufiga</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o‘tish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interferensiya</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ru-RU"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B2DA1EFB-4C51-420E-98B8-62816EB14AD1}"/>
              </a:ext>
            </a:extLst>
          </p:cNvPr>
          <p:cNvPicPr>
            <a:picLocks noChangeAspect="1"/>
          </p:cNvPicPr>
          <p:nvPr/>
        </p:nvPicPr>
        <p:blipFill rotWithShape="1">
          <a:blip r:embed="rId2"/>
          <a:srcRect l="17290" r="21321" b="13824"/>
          <a:stretch/>
        </p:blipFill>
        <p:spPr>
          <a:xfrm>
            <a:off x="3780264" y="3954346"/>
            <a:ext cx="3579543" cy="2448738"/>
          </a:xfrm>
          <a:prstGeom prst="rect">
            <a:avLst/>
          </a:prstGeom>
        </p:spPr>
      </p:pic>
    </p:spTree>
    <p:extLst>
      <p:ext uri="{BB962C8B-B14F-4D97-AF65-F5344CB8AC3E}">
        <p14:creationId xmlns:p14="http://schemas.microsoft.com/office/powerpoint/2010/main" val="333310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F5BB8E6-3BF5-4D32-8D0F-753747634F14}"/>
              </a:ext>
            </a:extLst>
          </p:cNvPr>
          <p:cNvSpPr>
            <a:spLocks noGrp="1"/>
          </p:cNvSpPr>
          <p:nvPr>
            <p:ph idx="1"/>
          </p:nvPr>
        </p:nvSpPr>
        <p:spPr>
          <a:xfrm>
            <a:off x="501805" y="914400"/>
            <a:ext cx="11195823" cy="5333999"/>
          </a:xfrm>
        </p:spPr>
        <p:txBody>
          <a:bodyPr/>
          <a:lstStyle/>
          <a:p>
            <a:pPr marL="0" indent="0" algn="ctr">
              <a:buNone/>
            </a:pP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Diskurs</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tuzilishining</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milliy</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-madaniy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xususiyatlari</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sz="2400" b="1" i="1" dirty="0">
                <a:effectLst/>
                <a:latin typeface="Times New Roman" panose="02020603050405020304" pitchFamily="18" charset="0"/>
                <a:ea typeface="SimSun" panose="02010600030101010101" pitchFamily="2" charset="-122"/>
                <a:cs typeface="Times New Roman" panose="02020603050405020304" pitchFamily="18" charset="0"/>
              </a:rPr>
              <a:t>		Diskurs</a:t>
            </a:r>
            <a:r>
              <a:rPr lang="uz-Cyrl-UZ"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termini </a:t>
            </a:r>
            <a:r>
              <a:rPr lang="en-US" sz="2400" i="1"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fransuz tilidan olingan bo‘lib (discours), matnning og‘zaki so‘zlashuv shakli, dialog, bir-biriga ma’no jihatidan bog‘langan mulohazalar yig‘indisi,  nutqiy asar ma’nolarini bildiradi.</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Diskurs shaxsning ruhiy holati, ichki kechinmalari, tafakkur malakasi kabi ruhiy-idrokiy xususiyatlar bilan uzviy aloqador bo‘ladi. Shu bilan birga, shaxsning muayyan ijtimoiy guruhga mansubligi, ijtimoiy mavqeyi, savodxonlik, tafakkur, madaniyat darajasi va h.k. diskursning tuzilishiga katta ta’sir ko‘rsatadi.</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indent="0" algn="just">
              <a:buNone/>
            </a:pP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Ta’kidlash joizki, diskurs tuzilishidagi milliy-madaniy xususiyatlar har bir millatning o‘ziga xos nutqiy faoliyati, lisoniy faoliyati va muloqoti bilan chambarchas bog‘liqdir. Bu o‘rinda </a:t>
            </a:r>
            <a:r>
              <a:rPr lang="tr-TR" sz="2400" dirty="0">
                <a:effectLst/>
                <a:latin typeface="Times New Roman" panose="02020603050405020304" pitchFamily="18" charset="0"/>
                <a:ea typeface="SimSun" panose="02010600030101010101" pitchFamily="2" charset="-122"/>
                <a:cs typeface="Times New Roman" panose="02020603050405020304" pitchFamily="18" charset="0"/>
              </a:rPr>
              <a:t>turli lingvomadaniyatlardagi ayrim leksemalarni qiyoslash alohida ahamiyat kasb etadi. </a:t>
            </a:r>
            <a:endParaRPr lang="ru-RU"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54547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5F02A2-AB23-4B18-98C8-3161BF72606B}"/>
              </a:ext>
            </a:extLst>
          </p:cNvPr>
          <p:cNvSpPr>
            <a:spLocks noGrp="1"/>
          </p:cNvSpPr>
          <p:nvPr>
            <p:ph idx="1"/>
          </p:nvPr>
        </p:nvSpPr>
        <p:spPr>
          <a:xfrm>
            <a:off x="323386" y="446050"/>
            <a:ext cx="11050858" cy="5802350"/>
          </a:xfrm>
        </p:spPr>
        <p:txBody>
          <a:bodyPr>
            <a:normAutofit/>
          </a:bodyPr>
          <a:lstStyle/>
          <a:p>
            <a:pPr marL="0" indent="0" algn="ctr">
              <a:buNone/>
            </a:pPr>
            <a:r>
              <a:rPr lang="uz-Cyrl-UZ" sz="2400" b="1" dirty="0">
                <a:effectLst/>
                <a:latin typeface="Times New Roman" panose="02020603050405020304" pitchFamily="18" charset="0"/>
                <a:ea typeface="SimSun" panose="02010600030101010101" pitchFamily="2" charset="-122"/>
                <a:cs typeface="Times New Roman" panose="02020603050405020304" pitchFamily="18" charset="0"/>
              </a:rPr>
              <a:t> Diskursda </a:t>
            </a:r>
            <a:r>
              <a:rPr lang="uz-Latn-UZ" sz="2400" b="1" dirty="0">
                <a:effectLst/>
                <a:latin typeface="Times New Roman" panose="02020603050405020304" pitchFamily="18" charset="0"/>
                <a:ea typeface="SimSun" panose="02010600030101010101" pitchFamily="2" charset="-122"/>
                <a:cs typeface="Times New Roman" panose="02020603050405020304" pitchFamily="18" charset="0"/>
              </a:rPr>
              <a:t>evfemizm</a:t>
            </a:r>
            <a:r>
              <a:rPr lang="uz-Cyrl-UZ" sz="2400" b="1" dirty="0">
                <a:effectLst/>
                <a:latin typeface="Times New Roman" panose="02020603050405020304" pitchFamily="18" charset="0"/>
                <a:ea typeface="SimSun" panose="02010600030101010101" pitchFamily="2" charset="-122"/>
                <a:cs typeface="Times New Roman" panose="02020603050405020304" pitchFamily="18" charset="0"/>
              </a:rPr>
              <a:t>larning o‘rni</a:t>
            </a:r>
            <a:endParaRPr lang="ru-RU" sz="2400" dirty="0">
              <a:effectLst/>
              <a:latin typeface="Times New Roman" panose="02020603050405020304" pitchFamily="18" charset="0"/>
              <a:ea typeface="SimSun" panose="02010600030101010101" pitchFamily="2" charset="-122"/>
              <a:cs typeface="Times New Roman" panose="02020603050405020304" pitchFamily="18" charset="0"/>
            </a:endParaRPr>
          </a:p>
          <a:p>
            <a:pPr indent="0" algn="just">
              <a:buNone/>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Evfemizmlar ijtimoiy va madaniy xususiyatlariga ko‘ra diskursda o‘ziga xos o‘rin tutadi</a:t>
            </a:r>
            <a:r>
              <a:rPr lang="uz-Latn-UZ" sz="2400" dirty="0">
                <a:effectLst/>
                <a:latin typeface="Times New Roman" panose="02020603050405020304" pitchFamily="18" charset="0"/>
                <a:ea typeface="SimSun" panose="02010600030101010101" pitchFamily="2" charset="-122"/>
                <a:cs typeface="Times New Roman" panose="02020603050405020304" pitchFamily="18" charset="0"/>
              </a:rPr>
              <a:t>. Turli xalqlarning ruhiyati ularning diskursida evfemizmlarning yuzaga chiqishi orqali namoyon bo‘ladi.  </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uz-Latn-UZ" sz="2400" dirty="0">
                <a:effectLst/>
                <a:latin typeface="Times New Roman" panose="02020603050405020304" pitchFamily="18" charset="0"/>
                <a:ea typeface="SimSun" panose="02010600030101010101" pitchFamily="2" charset="-122"/>
                <a:cs typeface="Times New Roman" panose="02020603050405020304" pitchFamily="18" charset="0"/>
              </a:rPr>
              <a:t>Routledge Dictionary of Language and Linguistics (2000)da “evfemizm –kishilar uchun ishlatilishi yoqimsiz va beadab bo‘lgan ayrim so‘zlar o‘rniga noaniq, ko‘p ma’noli so‘zlarni qo‘llash va bu orqali o‘zlarini noqulay holatlardan chiqarishga urinishlarini ifodalaydigan o‘ziga xos bir usuldir”, deb izohlangan.  </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uz-Latn-UZ" sz="2400" dirty="0">
                <a:effectLst/>
                <a:latin typeface="Times New Roman" panose="02020603050405020304" pitchFamily="18" charset="0"/>
                <a:ea typeface="Malgun Gothic" panose="020B0503020000020004" pitchFamily="34" charset="-127"/>
                <a:cs typeface="Times New Roman" panose="02020603050405020304" pitchFamily="18" charset="0"/>
              </a:rPr>
              <a:t>Evfemizmlarning kelib chiqishida ijtimoiy asos yotadi. Kishilar ba’zan boshqalar bilan muloqot chog‘ida o‘zlari xohlagan narsani to‘g‘ridan-to‘g‘ri ayta olmaydigan yoki iboralarning o‘z ma’nosida qo‘llab, suhbatdoshlarini noqulay ahvolga solib qo‘yadigan vaziyatlar bilan to‘qnashib qoladilar. Bunday qiyin vaziyatlardan chiqib ketish maqsadida, kishilar o‘z fikr-mulohazalarini vositali, “o‘rab-chirmab” ifodalashga harakat qiladilar. Buning natijasida evfemizmlar yuzaga keladi.</a:t>
            </a:r>
            <a:r>
              <a:rPr lang="ru-RU" sz="2400" dirty="0">
                <a:effectLst/>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5F02A2-AB23-4B18-98C8-3161BF72606B}"/>
              </a:ext>
            </a:extLst>
          </p:cNvPr>
          <p:cNvSpPr>
            <a:spLocks noGrp="1"/>
          </p:cNvSpPr>
          <p:nvPr>
            <p:ph idx="1"/>
          </p:nvPr>
        </p:nvSpPr>
        <p:spPr>
          <a:xfrm>
            <a:off x="278780" y="423746"/>
            <a:ext cx="11508059" cy="5824653"/>
          </a:xfrm>
        </p:spPr>
        <p:txBody>
          <a:bodyPr>
            <a:normAutofit/>
          </a:bodyPr>
          <a:lstStyle/>
          <a:p>
            <a:pPr indent="0" algn="just">
              <a:buNone/>
            </a:pPr>
            <a:r>
              <a:rPr lang="uz-Cyrl-UZ" sz="2400" b="1" i="1" dirty="0">
                <a:effectLst/>
                <a:latin typeface="Times New Roman" panose="02020603050405020304" pitchFamily="18" charset="0"/>
                <a:ea typeface="SimSun" panose="02010600030101010101" pitchFamily="2" charset="-122"/>
                <a:cs typeface="Times New Roman" panose="02020603050405020304" pitchFamily="18" charset="0"/>
              </a:rPr>
              <a:t>Madaniyatlar qiyosida raqamlar haqidagi turli tabularni ham ko‘rish mumkin</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G‘arb madaniyatida 13 raqamiga baxtsizlik keltiradi, deb qaraladi va kundalik hayotda bu raqamdan foydalanmaslikka harakat qilinadi.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Masalan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13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kishining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stol</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atrofida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yig‘ilib</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tushlik</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qilishi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majlis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o‘tkazishi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deyarli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kuzatilmaydi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Shuningdek</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dasturxonga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13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kishilik</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idish-tovoq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qo‘yish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taqiqlanadi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Uy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xonadon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qavat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boshqalarda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barcha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bu</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raqamdan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foydalanishdan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qochadi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lgn="just">
              <a:buNone/>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Xitoy va Koreyada 4 raqami qat’iyan an’anaviy tabu hisoblanadi. Chunki xitoy tilining talaffuz qoidalariga ko‘ra, 4 soni “si” (to‘rtinchi ohang) shaklida talaffuz qilinib, u “o‘lim/ o‘lmoq” ma’nosidagi boshqa “</a:t>
            </a:r>
            <a:r>
              <a:rPr lang="ru-RU" sz="2400" dirty="0">
                <a:effectLst/>
                <a:latin typeface="Times New Roman" panose="02020603050405020304" pitchFamily="18" charset="0"/>
                <a:ea typeface="SimSun" panose="02010600030101010101" pitchFamily="2" charset="-122"/>
                <a:cs typeface="Times New Roman" panose="02020603050405020304" pitchFamily="18" charset="0"/>
              </a:rPr>
              <a:t>死</a:t>
            </a:r>
            <a:r>
              <a:rPr lang="uz-Cyrl-UZ" sz="2400" dirty="0">
                <a:effectLst/>
                <a:latin typeface="Times New Roman" panose="02020603050405020304" pitchFamily="18" charset="0"/>
                <a:ea typeface="SimSun" panose="02010600030101010101" pitchFamily="2" charset="-122"/>
                <a:cs typeface="Times New Roman" panose="02020603050405020304" pitchFamily="18" charset="0"/>
              </a:rPr>
              <a:t>” “si” (uchinchi ohang)ga juda yaqin turadi. Shuning uchun mazkur raqam xushlanilmaydi va undan eshik, uy, xona, qavat, telefon va tarixiy sanalarni belgilashda foydalanilmaydi.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Hatto</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xitoyliklar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4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raqamli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turar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joylar</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sotib</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olishdan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ham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qo‘rqishadi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Aksincha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xitoy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tilidagi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8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raqami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ba”ning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talaffuzi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“boy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bo‘lmoq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pul</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topmoq</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ma’nolarida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qo‘llaniladigan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“fa”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so‘ziga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yaqin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bo‘lgani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uchun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undan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keng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foydalaniladi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24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ru-RU" dirty="0"/>
          </a:p>
        </p:txBody>
      </p:sp>
    </p:spTree>
    <p:extLst>
      <p:ext uri="{BB962C8B-B14F-4D97-AF65-F5344CB8AC3E}">
        <p14:creationId xmlns:p14="http://schemas.microsoft.com/office/powerpoint/2010/main" val="124549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5F02A2-AB23-4B18-98C8-3161BF72606B}"/>
              </a:ext>
            </a:extLst>
          </p:cNvPr>
          <p:cNvSpPr>
            <a:spLocks noGrp="1"/>
          </p:cNvSpPr>
          <p:nvPr>
            <p:ph idx="1"/>
          </p:nvPr>
        </p:nvSpPr>
        <p:spPr>
          <a:xfrm>
            <a:off x="267630" y="423746"/>
            <a:ext cx="11519209" cy="5824653"/>
          </a:xfrm>
        </p:spPr>
        <p:txBody>
          <a:bodyPr>
            <a:normAutofit/>
          </a:bodyPr>
          <a:lstStyle/>
          <a:p>
            <a:pPr marL="0" indent="0" algn="ctr">
              <a:buNone/>
            </a:pP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Kodlar</a:t>
            </a:r>
            <a:r>
              <a:rPr lang="en-US" sz="24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effectLst/>
                <a:latin typeface="Times New Roman" panose="02020603050405020304" pitchFamily="18" charset="0"/>
                <a:ea typeface="SimSun" panose="02010600030101010101" pitchFamily="2" charset="-122"/>
                <a:cs typeface="Times New Roman" panose="02020603050405020304" pitchFamily="18" charset="0"/>
              </a:rPr>
              <a:t>aralashuvi</a:t>
            </a:r>
            <a:endParaRPr lang="ru-RU"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buNone/>
            </a:pPr>
            <a:r>
              <a:rPr lang="en-US" sz="2400" b="1"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b="1" i="1" dirty="0" err="1">
                <a:effectLst/>
                <a:latin typeface="Times New Roman" panose="02020603050405020304" pitchFamily="18" charset="0"/>
                <a:ea typeface="Malgun Gothic" panose="020B0503020000020004" pitchFamily="34" charset="-127"/>
                <a:cs typeface="Times New Roman" panose="02020603050405020304" pitchFamily="18" charset="0"/>
              </a:rPr>
              <a:t>Kodlar</a:t>
            </a:r>
            <a:r>
              <a:rPr lang="en-US" sz="2400" b="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b="1" i="1" dirty="0" err="1">
                <a:effectLst/>
                <a:latin typeface="Times New Roman" panose="02020603050405020304" pitchFamily="18" charset="0"/>
                <a:ea typeface="Malgun Gothic" panose="020B0503020000020004" pitchFamily="34" charset="-127"/>
                <a:cs typeface="Times New Roman" panose="02020603050405020304" pitchFamily="18" charset="0"/>
              </a:rPr>
              <a:t>aralashuvi</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yoki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i="1" dirty="0" err="1">
                <a:effectLst/>
                <a:latin typeface="Times New Roman" panose="02020603050405020304" pitchFamily="18" charset="0"/>
                <a:ea typeface="Malgun Gothic" panose="020B0503020000020004" pitchFamily="34" charset="-127"/>
                <a:cs typeface="Times New Roman" panose="02020603050405020304" pitchFamily="18" charset="0"/>
              </a:rPr>
              <a:t>bir</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i="1" dirty="0" err="1">
                <a:effectLst/>
                <a:latin typeface="Times New Roman" panose="02020603050405020304" pitchFamily="18" charset="0"/>
                <a:ea typeface="Malgun Gothic" panose="020B0503020000020004" pitchFamily="34" charset="-127"/>
                <a:cs typeface="Times New Roman" panose="02020603050405020304" pitchFamily="18" charset="0"/>
              </a:rPr>
              <a:t>kod</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i="1" dirty="0" err="1">
                <a:effectLst/>
                <a:latin typeface="Times New Roman" panose="02020603050405020304" pitchFamily="18" charset="0"/>
                <a:ea typeface="Malgun Gothic" panose="020B0503020000020004" pitchFamily="34" charset="-127"/>
                <a:cs typeface="Times New Roman" panose="02020603050405020304" pitchFamily="18" charset="0"/>
              </a:rPr>
              <a:t>tasarrufidan</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i="1" dirty="0" err="1">
                <a:effectLst/>
                <a:latin typeface="Times New Roman" panose="02020603050405020304" pitchFamily="18" charset="0"/>
                <a:ea typeface="Malgun Gothic" panose="020B0503020000020004" pitchFamily="34" charset="-127"/>
                <a:cs typeface="Times New Roman" panose="02020603050405020304" pitchFamily="18" charset="0"/>
              </a:rPr>
              <a:t>ikkinchi</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i="1" dirty="0" err="1">
                <a:effectLst/>
                <a:latin typeface="Times New Roman" panose="02020603050405020304" pitchFamily="18" charset="0"/>
                <a:ea typeface="Malgun Gothic" panose="020B0503020000020004" pitchFamily="34" charset="-127"/>
                <a:cs typeface="Times New Roman" panose="02020603050405020304" pitchFamily="18" charset="0"/>
              </a:rPr>
              <a:t>kod</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i="1" dirty="0" err="1">
                <a:effectLst/>
                <a:latin typeface="Times New Roman" panose="02020603050405020304" pitchFamily="18" charset="0"/>
                <a:ea typeface="Malgun Gothic" panose="020B0503020000020004" pitchFamily="34" charset="-127"/>
                <a:cs typeface="Times New Roman" panose="02020603050405020304" pitchFamily="18" charset="0"/>
              </a:rPr>
              <a:t>tasarrufiga</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i="1" dirty="0" err="1">
                <a:effectLst/>
                <a:latin typeface="Times New Roman" panose="02020603050405020304" pitchFamily="18" charset="0"/>
                <a:ea typeface="Malgun Gothic" panose="020B0503020000020004" pitchFamily="34" charset="-127"/>
                <a:cs typeface="Times New Roman" panose="02020603050405020304" pitchFamily="18" charset="0"/>
              </a:rPr>
              <a:t>o‘tish</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inglizcha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code mixing (</a:t>
            </a:r>
            <a:r>
              <a:rPr lang="en-US" sz="2400" i="1" dirty="0" err="1">
                <a:effectLst/>
                <a:latin typeface="Times New Roman" panose="02020603050405020304" pitchFamily="18" charset="0"/>
                <a:ea typeface="Malgun Gothic" panose="020B0503020000020004" pitchFamily="34" charset="-127"/>
                <a:cs typeface="Times New Roman" panose="02020603050405020304" pitchFamily="18" charset="0"/>
              </a:rPr>
              <a:t>yoki</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code-switching)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termining</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tarjimasi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bo‘lib</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u XX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asrning</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70-yillarida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ingliz</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tilshunosligida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paydo</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bo‘lgan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Biroq</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mazkur</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termin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iste’molga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kirmasidan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oldin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bu</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hodisaga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R.Yakobson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e’tibor</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qaratgan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“Har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qanday</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umumiy</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kod</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ko‘p</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shaklli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bo‘lib</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u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xabarning</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vazifasi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adresat</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va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suhbatdoshlar</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orasidagi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munosabatga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ko‘ra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so‘zlovchi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tomonidan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erkin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tanlanadigan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turli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subkodlarning</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iyerarxik</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pog‘onali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majmuyidir</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Keyingi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yillarda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kodlar</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aralashuvi</a:t>
            </a:r>
            <a:r>
              <a:rPr lang="en-US" sz="2400" i="1"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hodisasi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turli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jihatdan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uz-Cyrl-UZ" sz="2400" dirty="0">
                <a:effectLst/>
                <a:latin typeface="Times New Roman" panose="02020603050405020304" pitchFamily="18" charset="0"/>
                <a:ea typeface="AkzidenzGroteskBE-Light"/>
                <a:cs typeface="Times New Roman" panose="02020603050405020304" pitchFamily="18" charset="0"/>
              </a:rPr>
              <a:t>Auer (1998), Myers-Scotton (1993), Poplack (1980), McCormick (2002), Mahootian and Santorini (1996), Rampton (1995)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kabi</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olimlar</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tomonidan</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atroflicha</a:t>
            </a:r>
            <a:r>
              <a:rPr lang="en-US" sz="2400" dirty="0">
                <a:effectLst/>
                <a:latin typeface="Times New Roman" panose="02020603050405020304" pitchFamily="18" charset="0"/>
                <a:ea typeface="Malgun Gothic" panose="020B0503020000020004" pitchFamily="34" charset="-127"/>
                <a:cs typeface="Times New Roman" panose="02020603050405020304" pitchFamily="18" charset="0"/>
              </a:rPr>
              <a:t> </a:t>
            </a:r>
            <a:r>
              <a:rPr lang="en-US" sz="2400" dirty="0" err="1">
                <a:effectLst/>
                <a:latin typeface="Times New Roman" panose="02020603050405020304" pitchFamily="18" charset="0"/>
                <a:ea typeface="Malgun Gothic" panose="020B0503020000020004" pitchFamily="34" charset="-127"/>
                <a:cs typeface="Times New Roman" panose="02020603050405020304" pitchFamily="18" charset="0"/>
              </a:rPr>
              <a:t>o‘rganilgan</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41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9A24A-8264-4D19-8D2D-EA69C546805D}"/>
              </a:ext>
            </a:extLst>
          </p:cNvPr>
          <p:cNvSpPr>
            <a:spLocks noGrp="1"/>
          </p:cNvSpPr>
          <p:nvPr>
            <p:ph type="title"/>
          </p:nvPr>
        </p:nvSpPr>
        <p:spPr>
          <a:xfrm>
            <a:off x="769434" y="452718"/>
            <a:ext cx="8140390" cy="1431838"/>
          </a:xfrm>
        </p:spPr>
        <p:txBody>
          <a:bodyPr/>
          <a:lstStyle/>
          <a:p>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Kodlar</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aralashuvining</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turi</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SimSun" panose="02010600030101010101" pitchFamily="2" charset="-122"/>
                <a:cs typeface="Times New Roman" panose="02020603050405020304" pitchFamily="18" charset="0"/>
              </a:rPr>
              <a:t>mavjud</a:t>
            </a: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a:t>
            </a:r>
            <a:br>
              <a:rPr lang="ru-RU" sz="3200" dirty="0">
                <a:effectLst/>
                <a:latin typeface="Calibri" panose="020F0502020204030204" pitchFamily="34" charset="0"/>
                <a:ea typeface="SimSun" panose="02010600030101010101" pitchFamily="2" charset="-122"/>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7087C4E-DAD6-477D-A37B-DF7E89AB20B1}"/>
              </a:ext>
            </a:extLst>
          </p:cNvPr>
          <p:cNvPicPr>
            <a:picLocks noChangeAspect="1"/>
          </p:cNvPicPr>
          <p:nvPr/>
        </p:nvPicPr>
        <p:blipFill>
          <a:blip r:embed="rId2"/>
          <a:stretch>
            <a:fillRect/>
          </a:stretch>
        </p:blipFill>
        <p:spPr>
          <a:xfrm>
            <a:off x="382283" y="1197609"/>
            <a:ext cx="6319003" cy="3484162"/>
          </a:xfrm>
          <a:prstGeom prst="rect">
            <a:avLst/>
          </a:prstGeom>
        </p:spPr>
      </p:pic>
    </p:spTree>
    <p:extLst>
      <p:ext uri="{BB962C8B-B14F-4D97-AF65-F5344CB8AC3E}">
        <p14:creationId xmlns:p14="http://schemas.microsoft.com/office/powerpoint/2010/main" val="104005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5F02A2-AB23-4B18-98C8-3161BF72606B}"/>
              </a:ext>
            </a:extLst>
          </p:cNvPr>
          <p:cNvSpPr>
            <a:spLocks noGrp="1"/>
          </p:cNvSpPr>
          <p:nvPr>
            <p:ph idx="1"/>
          </p:nvPr>
        </p:nvSpPr>
        <p:spPr>
          <a:xfrm>
            <a:off x="557562" y="568712"/>
            <a:ext cx="11240428" cy="5776332"/>
          </a:xfrm>
        </p:spPr>
        <p:txBody>
          <a:bodyPr>
            <a:normAutofit lnSpcReduction="10000"/>
          </a:bodyPr>
          <a:lstStyle/>
          <a:p>
            <a:pPr marL="0" indent="0" algn="ctr">
              <a:buNone/>
            </a:pPr>
            <a:r>
              <a:rPr lang="en-US"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b="1" dirty="0" err="1">
                <a:effectLst/>
                <a:latin typeface="Times New Roman" panose="02020603050405020304" pitchFamily="18" charset="0"/>
                <a:ea typeface="SimSun" panose="02010600030101010101" pitchFamily="2" charset="-122"/>
                <a:cs typeface="Times New Roman" panose="02020603050405020304" pitchFamily="18" charset="0"/>
              </a:rPr>
              <a:t>Interferensiya</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biladigan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shaxs</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bilingv</a:t>
            </a:r>
            <a:r>
              <a:rPr lang="en-US" dirty="0">
                <a:effectLst/>
                <a:latin typeface="Times New Roman" panose="02020603050405020304" pitchFamily="18" charset="0"/>
                <a:ea typeface="SimSun" panose="02010600030101010101" pitchFamily="2" charset="-122"/>
                <a:cs typeface="Times New Roman" panose="02020603050405020304" pitchFamily="18" charset="0"/>
              </a:rPr>
              <a:t>)</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larning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nutqida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u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qo‘llaydigan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tillarning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o‘zaro</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kuzatiladi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Bu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o‘zaro</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nutqda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shuningdek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har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qanday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osti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tizimlarida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fonetikada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grammatikada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leksikada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namoyon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bo‘lishi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mumkin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indent="0" algn="just">
              <a:buNone/>
            </a:pP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Interferensiya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keng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ma’noda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tillilik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sharoitida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sistemalarining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o‘zaro</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shaxslar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nutqida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u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bu</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me’yorining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buzilishini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ifodalaydi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Tor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ma’noda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shaxsning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og‘zaki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yozma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nutqida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ona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ikkinchi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me’yorlarining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buzilishini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anglatadi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indent="0" algn="just">
              <a:buNone/>
            </a:pP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Umuman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biladigan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shaxsning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ikkinchi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ko‘rsatgan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har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qanday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bu</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natijasi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interferensiya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deyiladi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Odatda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interferensiya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deganda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faqat</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nazorat</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qilib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bo‘lmaydigan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jara­yonlar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tushuniladi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ongli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ravishdagi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o‘zlashmalar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unga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taalluqli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bo‘lmaydi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dirty="0">
              <a:effectLst/>
              <a:latin typeface="Times New Roman" panose="02020603050405020304" pitchFamily="18" charset="0"/>
              <a:ea typeface="SimSun" panose="02010600030101010101" pitchFamily="2" charset="-122"/>
              <a:cs typeface="Times New Roman" panose="02020603050405020304" pitchFamily="18" charset="0"/>
            </a:endParaRPr>
          </a:p>
          <a:p>
            <a:pPr marL="0" indent="0" algn="just">
              <a:buNone/>
            </a:pPr>
            <a:r>
              <a:rPr lang="en-US" dirty="0" err="1">
                <a:effectLst/>
                <a:latin typeface="Times New Roman" panose="02020603050405020304" pitchFamily="18" charset="0"/>
                <a:ea typeface="SimSun" panose="02010600030101010101" pitchFamily="2" charset="-122"/>
                <a:cs typeface="Times New Roman" panose="02020603050405020304" pitchFamily="18" charset="0"/>
              </a:rPr>
              <a:t>Interferensiyaning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yo‘nalishlari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turlicha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bo‘lishi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mumkin</a:t>
            </a:r>
            <a:r>
              <a:rPr lang="en-US" dirty="0">
                <a:effectLst/>
                <a:latin typeface="Times New Roman" panose="02020603050405020304" pitchFamily="18" charset="0"/>
                <a:ea typeface="SimSun" panose="02010600030101010101" pitchFamily="2" charset="-122"/>
                <a:cs typeface="Times New Roman" panose="02020603050405020304" pitchFamily="18" charset="0"/>
              </a:rPr>
              <a:t>. Ona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ikkinchi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interferensiyasi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kuzatiladi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Biroq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ikkinchi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asosiy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aylanganida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u ham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ona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ko‘rsatishi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mumkin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Masalan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o‘zbek</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bolasi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ruslar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yashovchi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hududga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ko‘chib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boradi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rus</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maktabida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o‘qiy</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boshlaydi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Asta-sekin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rus</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ona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tilisiga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qila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boshlaydi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va</a:t>
            </a:r>
            <a:r>
              <a:rPr lang="en-US" dirty="0">
                <a:effectLst/>
                <a:latin typeface="Times New Roman" panose="02020603050405020304" pitchFamily="18" charset="0"/>
                <a:ea typeface="SimSun" panose="02010600030101010101" pitchFamily="2" charset="-122"/>
                <a:cs typeface="Times New Roman" panose="02020603050405020304" pitchFamily="18" charset="0"/>
              </a:rPr>
              <a:t> u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ko‘proq</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rus</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tilida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gapira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boshlaydi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Masalan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uning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nutqida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Mam,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ujin</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qilamizmi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Ponedelnik</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kuni</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fizkultura</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bor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Yoki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ko‘p</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yillar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davomida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chet</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elda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muhojir</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bo‘lib</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yashagan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o‘zbeklarning</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nutqida</a:t>
            </a:r>
            <a:r>
              <a:rPr lang="en-US" dirty="0">
                <a:effectLst/>
                <a:latin typeface="Times New Roman" panose="02020603050405020304" pitchFamily="18" charset="0"/>
                <a:ea typeface="SimSun" panose="02010600030101010101" pitchFamily="2" charset="-122"/>
                <a:cs typeface="Times New Roman" panose="02020603050405020304" pitchFamily="18" charset="0"/>
              </a:rPr>
              <a:t> ham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bu</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ta’sirni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ko‘rish</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mumkin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dirty="0" err="1">
                <a:effectLst/>
                <a:latin typeface="Times New Roman" panose="02020603050405020304" pitchFamily="18" charset="0"/>
                <a:ea typeface="SimSun" panose="02010600030101010101" pitchFamily="2" charset="-122"/>
                <a:cs typeface="Times New Roman" panose="02020603050405020304" pitchFamily="18" charset="0"/>
              </a:rPr>
              <a:t>Masalan</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Hammasi</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okey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bo</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la­di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O, yes!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Zo‘r</a:t>
            </a:r>
            <a:r>
              <a:rPr lang="en-US"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i="1" dirty="0" err="1">
                <a:effectLst/>
                <a:latin typeface="Times New Roman" panose="02020603050405020304" pitchFamily="18" charset="0"/>
                <a:ea typeface="SimSun" panose="02010600030101010101" pitchFamily="2" charset="-122"/>
                <a:cs typeface="Times New Roman" panose="02020603050405020304" pitchFamily="18" charset="0"/>
              </a:rPr>
              <a:t>bo‘ldi</a:t>
            </a:r>
            <a:r>
              <a:rPr lang="en-US" dirty="0">
                <a:effectLst/>
                <a:latin typeface="Times New Roman" panose="02020603050405020304" pitchFamily="18" charset="0"/>
                <a:ea typeface="SimSun" panose="02010600030101010101" pitchFamily="2" charset="-122"/>
                <a:cs typeface="Times New Roman" panose="02020603050405020304" pitchFamily="18" charset="0"/>
              </a:rPr>
              <a:t>”. </a:t>
            </a:r>
            <a:r>
              <a:rPr lang="ru-RU" dirty="0">
                <a:effectLst/>
                <a:latin typeface="Times New Roman" panose="02020603050405020304" pitchFamily="18" charset="0"/>
                <a:ea typeface="Malgun Gothic" panose="020B0503020000020004" pitchFamily="34" charset="-127"/>
                <a:cs typeface="Times New Roman" panose="02020603050405020304" pitchFamily="18" charset="0"/>
              </a:rPr>
              <a:t> </a:t>
            </a:r>
          </a:p>
          <a:p>
            <a:pPr marL="0" indent="0">
              <a:buNone/>
            </a:pPr>
            <a:endParaRPr lang="ru-RU" dirty="0"/>
          </a:p>
        </p:txBody>
      </p:sp>
    </p:spTree>
    <p:extLst>
      <p:ext uri="{BB962C8B-B14F-4D97-AF65-F5344CB8AC3E}">
        <p14:creationId xmlns:p14="http://schemas.microsoft.com/office/powerpoint/2010/main" val="1656442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4769911-113B-4C1C-8A13-82EB8B7CEA9B}"/>
              </a:ext>
            </a:extLst>
          </p:cNvPr>
          <p:cNvPicPr>
            <a:picLocks noChangeAspect="1"/>
          </p:cNvPicPr>
          <p:nvPr/>
        </p:nvPicPr>
        <p:blipFill>
          <a:blip r:embed="rId2"/>
          <a:stretch>
            <a:fillRect/>
          </a:stretch>
        </p:blipFill>
        <p:spPr>
          <a:xfrm>
            <a:off x="2595608" y="1097300"/>
            <a:ext cx="7000784" cy="4289900"/>
          </a:xfrm>
          <a:prstGeom prst="rect">
            <a:avLst/>
          </a:prstGeom>
        </p:spPr>
      </p:pic>
    </p:spTree>
    <p:extLst>
      <p:ext uri="{BB962C8B-B14F-4D97-AF65-F5344CB8AC3E}">
        <p14:creationId xmlns:p14="http://schemas.microsoft.com/office/powerpoint/2010/main" val="2456228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TotalTime>
  <Words>1070</Words>
  <Application>Microsoft Office PowerPoint</Application>
  <PresentationFormat>Широкоэкранный</PresentationFormat>
  <Paragraphs>23</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Century Gothic</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Kodlar aralashuvining ikki turi mavjud: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3</cp:revision>
  <dcterms:created xsi:type="dcterms:W3CDTF">2025-02-19T20:59:04Z</dcterms:created>
  <dcterms:modified xsi:type="dcterms:W3CDTF">2025-02-19T21:22:42Z</dcterms:modified>
</cp:coreProperties>
</file>