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107696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DA2A010-5295-4633-BF92-060BCD53A52A}" type="datetimeFigureOut">
              <a:rPr lang="ru-RU" smtClean="0"/>
              <a:t>20.02.2025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53087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290773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182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71538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3563343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235980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815777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47785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339299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160720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A2A010-5295-4633-BF92-060BCD53A52A}" type="datetimeFigureOut">
              <a:rPr lang="ru-RU" smtClean="0"/>
              <a:t>20.02.2025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331532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DA2A010-5295-4633-BF92-060BCD53A52A}" type="datetimeFigureOut">
              <a:rPr lang="ru-RU" smtClean="0"/>
              <a:t>20.02.2025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298247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345884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287150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6DA2A010-5295-4633-BF92-060BCD53A52A}" type="datetimeFigureOut">
              <a:rPr lang="ru-RU" smtClean="0"/>
              <a:t>20.02.2025</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29151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DA2A010-5295-4633-BF92-060BCD53A52A}" type="datetimeFigureOut">
              <a:rPr lang="ru-RU" smtClean="0"/>
              <a:t>20.02.2025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C73694-55DC-4E3B-963A-22FF0098E844}" type="slidenum">
              <a:rPr lang="ru-RU" smtClean="0"/>
              <a:t>‹#›</a:t>
            </a:fld>
            <a:endParaRPr lang="ru-RU"/>
          </a:p>
        </p:txBody>
      </p:sp>
    </p:spTree>
    <p:extLst>
      <p:ext uri="{BB962C8B-B14F-4D97-AF65-F5344CB8AC3E}">
        <p14:creationId xmlns:p14="http://schemas.microsoft.com/office/powerpoint/2010/main" val="18093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A2A010-5295-4633-BF92-060BCD53A52A}" type="datetimeFigureOut">
              <a:rPr lang="ru-RU" smtClean="0"/>
              <a:t>20.02.2025</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C73694-55DC-4E3B-963A-22FF0098E844}" type="slidenum">
              <a:rPr lang="ru-RU" smtClean="0"/>
              <a:t>‹#›</a:t>
            </a:fld>
            <a:endParaRPr lang="ru-RU"/>
          </a:p>
        </p:txBody>
      </p:sp>
    </p:spTree>
    <p:extLst>
      <p:ext uri="{BB962C8B-B14F-4D97-AF65-F5344CB8AC3E}">
        <p14:creationId xmlns:p14="http://schemas.microsoft.com/office/powerpoint/2010/main" val="4170298681"/>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AFC70EE-D4ED-479C-97D6-D5388AC35DCF}"/>
              </a:ext>
            </a:extLst>
          </p:cNvPr>
          <p:cNvSpPr>
            <a:spLocks noGrp="1"/>
          </p:cNvSpPr>
          <p:nvPr>
            <p:ph type="subTitle" idx="1"/>
          </p:nvPr>
        </p:nvSpPr>
        <p:spPr>
          <a:xfrm>
            <a:off x="861847" y="325820"/>
            <a:ext cx="10878207" cy="5833241"/>
          </a:xfrm>
        </p:spPr>
        <p:txBody>
          <a:bodyPr>
            <a:noAutofit/>
          </a:bodyPr>
          <a:lstStyle/>
          <a:p>
            <a:pPr algn="ctr"/>
            <a:r>
              <a:rPr lang="ru-RU" sz="1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r>
              <a:rPr lang="uz-Cyrl-UZ" sz="1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-MAVZU</a:t>
            </a:r>
            <a:endParaRPr lang="en-US" sz="1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lgn="ctr"/>
            <a:endParaRPr lang="ru-RU"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algn="ctr"/>
            <a:r>
              <a:rPr lang="en-US" sz="2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MADANIYATLARARO MULOQOTDA </a:t>
            </a:r>
            <a:r>
              <a:rPr lang="en-US" sz="2400" b="1"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GENDEr</a:t>
            </a:r>
            <a:r>
              <a:rPr lang="en-US" sz="2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algn="ctr"/>
            <a:r>
              <a:rPr lang="en-US" sz="24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 YOSH XUSUSIYATLARI</a:t>
            </a:r>
            <a:endParaRPr lang="ru-RU"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algn="ctr"/>
            <a:r>
              <a:rPr lang="ru-RU"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ru-RU"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5" name="Рисунок 4">
            <a:extLst>
              <a:ext uri="{FF2B5EF4-FFF2-40B4-BE49-F238E27FC236}">
                <a16:creationId xmlns:a16="http://schemas.microsoft.com/office/drawing/2014/main" id="{5E78CC4F-DC7B-43A4-A052-850A0BCF32F8}"/>
              </a:ext>
            </a:extLst>
          </p:cNvPr>
          <p:cNvPicPr>
            <a:picLocks noChangeAspect="1"/>
          </p:cNvPicPr>
          <p:nvPr/>
        </p:nvPicPr>
        <p:blipFill>
          <a:blip r:embed="rId2"/>
          <a:stretch>
            <a:fillRect/>
          </a:stretch>
        </p:blipFill>
        <p:spPr>
          <a:xfrm>
            <a:off x="4235668" y="2913459"/>
            <a:ext cx="4325497" cy="3140500"/>
          </a:xfrm>
          <a:prstGeom prst="rect">
            <a:avLst/>
          </a:prstGeom>
        </p:spPr>
      </p:pic>
    </p:spTree>
    <p:extLst>
      <p:ext uri="{BB962C8B-B14F-4D97-AF65-F5344CB8AC3E}">
        <p14:creationId xmlns:p14="http://schemas.microsoft.com/office/powerpoint/2010/main" val="291722310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959411-DB4D-418A-907C-945D2C83E0E9}"/>
              </a:ext>
            </a:extLst>
          </p:cNvPr>
          <p:cNvSpPr>
            <a:spLocks noGrp="1"/>
          </p:cNvSpPr>
          <p:nvPr>
            <p:ph idx="1"/>
          </p:nvPr>
        </p:nvSpPr>
        <p:spPr>
          <a:xfrm>
            <a:off x="325822" y="483476"/>
            <a:ext cx="11119944" cy="5764923"/>
          </a:xfrm>
        </p:spPr>
        <p:txBody>
          <a:bodyPr>
            <a:normAutofit lnSpcReduction="10000"/>
          </a:bodyPr>
          <a:lstStyle/>
          <a:p>
            <a:pPr marL="0" indent="0" algn="ctr">
              <a:buNone/>
            </a:pPr>
            <a:r>
              <a:rPr lang="uz-Cyrl-UZ" b="1" dirty="0">
                <a:effectLst/>
                <a:latin typeface="Times New Roman" panose="02020603050405020304" pitchFamily="18" charset="0"/>
                <a:ea typeface="SimSun" panose="02010600030101010101" pitchFamily="2" charset="-122"/>
                <a:cs typeface="Times New Roman" panose="02020603050405020304" pitchFamily="18" charset="0"/>
              </a:rPr>
              <a:t>Yoshga oid xususiyatlar</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buNone/>
            </a:pPr>
            <a:r>
              <a:rPr lang="en-US" i="1" dirty="0">
                <a:latin typeface="Times New Roman" panose="02020603050405020304" pitchFamily="18" charset="0"/>
                <a:ea typeface="SimSun" panose="02010600030101010101" pitchFamily="2" charset="-122"/>
                <a:cs typeface="Times New Roman" panose="02020603050405020304" pitchFamily="18" charset="0"/>
              </a:rPr>
              <a:t>			</a:t>
            </a:r>
            <a:r>
              <a:rPr lang="uz-Cyrl-UZ" i="1" dirty="0">
                <a:effectLst/>
                <a:latin typeface="Times New Roman" panose="02020603050405020304" pitchFamily="18" charset="0"/>
                <a:ea typeface="SimSun" panose="02010600030101010101" pitchFamily="2" charset="-122"/>
                <a:cs typeface="Times New Roman" panose="02020603050405020304" pitchFamily="18" charset="0"/>
              </a:rPr>
              <a:t>Yosh xususiyatlari deganda</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 kishining yoshiga muvofiq qarashlari, xatti-harakatlari hamda o‘zini qanday tutishini madaniy-me’yoriy qoidalarga ko‘ra aniqlanishi tushuniladi.</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Yoshimiz ulg‘aygani sayin biz bilan tengdosh kishilarning qanday harakat qilishi, qanday ko‘rininshi va o‘zini qanday tutishi kerakligi haqida madaniy tasavvur hosil qilamiz; ya’ni yosh xususiyatini rivojlantirib boramiz. Yoshimiz ulg‘aygani sayin do‘kon peshtaxtalaridagi yoki gazeta va jurnallarda reklama qilinayotgan kiyimlarga qarab, o‘zimizni juda keksa yoki juda yosh his qilamiz. </a:t>
            </a:r>
            <a:r>
              <a:rPr lang="en-US" dirty="0">
                <a:effectLst/>
                <a:latin typeface="Times New Roman" panose="02020603050405020304" pitchFamily="18" charset="0"/>
                <a:ea typeface="SimSun" panose="02010600030101010101" pitchFamily="2" charset="-122"/>
                <a:cs typeface="Times New Roman" panose="02020603050405020304" pitchFamily="18" charset="0"/>
              </a:rPr>
              <a:t>Bu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hislar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yoshni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qanday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tushunishimiz</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shuningdek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boshqa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kishilarning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yoshini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qanday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aniqlashimiz</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bilan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bog‘liq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Ayrim kishilar o‘zlarini 30 yoshda keksaygan hisoblashsa, boshqalar o‘zlarini 40 yoki 50da ham yosh hisoblashadi. Yosh bilan bog‘liq bo‘lgan hech narsa bizning yosh yoki keksa ekanligimizni aytmaydi.</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Sharq</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madaniyatida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“mendan katta //kichik” shartiga amal qilinadi. Kattalarga har doim “sizlab” gapiriladi.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Yoshi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katta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kishilarga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ismi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bilan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murojaat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qilish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me’yoriy</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hol</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sanalgan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G‘arb</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madaniyatidan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farqli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o‘laroq</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Sharq</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madaniyatida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keksalarga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otaxon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onaxon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koreys</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tilida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1800" i="1" dirty="0">
                <a:effectLst/>
                <a:latin typeface="Times New Roman" panose="02020603050405020304" pitchFamily="18" charset="0"/>
                <a:ea typeface="SimSun" panose="02010600030101010101" pitchFamily="2" charset="-122"/>
                <a:cs typeface="Times New Roman" panose="02020603050405020304" pitchFamily="18" charset="0"/>
              </a:rPr>
              <a:t>abonim, omonim,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haraboji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halmoni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xitoy</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tilida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ru-RU" sz="1800" dirty="0">
                <a:effectLst/>
                <a:latin typeface="SimSun" panose="02010600030101010101" pitchFamily="2" charset="-122"/>
                <a:ea typeface="SimSun" panose="02010600030101010101" pitchFamily="2" charset="-122"/>
                <a:cs typeface="Times New Roman" panose="02020603050405020304" pitchFamily="18" charset="0"/>
              </a:rPr>
              <a:t>老</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lao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yoshi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ulug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tajribali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deb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murojaat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qilinadi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Ba’zi turk oilalarida farzandlar otasiga yoki kelinlar qaynotasiga </a:t>
            </a:r>
            <a:r>
              <a:rPr lang="tr-TR" sz="1800" i="1" dirty="0">
                <a:effectLst/>
                <a:latin typeface="Times New Roman" panose="02020603050405020304" pitchFamily="18" charset="0"/>
                <a:ea typeface="SimSun" panose="02010600030101010101" pitchFamily="2" charset="-122"/>
                <a:cs typeface="Times New Roman" panose="02020603050405020304" pitchFamily="18" charset="0"/>
              </a:rPr>
              <a:t>efendi baba </a:t>
            </a:r>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deb, hurmatning yuqori darajasini qo‘llaydilar. Odatda yaqinlik, sevgi va hurmat singari modal munosabatlar ‘-</a:t>
            </a:r>
            <a:r>
              <a:rPr lang="tr-TR" sz="1800" i="1" dirty="0">
                <a:effectLst/>
                <a:latin typeface="Times New Roman" panose="02020603050405020304" pitchFamily="18" charset="0"/>
                <a:ea typeface="SimSun" panose="02010600030101010101" pitchFamily="2" charset="-122"/>
                <a:cs typeface="Times New Roman" panose="02020603050405020304" pitchFamily="18" charset="0"/>
              </a:rPr>
              <a:t>cığım’ </a:t>
            </a:r>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va</a:t>
            </a:r>
            <a:r>
              <a:rPr lang="tr-TR"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1800" i="1" dirty="0">
                <a:effectLst/>
                <a:latin typeface="Times New Roman" panose="02020603050405020304" pitchFamily="18" charset="0"/>
                <a:ea typeface="SimSun" panose="02010600030101010101" pitchFamily="2" charset="-122"/>
                <a:cs typeface="Times New Roman" panose="02020603050405020304" pitchFamily="18" charset="0"/>
              </a:rPr>
              <a:t>-</a:t>
            </a:r>
            <a:r>
              <a:rPr lang="tr-TR" sz="1800" i="1" dirty="0">
                <a:effectLst/>
                <a:latin typeface="Times New Roman" panose="02020603050405020304" pitchFamily="18" charset="0"/>
                <a:ea typeface="SimSun" panose="02010600030101010101" pitchFamily="2" charset="-122"/>
                <a:cs typeface="Times New Roman" panose="02020603050405020304" pitchFamily="18" charset="0"/>
              </a:rPr>
              <a:t>ciğim’ </a:t>
            </a:r>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qo‘shimchalari vositasida ifodalanadi: </a:t>
            </a:r>
            <a:r>
              <a:rPr lang="tr-TR" sz="1800" i="1" dirty="0">
                <a:effectLst/>
                <a:latin typeface="Times New Roman" panose="02020603050405020304" pitchFamily="18" charset="0"/>
                <a:ea typeface="SimSun" panose="02010600030101010101" pitchFamily="2" charset="-122"/>
                <a:cs typeface="Times New Roman" panose="02020603050405020304" pitchFamily="18" charset="0"/>
              </a:rPr>
              <a:t>Babacığım, pencereyi kapatabilir miyim</a:t>
            </a:r>
            <a:r>
              <a:rPr lang="uz-Cyrl-UZ"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“Otajon, derazani yopsam maylimi?”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41401078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3438C5-CAD8-478C-A4BA-EB5C24B23F98}"/>
              </a:ext>
            </a:extLst>
          </p:cNvPr>
          <p:cNvSpPr>
            <a:spLocks noGrp="1"/>
          </p:cNvSpPr>
          <p:nvPr>
            <p:ph type="title"/>
          </p:nvPr>
        </p:nvSpPr>
        <p:spPr>
          <a:xfrm>
            <a:off x="2501462" y="2617076"/>
            <a:ext cx="9396248" cy="3163613"/>
          </a:xfrm>
        </p:spPr>
        <p:txBody>
          <a:bodyPr/>
          <a:lstStyle/>
          <a:p>
            <a:r>
              <a:rPr lang="en-US" sz="4800" dirty="0" err="1">
                <a:latin typeface="Times New Roman" panose="02020603050405020304" pitchFamily="18" charset="0"/>
                <a:cs typeface="Times New Roman" panose="02020603050405020304" pitchFamily="18" charset="0"/>
              </a:rPr>
              <a:t>E’tiboringiz</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uchun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rahmat</a:t>
            </a:r>
            <a:r>
              <a:rPr lang="en-US" sz="4800" dirty="0">
                <a:latin typeface="Times New Roman" panose="02020603050405020304" pitchFamily="18" charset="0"/>
                <a:cs typeface="Times New Roman" panose="02020603050405020304" pitchFamily="18" charset="0"/>
              </a:rPr>
              <a:t>!</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5351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2A8F49-2FB5-4730-ACB0-D48828D1EEEA}"/>
              </a:ext>
            </a:extLst>
          </p:cNvPr>
          <p:cNvSpPr>
            <a:spLocks noGrp="1"/>
          </p:cNvSpPr>
          <p:nvPr>
            <p:ph idx="1"/>
          </p:nvPr>
        </p:nvSpPr>
        <p:spPr>
          <a:xfrm>
            <a:off x="199697" y="630622"/>
            <a:ext cx="10783613" cy="5617778"/>
          </a:xfrm>
        </p:spPr>
        <p:txBody>
          <a:bodyPr/>
          <a:lstStyle/>
          <a:p>
            <a:pPr indent="0" algn="just">
              <a:buNone/>
            </a:pPr>
            <a:r>
              <a:rPr lang="uz-Cyrl-UZ"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Reja: </a:t>
            </a:r>
            <a:endParaRPr lang="ru-RU" sz="2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a:t>
            </a:r>
            <a:r>
              <a:rPr lang="en-US"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uz-Cyrl-UZ"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Gender</a:t>
            </a:r>
            <a:r>
              <a:rPr lang="en-US"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tushunchasi</a:t>
            </a:r>
            <a:r>
              <a:rPr lang="uz-Cyrl-UZ"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ru-RU" sz="2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a:t>
            </a:r>
            <a:r>
              <a:rPr lang="uz-Cyrl-UZ"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ender</a:t>
            </a:r>
            <a:r>
              <a:rPr lang="en-US"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ga </a:t>
            </a:r>
            <a:r>
              <a:rPr lang="en-US" sz="28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oid</a:t>
            </a:r>
            <a:r>
              <a:rPr lang="en-US"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uz-Cyrl-UZ"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xususiyatlar</a:t>
            </a:r>
            <a:endParaRPr lang="ru-RU" sz="2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sz="2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 Yoshga oid xususiyatlar  </a:t>
            </a:r>
            <a:endParaRPr lang="ru-RU" sz="2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uz-Cyrl-UZ" sz="2800" b="1" dirty="0">
                <a:solidFill>
                  <a:schemeClr val="tx1"/>
                </a:solidFill>
                <a:effectLst/>
                <a:latin typeface="Times New Roman" panose="02020603050405020304" pitchFamily="18" charset="0"/>
                <a:ea typeface="Malgun Gothic" panose="020B0503020000020004" pitchFamily="34" charset="-127"/>
              </a:rPr>
              <a:t>Tayanch so‘z va iboralar:</a:t>
            </a:r>
            <a:r>
              <a:rPr lang="uz-Cyrl-UZ" sz="2800" dirty="0">
                <a:solidFill>
                  <a:schemeClr val="tx1"/>
                </a:solidFill>
                <a:effectLst/>
                <a:latin typeface="Times New Roman" panose="02020603050405020304" pitchFamily="18" charset="0"/>
                <a:ea typeface="Malgun Gothic" panose="020B0503020000020004" pitchFamily="34" charset="-127"/>
              </a:rPr>
              <a:t> </a:t>
            </a:r>
            <a:r>
              <a:rPr lang="uz-Cyrl-UZ" sz="2800" i="1" dirty="0">
                <a:solidFill>
                  <a:schemeClr val="tx1"/>
                </a:solidFill>
                <a:effectLst/>
                <a:latin typeface="Times New Roman" panose="02020603050405020304" pitchFamily="18" charset="0"/>
                <a:ea typeface="Malgun Gothic" panose="020B0503020000020004" pitchFamily="34" charset="-127"/>
              </a:rPr>
              <a:t>gender, gender xususiyatlar, gender qarama-qarshiligi, gender tafovuti, jins, erkak, ayol, ziddiyat, maskulinizm, feminizm, genderolingvistika, erkaklar nutqi, ayollar nutqi, submadaniyat, sotsio-madaniy kategoriya, madaniy tushuncha, nutqiy muloqot, nutqiy xulq-atvor, nutqiy odat, til variantlari, nutq uslublari, suhbatdagi rollar, nutqiy muomala modellari, yosh xususiyatlari, yoshning nisbiy tabiati.</a:t>
            </a:r>
            <a:r>
              <a:rPr lang="uz-Cyrl-UZ" sz="2800" dirty="0">
                <a:solidFill>
                  <a:schemeClr val="tx1"/>
                </a:solidFill>
                <a:effectLst/>
                <a:latin typeface="Times New Roman" panose="02020603050405020304" pitchFamily="18" charset="0"/>
                <a:ea typeface="Malgun Gothic" panose="020B0503020000020004" pitchFamily="34" charset="-127"/>
              </a:rPr>
              <a:t> </a:t>
            </a:r>
            <a:endParaRPr lang="ru-RU" sz="2800" dirty="0">
              <a:solidFill>
                <a:schemeClr val="tx1"/>
              </a:solidFill>
            </a:endParaRPr>
          </a:p>
          <a:p>
            <a:endParaRPr lang="ru-RU" dirty="0"/>
          </a:p>
        </p:txBody>
      </p:sp>
    </p:spTree>
    <p:extLst>
      <p:ext uri="{BB962C8B-B14F-4D97-AF65-F5344CB8AC3E}">
        <p14:creationId xmlns:p14="http://schemas.microsoft.com/office/powerpoint/2010/main" val="6369281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70B8AF7-83ED-4EA3-BED4-FA56BD5D864A}"/>
              </a:ext>
            </a:extLst>
          </p:cNvPr>
          <p:cNvSpPr>
            <a:spLocks noGrp="1"/>
          </p:cNvSpPr>
          <p:nvPr>
            <p:ph idx="1"/>
          </p:nvPr>
        </p:nvSpPr>
        <p:spPr>
          <a:xfrm>
            <a:off x="557048" y="578069"/>
            <a:ext cx="11204027" cy="5686097"/>
          </a:xfrm>
        </p:spPr>
        <p:txBody>
          <a:bodyPr>
            <a:normAutofit/>
          </a:bodyPr>
          <a:lstStyle/>
          <a:p>
            <a:pPr indent="0" algn="just">
              <a:buNone/>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a:effectLst/>
                <a:latin typeface="Times New Roman" panose="02020603050405020304" pitchFamily="18" charset="0"/>
                <a:ea typeface="SimSun" panose="02010600030101010101" pitchFamily="2" charset="-122"/>
                <a:cs typeface="Times New Roman" panose="02020603050405020304" pitchFamily="18" charset="0"/>
              </a:rPr>
              <a:t>Gender</a:t>
            </a:r>
            <a:r>
              <a:rPr lang="en-US"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sotsio</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-madaniy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kategoriya</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 bo‘lib</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 jinslar rolini an’anaviy o‘rganishni nazarda tutmaydi. Gender – ijtimoiy va psixologik jarayonlarning yirik majmu</a:t>
            </a:r>
            <a:r>
              <a:rPr lang="en-US" dirty="0">
                <a:effectLst/>
                <a:latin typeface="Times New Roman" panose="02020603050405020304" pitchFamily="18" charset="0"/>
                <a:ea typeface="SimSun" panose="02010600030101010101" pitchFamily="2" charset="-122"/>
                <a:cs typeface="Times New Roman" panose="02020603050405020304" pitchFamily="18" charset="0"/>
              </a:rPr>
              <a:t>y</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i, shuningdek, jamiyatda vujudga keladigan va milliy lisoniy shaxsning axloqiga ta’sir ko‘rsatadigan madaniy ko‘rsatmalar, qoidalar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dir. </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i="1" dirty="0">
                <a:effectLst/>
                <a:latin typeface="Times New Roman" panose="02020603050405020304" pitchFamily="18" charset="0"/>
                <a:ea typeface="SimSun" panose="02010600030101010101" pitchFamily="2" charset="-122"/>
                <a:cs typeface="Times New Roman" panose="02020603050405020304" pitchFamily="18" charset="0"/>
              </a:rPr>
              <a:t>Gender xususiyat</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 deganda, maskulinizm va feminizm madaniy tushunchalari hamda ayollik yoki erkaklikning o‘ziga xos xususiyatlari tushuniladi.  </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Sharqiy slavyan tillarida, xususan, nemis, fransuz va boshqa tillarda ingliz tilidan farqli o‘laroq, “sex” (biologik jins) va “gender” (jinsning sotsio-madaniy kategoriya sifatida tushunilishi) tushunchalari farqlanilmaydi. Biroq jinsga faqat biologik hodisa sifatida yondashish mazkur kategorial tushunchani toraytirib, yuzakilashtirib qo‘yadi, chunki maskulinizm (jasorat) va  feminizm (nazokat) bir tomondan psixikaning filogenetik bog‘langan xususiyati bo‘lsa, ikkinchi tomondan ontogenezda to‘planadigan sotsio-madaniy hosiladir. Zamonaviy sotsiologlar va faylasuflar “jins” va “gender” tushunchalarini qarama-qarshi qo‘yishadi.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Jamiyatda ayol yoki erkaklik o‘rniga ega bo‘lish sezilarli darajada madaniy tushunchalarga bog‘liq bo‘ladi. Masalan, ayrim faoliyatlar ko‘proq erkaklarga yoki ko‘proq ayollarga xosligi bilan xarakterlanadi. Shunday qilib, insonlarning ov qilishi yoki bichish-tikish bilan shug‘ullanishi, jang qilishi yoki she’r o‘qishi boshqalarning ular haqida bildirgan fikrlaridan o‘zgarishi mumkin.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Kishilarning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teleko‘rsatuvlar</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teleseriallar</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futbol</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o‘yinlari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h.k.</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tomosha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qilishi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ularning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boshqalar</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bilan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genderlashgan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kontekstlarda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muloqotga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kirishuviga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ta’sir</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ko‘rsatadi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9404197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A8209E-F60D-4387-B626-0CDDD3CC2420}"/>
              </a:ext>
            </a:extLst>
          </p:cNvPr>
          <p:cNvSpPr>
            <a:spLocks noGrp="1"/>
          </p:cNvSpPr>
          <p:nvPr>
            <p:ph idx="1"/>
          </p:nvPr>
        </p:nvSpPr>
        <p:spPr>
          <a:xfrm>
            <a:off x="409903" y="420414"/>
            <a:ext cx="10857187" cy="5827985"/>
          </a:xfrm>
        </p:spPr>
        <p:txBody>
          <a:bodyPr>
            <a:normAutofit/>
          </a:bodyPr>
          <a:lstStyle/>
          <a:p>
            <a:pPr marL="0" indent="0" algn="ctr">
              <a:buNone/>
            </a:pP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G</a:t>
            </a:r>
            <a:r>
              <a:rPr lang="uz-Cyrl-UZ" sz="2400" b="1" dirty="0">
                <a:effectLst/>
                <a:latin typeface="Times New Roman" panose="02020603050405020304" pitchFamily="18" charset="0"/>
                <a:ea typeface="SimSun" panose="02010600030101010101" pitchFamily="2" charset="-122"/>
                <a:cs typeface="Times New Roman" panose="02020603050405020304" pitchFamily="18" charset="0"/>
              </a:rPr>
              <a:t>ender</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ga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oid</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b="1" dirty="0">
                <a:effectLst/>
                <a:latin typeface="Times New Roman" panose="02020603050405020304" pitchFamily="18" charset="0"/>
                <a:ea typeface="SimSun" panose="02010600030101010101" pitchFamily="2" charset="-122"/>
                <a:cs typeface="Times New Roman" panose="02020603050405020304" pitchFamily="18" charset="0"/>
              </a:rPr>
              <a:t>xususiyatlar</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Gender ko‘p qirrali tarmoq bo‘lgani uchun u nafaqat faylasuf va sotsiologlarning, balki tilshunoslarning ham e’tiborini tortgan. Tilshunoslikda gender elementlariga e’tibor doim ham mavjud bo‘lgan. Erkak va ayol nutqining muayyan farqlarga ega ekanligi yaqqol ko‘rinib turishi dunyoning barcha tillari uchun xosdir.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Ayrim</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tillarda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bu</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omil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ochiq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namoyon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bo‘lsa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boshqa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tillarda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lingvistik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asoslarini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ko‘rsatib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berish</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oson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emas</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dirty="0">
                <a:effectLst/>
                <a:latin typeface="Times New Roman" panose="02020603050405020304" pitchFamily="18" charset="0"/>
                <a:ea typeface="SimSun" panose="02010600030101010101" pitchFamily="2" charset="-122"/>
                <a:cs typeface="Times New Roman" panose="02020603050405020304" pitchFamily="18" charset="0"/>
              </a:rPr>
              <a:t>1960-yillarning o‘rtalariga kelib tilshunoslikda gender masalasiga bo‘lgan qiziqish uch yo‘nalishdagi tadqiqotlarda o‘z aksini topdi:</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dirty="0">
                <a:effectLst/>
                <a:latin typeface="Times New Roman" panose="02020603050405020304" pitchFamily="18" charset="0"/>
                <a:ea typeface="SimSun" panose="02010600030101010101" pitchFamily="2" charset="-122"/>
                <a:cs typeface="Times New Roman" panose="02020603050405020304" pitchFamily="18" charset="0"/>
              </a:rPr>
              <a:t>1) erkak va ayol nutqining ijtimoiy tabiati; </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dirty="0">
                <a:effectLst/>
                <a:latin typeface="Times New Roman" panose="02020603050405020304" pitchFamily="18" charset="0"/>
                <a:ea typeface="SimSun" panose="02010600030101010101" pitchFamily="2" charset="-122"/>
                <a:cs typeface="Times New Roman" panose="02020603050405020304" pitchFamily="18" charset="0"/>
              </a:rPr>
              <a:t>2) nutqiy muloqotning o‘ziga xos xususiyatlari;</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dirty="0">
                <a:effectLst/>
                <a:latin typeface="Times New Roman" panose="02020603050405020304" pitchFamily="18" charset="0"/>
                <a:ea typeface="SimSun" panose="02010600030101010101" pitchFamily="2" charset="-122"/>
                <a:cs typeface="Times New Roman" panose="02020603050405020304" pitchFamily="18" charset="0"/>
              </a:rPr>
              <a:t>3) tafovutlarning kognitiv aspekti.  </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uz-Cyrl-UZ" dirty="0">
                <a:effectLst/>
                <a:latin typeface="Times New Roman" panose="02020603050405020304" pitchFamily="18" charset="0"/>
                <a:ea typeface="SimSun" panose="02010600030101010101" pitchFamily="2" charset="-122"/>
                <a:cs typeface="Times New Roman" panose="02020603050405020304" pitchFamily="18" charset="0"/>
              </a:rPr>
              <a:t> 	Genderolingvistika o‘z tadqiq yo‘nalishida ikki jihatga: muayyan tilda erkaklar va ayollar nutqining tafovutlari hamda muayyan til tizimida erkaklik va ayollik belgilari bilan bog‘liq tushunchalarni ifodalovchi til birliklari tadqiqiga e’tibor qaratadi.</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172237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25CAFA-FC4F-4D24-92EB-9CF38EC56190}"/>
              </a:ext>
            </a:extLst>
          </p:cNvPr>
          <p:cNvSpPr>
            <a:spLocks noGrp="1"/>
          </p:cNvSpPr>
          <p:nvPr>
            <p:ph idx="1"/>
          </p:nvPr>
        </p:nvSpPr>
        <p:spPr>
          <a:xfrm>
            <a:off x="388884" y="546539"/>
            <a:ext cx="11056882" cy="5875282"/>
          </a:xfrm>
        </p:spPr>
        <p:txBody>
          <a:bodyPr>
            <a:normAutofit/>
          </a:bodyPr>
          <a:lstStyle/>
          <a:p>
            <a:pPr marL="0" indent="0">
              <a:buNone/>
            </a:pPr>
            <a:r>
              <a:rPr lang="en-US" dirty="0"/>
              <a:t>  	</a:t>
            </a:r>
            <a:r>
              <a:rPr lang="uz-Cyrl-UZ" sz="2400" dirty="0">
                <a:effectLst/>
                <a:latin typeface="Times New Roman" panose="02020603050405020304" pitchFamily="18" charset="0"/>
                <a:ea typeface="Malgun Gothic" panose="020B0503020000020004" pitchFamily="34" charset="-127"/>
              </a:rPr>
              <a:t>Gender masalasi tilshunoslikning sotsiolingvistika yo‘nalishida </a:t>
            </a:r>
            <a:r>
              <a:rPr lang="en-US" sz="2400" dirty="0" err="1">
                <a:effectLst/>
                <a:latin typeface="Times New Roman" panose="02020603050405020304" pitchFamily="18" charset="0"/>
                <a:ea typeface="Malgun Gothic" panose="020B0503020000020004" pitchFamily="34" charset="-127"/>
              </a:rPr>
              <a:t>keng</a:t>
            </a:r>
            <a:r>
              <a:rPr lang="en-US" sz="2400" dirty="0">
                <a:effectLst/>
                <a:latin typeface="Times New Roman" panose="02020603050405020304" pitchFamily="18" charset="0"/>
                <a:ea typeface="Malgun Gothic" panose="020B0503020000020004" pitchFamily="34" charset="-127"/>
              </a:rPr>
              <a:t> </a:t>
            </a:r>
            <a:r>
              <a:rPr lang="en-US" sz="2400" dirty="0" err="1">
                <a:effectLst/>
                <a:latin typeface="Times New Roman" panose="02020603050405020304" pitchFamily="18" charset="0"/>
                <a:ea typeface="Malgun Gothic" panose="020B0503020000020004" pitchFamily="34" charset="-127"/>
              </a:rPr>
              <a:t>miqyosda</a:t>
            </a:r>
            <a:r>
              <a:rPr lang="en-US" sz="2400" dirty="0">
                <a:effectLst/>
                <a:latin typeface="Times New Roman" panose="02020603050405020304" pitchFamily="18" charset="0"/>
                <a:ea typeface="Malgun Gothic" panose="020B0503020000020004" pitchFamily="34" charset="-127"/>
              </a:rPr>
              <a:t> </a:t>
            </a:r>
            <a:r>
              <a:rPr lang="uz-Cyrl-UZ" sz="2400" dirty="0">
                <a:effectLst/>
                <a:latin typeface="Times New Roman" panose="02020603050405020304" pitchFamily="18" charset="0"/>
                <a:ea typeface="Malgun Gothic" panose="020B0503020000020004" pitchFamily="34" charset="-127"/>
              </a:rPr>
              <a:t>o‘rganila boshlandi. Sotsiolingvistika doirasida amalga oshirilgan tadqiqotlarda erkak va ayollarning nutqidagi aksent, urg‘u, ohang, xos so‘zlar va so‘zlashuv shakllari o‘rganildi. Jumladan, U. Labov, o‘zining “Nyu-Yorkda ingliz tilining ijtimoiy stratifikatsiyasi” (1966) nomli asarida erkaklar va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ayollar nutqidagi tafovutlarni ko‘rsatib berishga urindi. L. Milroy Belfastda amalga oshirgan tadqiqotida (1980) ishchilar sinfini uch guruhga ajratadi. L. Milroy mazkur guruhlardagi ayollar nutqining erkaklarnikidan qaysi jihatlari bilan farq qilishiga e’tibor qaratadi va ayollar nutqida erkaklarnikiga qaraganda mahalliy shevalarning kam qo‘llanilganini ta’kidlaydi. </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ru-RU" dirty="0"/>
          </a:p>
        </p:txBody>
      </p:sp>
      <p:pic>
        <p:nvPicPr>
          <p:cNvPr id="4" name="Рисунок 3">
            <a:extLst>
              <a:ext uri="{FF2B5EF4-FFF2-40B4-BE49-F238E27FC236}">
                <a16:creationId xmlns:a16="http://schemas.microsoft.com/office/drawing/2014/main" id="{C57903C5-73FB-4D03-A030-1400A362AAFB}"/>
              </a:ext>
            </a:extLst>
          </p:cNvPr>
          <p:cNvPicPr>
            <a:picLocks noChangeAspect="1"/>
          </p:cNvPicPr>
          <p:nvPr/>
        </p:nvPicPr>
        <p:blipFill>
          <a:blip r:embed="rId2"/>
          <a:stretch>
            <a:fillRect/>
          </a:stretch>
        </p:blipFill>
        <p:spPr>
          <a:xfrm>
            <a:off x="7493876" y="3710769"/>
            <a:ext cx="3678621" cy="2676197"/>
          </a:xfrm>
          <a:prstGeom prst="rect">
            <a:avLst/>
          </a:prstGeom>
        </p:spPr>
      </p:pic>
    </p:spTree>
    <p:extLst>
      <p:ext uri="{BB962C8B-B14F-4D97-AF65-F5344CB8AC3E}">
        <p14:creationId xmlns:p14="http://schemas.microsoft.com/office/powerpoint/2010/main" val="18675110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2C71BF-E613-4460-96CA-78D519B7F8EF}"/>
              </a:ext>
            </a:extLst>
          </p:cNvPr>
          <p:cNvSpPr>
            <a:spLocks noGrp="1"/>
          </p:cNvSpPr>
          <p:nvPr>
            <p:ph idx="1"/>
          </p:nvPr>
        </p:nvSpPr>
        <p:spPr>
          <a:xfrm>
            <a:off x="304800" y="504497"/>
            <a:ext cx="11340662" cy="5849006"/>
          </a:xfrm>
        </p:spPr>
        <p:txBody>
          <a:bodyPr>
            <a:noAutofit/>
          </a:bodyPr>
          <a:lstStyle/>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Amerikalik tadqiqotchi R.Lakoffning 1972-yilda chop etgan “Language and the Women’s Place” (“Til va ayolning maqomi”) nomli maqolasi (keyinroq 1975-yilda shu nom bilan nashr qilingan asari) qayd etilgan bahs-munozaralarga chek qo‘ydi. R. Lakoff ushbu asarida ayollarning erkaklar qo‘llaydigan tildan butunlay farq qiladigan “ayol tili”ni qo‘llashlariga alohida urg‘u berdi. R. Lakoffga ko‘ra, mazkur “ayol tili” o‘ziga xos qator xususiyatlarga ega bo‘lib, u erkaklar tilidan quyidagi jihatlariga ko‘ra farq qiladi:</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1)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ishlatmaydigan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so‘zlarni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mauve</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qizg‘ish</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binafsharang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ishlatadilar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2)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quruq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baholovchi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sifatlardan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sweet, divine, cute</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oydalanadilar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3)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ishlatadigan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tasdiq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shakli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o‘rnida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so‘roq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shakllarini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shuningdek</a:t>
            </a:r>
            <a:r>
              <a:rPr lang="en-US" dirty="0">
                <a:effectLst/>
                <a:latin typeface="Times New Roman" panose="02020603050405020304" pitchFamily="18" charset="0"/>
                <a:ea typeface="SimSun" panose="02010600030101010101" pitchFamily="2" charset="-122"/>
                <a:cs typeface="Times New Roman" panose="02020603050405020304" pitchFamily="18" charset="0"/>
              </a:rPr>
              <a:t>, tag questions)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qo‘llaydilar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4)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nazokat</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shakllarini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ishlatishadi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5)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ko‘pincha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qat’iyatsizlikni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ifodalovchi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shakllardan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well, you know, I guess, I wonder, I think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foydalanadilar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6)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Undalmalarni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so nice, very nice</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ishlatishadi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7)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o‘ta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to‘g‘ri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grammatikadan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foydalanadilar</a:t>
            </a:r>
            <a:r>
              <a:rPr lang="uz-Cyrl-UZ"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dirty="0"/>
          </a:p>
        </p:txBody>
      </p:sp>
    </p:spTree>
    <p:extLst>
      <p:ext uri="{BB962C8B-B14F-4D97-AF65-F5344CB8AC3E}">
        <p14:creationId xmlns:p14="http://schemas.microsoft.com/office/powerpoint/2010/main" val="266981805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29416C0-9458-4BAE-AD2E-A2DB5E68E790}"/>
              </a:ext>
            </a:extLst>
          </p:cNvPr>
          <p:cNvSpPr>
            <a:spLocks noGrp="1"/>
          </p:cNvSpPr>
          <p:nvPr>
            <p:ph idx="1"/>
          </p:nvPr>
        </p:nvSpPr>
        <p:spPr>
          <a:xfrm>
            <a:off x="472966" y="683172"/>
            <a:ext cx="10993820" cy="5565227"/>
          </a:xfrm>
        </p:spPr>
        <p:txBody>
          <a:bodyPr/>
          <a:lstStyle/>
          <a:p>
            <a:pPr indent="449580" algn="just"/>
            <a:r>
              <a:rPr lang="en-US" dirty="0">
                <a:effectLst/>
                <a:latin typeface="Times New Roman" panose="02020603050405020304" pitchFamily="18" charset="0"/>
                <a:ea typeface="SimSun" panose="02010600030101010101" pitchFamily="2" charset="-122"/>
                <a:cs typeface="Times New Roman" panose="02020603050405020304" pitchFamily="18" charset="0"/>
              </a:rPr>
              <a:t>Gender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qarama-qarshiligi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dunyo</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tillarida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turlicha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namoyon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Masalan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ularni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tizimlashtirishga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urinish</a:t>
            </a:r>
            <a:r>
              <a:rPr lang="en-US" dirty="0">
                <a:effectLst/>
                <a:latin typeface="Times New Roman" panose="02020603050405020304" pitchFamily="18" charset="0"/>
                <a:ea typeface="SimSun" panose="02010600030101010101" pitchFamily="2" charset="-122"/>
                <a:cs typeface="Times New Roman" panose="02020603050405020304" pitchFamily="18" charset="0"/>
              </a:rPr>
              <a:t> J.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Sherser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ilmiy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ishidan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boshlangan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indent="449580" algn="just"/>
            <a:r>
              <a:rPr lang="en-US" i="1" dirty="0">
                <a:effectLst/>
                <a:latin typeface="Times New Roman" panose="02020603050405020304" pitchFamily="18" charset="0"/>
                <a:ea typeface="SimSun" panose="02010600030101010101" pitchFamily="2" charset="-122"/>
                <a:cs typeface="Times New Roman" panose="02020603050405020304" pitchFamily="18" charset="0"/>
              </a:rPr>
              <a:t>1.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Tildagi</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erkak-ayol</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belgisi</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bo‘yicha</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farqlanishining</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majburiyligi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Bunda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xil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varianti</a:t>
            </a:r>
            <a:r>
              <a:rPr lang="en-US"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ayol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tilidagi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majburiy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farqlanish</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haqida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so‘z</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boradi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Mazkur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farq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ko‘pincha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fonetik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morfologik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darajada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seziladi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tarqalgan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misollardan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biri</a:t>
            </a:r>
            <a:r>
              <a:rPr lang="en-US"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markaziy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Amerikadagi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Karib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orolliklarining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Yevropaliklar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Kichik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Antil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orollariga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borib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qolishganida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ayollarning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boshqa-boshqa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tillarda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so‘zlashayotganini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sezib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qolishadi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leksikaning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qismi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shuningdek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grammatik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ko‘rsatkichlari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farq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qilardi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Erkaklarga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murojaat</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chog‘ida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har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doim</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erkakcha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variantdan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ayollarga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murojaatda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esa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faqat</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ayol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variantdan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foydalanilgan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en-US" i="1" dirty="0">
                <a:effectLst/>
                <a:latin typeface="Times New Roman" panose="02020603050405020304" pitchFamily="18" charset="0"/>
                <a:ea typeface="SimSun" panose="02010600030101010101" pitchFamily="2" charset="-122"/>
                <a:cs typeface="Times New Roman" panose="02020603050405020304" pitchFamily="18" charset="0"/>
              </a:rPr>
              <a:t>      2.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Erkak</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nutqining</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turli</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uslublari</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Mazkur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holatda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uslub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deganda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lingvistik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xususiyatlar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majmuyi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tushiniladi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fonetik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ritm</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intonatsiya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morfologik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sintaksis</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leksik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xususiyatlar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ayollarga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xos</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nutqiy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xulq-atvor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bilan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tasvirlanadi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erkaklarga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nisbatan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tezroq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sekinroq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kamroq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ifodali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soddaroq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gapirishlari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mumkin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so‘zning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oxirini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yutib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yuboradilar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esa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aksincha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erkaklar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o‘ziga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xos</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ohangda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so‘zlashishi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mumkin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boshqalar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85932529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4E4BAC-0A0B-446F-B117-F1A9862D5189}"/>
              </a:ext>
            </a:extLst>
          </p:cNvPr>
          <p:cNvSpPr>
            <a:spLocks noGrp="1"/>
          </p:cNvSpPr>
          <p:nvPr>
            <p:ph idx="1"/>
          </p:nvPr>
        </p:nvSpPr>
        <p:spPr>
          <a:xfrm>
            <a:off x="294290" y="735724"/>
            <a:ext cx="10930758" cy="5512675"/>
          </a:xfrm>
        </p:spPr>
        <p:txBody>
          <a:bodyPr>
            <a:normAutofit fontScale="92500"/>
          </a:bodyPr>
          <a:lstStyle/>
          <a:p>
            <a:pPr marL="0" indent="0">
              <a:buNone/>
            </a:pPr>
            <a:r>
              <a:rPr lang="en-US" sz="2200" i="1" dirty="0">
                <a:effectLst/>
                <a:latin typeface="Times New Roman" panose="02020603050405020304" pitchFamily="18" charset="0"/>
                <a:ea typeface="Malgun Gothic" panose="020B0503020000020004" pitchFamily="34" charset="-127"/>
              </a:rPr>
              <a:t>          3. </a:t>
            </a:r>
            <a:r>
              <a:rPr lang="en-US" sz="2200" i="1" dirty="0" err="1">
                <a:effectLst/>
                <a:latin typeface="Times New Roman" panose="02020603050405020304" pitchFamily="18" charset="0"/>
                <a:ea typeface="Malgun Gothic" panose="020B0503020000020004" pitchFamily="34" charset="-127"/>
              </a:rPr>
              <a:t>Nutqiy</a:t>
            </a:r>
            <a:r>
              <a:rPr lang="en-US" sz="2200" i="1" dirty="0">
                <a:effectLst/>
                <a:latin typeface="Times New Roman" panose="02020603050405020304" pitchFamily="18" charset="0"/>
                <a:ea typeface="Malgun Gothic" panose="020B0503020000020004" pitchFamily="34" charset="-127"/>
              </a:rPr>
              <a:t> </a:t>
            </a:r>
            <a:r>
              <a:rPr lang="en-US" sz="2200" i="1" dirty="0" err="1">
                <a:effectLst/>
                <a:latin typeface="Times New Roman" panose="02020603050405020304" pitchFamily="18" charset="0"/>
                <a:ea typeface="Malgun Gothic" panose="020B0503020000020004" pitchFamily="34" charset="-127"/>
              </a:rPr>
              <a:t>xulq-atvorni</a:t>
            </a:r>
            <a:r>
              <a:rPr lang="en-US" sz="2200" i="1" dirty="0">
                <a:effectLst/>
                <a:latin typeface="Times New Roman" panose="02020603050405020304" pitchFamily="18" charset="0"/>
                <a:ea typeface="Malgun Gothic" panose="020B0503020000020004" pitchFamily="34" charset="-127"/>
              </a:rPr>
              <a:t> </a:t>
            </a:r>
            <a:r>
              <a:rPr lang="en-US" sz="2200" i="1" dirty="0" err="1">
                <a:effectLst/>
                <a:latin typeface="Times New Roman" panose="02020603050405020304" pitchFamily="18" charset="0"/>
                <a:ea typeface="Malgun Gothic" panose="020B0503020000020004" pitchFamily="34" charset="-127"/>
              </a:rPr>
              <a:t>tashkil</a:t>
            </a:r>
            <a:r>
              <a:rPr lang="en-US" sz="2200" i="1" dirty="0">
                <a:effectLst/>
                <a:latin typeface="Times New Roman" panose="02020603050405020304" pitchFamily="18" charset="0"/>
                <a:ea typeface="Malgun Gothic" panose="020B0503020000020004" pitchFamily="34" charset="-127"/>
              </a:rPr>
              <a:t> </a:t>
            </a:r>
            <a:r>
              <a:rPr lang="en-US" sz="2200" i="1" dirty="0" err="1">
                <a:effectLst/>
                <a:latin typeface="Times New Roman" panose="02020603050405020304" pitchFamily="18" charset="0"/>
                <a:ea typeface="Malgun Gothic" panose="020B0503020000020004" pitchFamily="34" charset="-127"/>
              </a:rPr>
              <a:t>etishning</a:t>
            </a:r>
            <a:r>
              <a:rPr lang="en-US" sz="2200" i="1" dirty="0">
                <a:effectLst/>
                <a:latin typeface="Times New Roman" panose="02020603050405020304" pitchFamily="18" charset="0"/>
                <a:ea typeface="Malgun Gothic" panose="020B0503020000020004" pitchFamily="34" charset="-127"/>
              </a:rPr>
              <a:t> </a:t>
            </a:r>
            <a:r>
              <a:rPr lang="en-US" sz="2200" i="1" dirty="0" err="1">
                <a:effectLst/>
                <a:latin typeface="Times New Roman" panose="02020603050405020304" pitchFamily="18" charset="0"/>
                <a:ea typeface="Malgun Gothic" panose="020B0503020000020004" pitchFamily="34" charset="-127"/>
              </a:rPr>
              <a:t>turli</a:t>
            </a:r>
            <a:r>
              <a:rPr lang="en-US" sz="2200" i="1" dirty="0">
                <a:effectLst/>
                <a:latin typeface="Times New Roman" panose="02020603050405020304" pitchFamily="18" charset="0"/>
                <a:ea typeface="Malgun Gothic" panose="020B0503020000020004" pitchFamily="34" charset="-127"/>
              </a:rPr>
              <a:t> </a:t>
            </a:r>
            <a:r>
              <a:rPr lang="en-US" sz="2200" i="1" dirty="0" err="1">
                <a:effectLst/>
                <a:latin typeface="Times New Roman" panose="02020603050405020304" pitchFamily="18" charset="0"/>
                <a:ea typeface="Malgun Gothic" panose="020B0503020000020004" pitchFamily="34" charset="-127"/>
              </a:rPr>
              <a:t>ko‘rinishlari</a:t>
            </a:r>
            <a:r>
              <a:rPr lang="en-US" sz="2200" i="1" dirty="0">
                <a:effectLst/>
                <a:latin typeface="Times New Roman" panose="02020603050405020304" pitchFamily="18" charset="0"/>
                <a:ea typeface="Malgun Gothic" panose="020B0503020000020004" pitchFamily="34" charset="-127"/>
              </a:rPr>
              <a:t>.</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Tadqiqotlar</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shuni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ko‘rsatadiki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so‘zlashuv</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chog‘ida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erkak</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va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ayollar</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o‘zlarini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turlicha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tutishadi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suhbat</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jarayonida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tilni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turlicha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qo‘llashadi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Bunday</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tadqiqotlarda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odatda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asosiy</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mavzudan</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chetlashish</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miqdori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hisoblanadi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ya’ni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bir</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mavzudan</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boshqa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mavzuga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o‘tish</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to‘satdan</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boshqa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suhbatdoshga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murojaat</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etish</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suhbatdoshning</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so‘zini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bo‘lish</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va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h.k.</a:t>
            </a:r>
            <a:r>
              <a:rPr lang="en-US" sz="2200" dirty="0">
                <a:effectLst/>
                <a:latin typeface="Times New Roman" panose="02020603050405020304" pitchFamily="18" charset="0"/>
                <a:ea typeface="Malgun Gothic" panose="020B0503020000020004" pitchFamily="34" charset="-127"/>
              </a:rPr>
              <a:t> Bunga </a:t>
            </a:r>
            <a:r>
              <a:rPr lang="en-US" sz="2200" dirty="0" err="1">
                <a:effectLst/>
                <a:latin typeface="Times New Roman" panose="02020603050405020304" pitchFamily="18" charset="0"/>
                <a:ea typeface="Malgun Gothic" panose="020B0503020000020004" pitchFamily="34" charset="-127"/>
              </a:rPr>
              <a:t>ba’zi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bir</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lisoniy</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xususiyatlar</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qo‘llanilishidagi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farqni</a:t>
            </a:r>
            <a:r>
              <a:rPr lang="en-US" sz="2200" dirty="0">
                <a:effectLst/>
                <a:latin typeface="Times New Roman" panose="02020603050405020304" pitchFamily="18" charset="0"/>
                <a:ea typeface="Malgun Gothic" panose="020B0503020000020004" pitchFamily="34" charset="-127"/>
              </a:rPr>
              <a:t> ham </a:t>
            </a:r>
            <a:r>
              <a:rPr lang="en-US" sz="2200" dirty="0" err="1">
                <a:effectLst/>
                <a:latin typeface="Times New Roman" panose="02020603050405020304" pitchFamily="18" charset="0"/>
                <a:ea typeface="Malgun Gothic" panose="020B0503020000020004" pitchFamily="34" charset="-127"/>
              </a:rPr>
              <a:t>daxl</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qilish</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mumkin</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Statistik</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tahlil</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natijalariga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ko‘ra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erkak</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va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ayollar</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nutqida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ayrim</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fonetik</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morfologik</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sintaktik</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va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leksik</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xususiyatlarning</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qo‘llanilishi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muhim</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ahamiyatga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ega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bunda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avvalgi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vaziyatdan</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farqli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o‘laroq</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jamiyat</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a’zolari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barcha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bir</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xilda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so‘zlashayotganiga</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ishonch</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hosil</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qilishi</a:t>
            </a:r>
            <a:r>
              <a:rPr lang="en-US" sz="2200" dirty="0">
                <a:effectLst/>
                <a:latin typeface="Times New Roman" panose="02020603050405020304" pitchFamily="18" charset="0"/>
                <a:ea typeface="Malgun Gothic" panose="020B0503020000020004" pitchFamily="34" charset="-127"/>
              </a:rPr>
              <a:t> </a:t>
            </a:r>
            <a:r>
              <a:rPr lang="en-US" sz="2200" dirty="0" err="1">
                <a:effectLst/>
                <a:latin typeface="Times New Roman" panose="02020603050405020304" pitchFamily="18" charset="0"/>
                <a:ea typeface="Malgun Gothic" panose="020B0503020000020004" pitchFamily="34" charset="-127"/>
              </a:rPr>
              <a:t>mumkin</a:t>
            </a:r>
            <a:r>
              <a:rPr lang="en-US" sz="2200" dirty="0">
                <a:effectLst/>
                <a:latin typeface="Times New Roman" panose="02020603050405020304" pitchFamily="18" charset="0"/>
                <a:ea typeface="Malgun Gothic" panose="020B0503020000020004" pitchFamily="34" charset="-127"/>
              </a:rPr>
              <a:t>). </a:t>
            </a:r>
          </a:p>
          <a:p>
            <a:pPr marL="0" indent="0">
              <a:buNone/>
            </a:pP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4.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Ko‘ptillilik</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hamda</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ikkitillilik</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sharoitida</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erkak</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tomonidan</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tilning</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i="1" dirty="0" err="1">
                <a:effectLst/>
                <a:latin typeface="Times New Roman" panose="02020603050405020304" pitchFamily="18" charset="0"/>
                <a:ea typeface="SimSun" panose="02010600030101010101" pitchFamily="2" charset="-122"/>
                <a:cs typeface="Times New Roman" panose="02020603050405020304" pitchFamily="18" charset="0"/>
              </a:rPr>
              <a:t>tanlanishi</a:t>
            </a:r>
            <a:r>
              <a:rPr lang="en-US" sz="2200" i="1"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Erkak</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ko‘ptillilik</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ikkitillilik</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sharoitida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o‘zlarini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turlicha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tutishadi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Erkaklar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ikkitillilikka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faolroq</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jalb</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qilinganlar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negaki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ular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savdoda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ovda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boshqa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mashg‘ulotlarda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uydan</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chiqishga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majbur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bo‘ladilar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Buning</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natijasida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ular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tilni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yaxshi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o‘rganadilar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Binobarin</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Avstriyaning</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chegaradosh</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hududlarida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aholining</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bir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qismi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orasida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ikkitillilik</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mavjud</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bo‘lib</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ular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nemis</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hamda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venger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tillarida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so‘zlashadilar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U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yerdagi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erkaklar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vengercha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esa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nemischa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so‘zlashishini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ma’qul</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ko‘radilar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Umuman</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olganda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shunday</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holatlar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aniqlanganki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bunda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shu</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tildan</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faol</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ikkitillilikning</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murakkab</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bo‘lgan</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holatlaridan</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unumli</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foydalanganlar</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sz="2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98223068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4D5F5A9-EA18-4695-82E4-C6FB6A47568C}"/>
              </a:ext>
            </a:extLst>
          </p:cNvPr>
          <p:cNvSpPr>
            <a:spLocks noGrp="1"/>
          </p:cNvSpPr>
          <p:nvPr>
            <p:ph idx="1"/>
          </p:nvPr>
        </p:nvSpPr>
        <p:spPr>
          <a:xfrm>
            <a:off x="420414" y="409903"/>
            <a:ext cx="10920248" cy="6106511"/>
          </a:xfrm>
        </p:spPr>
        <p:txBody>
          <a:bodyPr/>
          <a:lstStyle/>
          <a:p>
            <a:pPr indent="0" algn="just">
              <a:buNone/>
            </a:pP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5.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Suhbatdagi</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rollar</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janrlar”ninig</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gender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jihatdan</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taqsimlanishi</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J.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Sherserning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ta’kidlashicha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Panama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hududida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yashaydigan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Kuna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hindulari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orasida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ommaviy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chiqishlar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qabila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miflari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ilohiy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qo‘shiqlar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aytish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erkaklar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janri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alla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aytish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yig‘i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qo‘shiqlarni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ijro</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etish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janri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hisoblangan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6.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Erkaklar</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tomonidan</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nutqiy</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muomalaning</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turli</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modellarining</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tanlanishi</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Bunga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misol</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tariqasida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ko‘pincha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malagasiya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jamiyati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keltiriladi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Malagasiya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jamiyatida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bevosita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bilvosita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nutq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modeli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mavjud</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Bevosita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nutq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modeli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asosan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nutqiga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xos</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bo‘lib</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u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savdo-sotiq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munosabatlarida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ishlatiladi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Bu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xalqlarda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savdo-sotiq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bilan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asosan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ayollar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shug‘ullanishadi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Shuning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uchun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ham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bevosita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nutq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modeli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ayollarga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xosdir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Bilvosita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nutq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modeli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daganda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ommaviy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chiqishlar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tushiniladi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ya’ni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bu</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model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siyosat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boshqa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ijtimoiy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faol</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sohalar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bilan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bog‘liq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bo‘ladi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U,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asosan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erkaklarga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xosdir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405579501"/>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61</TotalTime>
  <Words>1851</Words>
  <Application>Microsoft Office PowerPoint</Application>
  <PresentationFormat>Широкоэкранный</PresentationFormat>
  <Paragraphs>43</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SimSun</vt:lpstr>
      <vt:lpstr>Arial</vt:lpstr>
      <vt:lpstr>Calibri</vt:lpstr>
      <vt:lpstr>Century Gothic</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E’tiboringiz uchun rahmat!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5</cp:revision>
  <dcterms:created xsi:type="dcterms:W3CDTF">2025-02-19T19:56:30Z</dcterms:created>
  <dcterms:modified xsi:type="dcterms:W3CDTF">2025-02-19T20:57:39Z</dcterms:modified>
</cp:coreProperties>
</file>