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 id="258" r:id="rId8"/>
    <p:sldId id="259" r:id="rId9"/>
    <p:sldId id="260" r:id="rId10"/>
    <p:sldId id="261" r:id="rId11"/>
    <p:sldId id="262" r:id="rId12"/>
    <p:sldId id="263" r:id="rId13"/>
  </p:sldIdLst>
  <p:sldSz cx="18288000" cy="10287000"/>
  <p:notesSz cx="6858000" cy="9144000"/>
  <p:embeddedFontLst>
    <p:embeddedFont>
      <p:font typeface="Open Sans Bold" charset="1" panose="020B0806030504020204"/>
      <p:regular r:id="rId14"/>
    </p:embeddedFont>
    <p:embeddedFont>
      <p:font typeface="Safira March" charset="1" panose="02000503000000020003"/>
      <p:regular r:id="rId15"/>
    </p:embeddedFont>
    <p:embeddedFont>
      <p:font typeface="Canva Sans" charset="1" panose="020B0503030501040103"/>
      <p:regular r:id="rId16"/>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slides/slide8.xml" Type="http://schemas.openxmlformats.org/officeDocument/2006/relationships/slide"/><Relationship Id="rId14" Target="fonts/font14.fntdata" Type="http://schemas.openxmlformats.org/officeDocument/2006/relationships/font"/><Relationship Id="rId15" Target="fonts/font15.fntdata" Type="http://schemas.openxmlformats.org/officeDocument/2006/relationships/font"/><Relationship Id="rId16" Target="fonts/font16.fntdata" Type="http://schemas.openxmlformats.org/officeDocument/2006/relationships/font"/><Relationship Id="rId2" Target="presProps.xml" Type="http://schemas.openxmlformats.org/officeDocument/2006/relationships/presProps"/><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F8E7E7"/>
        </a:solidFill>
      </p:bgPr>
    </p:bg>
    <p:spTree>
      <p:nvGrpSpPr>
        <p:cNvPr id="1" name=""/>
        <p:cNvGrpSpPr/>
        <p:nvPr/>
      </p:nvGrpSpPr>
      <p:grpSpPr>
        <a:xfrm>
          <a:off x="0" y="0"/>
          <a:ext cx="0" cy="0"/>
          <a:chOff x="0" y="0"/>
          <a:chExt cx="0" cy="0"/>
        </a:xfrm>
      </p:grpSpPr>
      <p:grpSp>
        <p:nvGrpSpPr>
          <p:cNvPr name="Group 2" id="2"/>
          <p:cNvGrpSpPr/>
          <p:nvPr/>
        </p:nvGrpSpPr>
        <p:grpSpPr>
          <a:xfrm rot="0">
            <a:off x="1028700" y="1028700"/>
            <a:ext cx="16230600" cy="8229600"/>
            <a:chOff x="0" y="0"/>
            <a:chExt cx="4274726" cy="2167467"/>
          </a:xfrm>
        </p:grpSpPr>
        <p:sp>
          <p:nvSpPr>
            <p:cNvPr name="Freeform 3" id="3"/>
            <p:cNvSpPr/>
            <p:nvPr/>
          </p:nvSpPr>
          <p:spPr>
            <a:xfrm flipH="false" flipV="false" rot="0">
              <a:off x="0" y="0"/>
              <a:ext cx="4274726" cy="2167467"/>
            </a:xfrm>
            <a:custGeom>
              <a:avLst/>
              <a:gdLst/>
              <a:ahLst/>
              <a:cxnLst/>
              <a:rect r="r" b="b" t="t" l="l"/>
              <a:pathLst>
                <a:path h="2167467" w="4274726">
                  <a:moveTo>
                    <a:pt x="24327" y="0"/>
                  </a:moveTo>
                  <a:lnTo>
                    <a:pt x="4250399" y="0"/>
                  </a:lnTo>
                  <a:cubicBezTo>
                    <a:pt x="4263834" y="0"/>
                    <a:pt x="4274726" y="10891"/>
                    <a:pt x="4274726" y="24327"/>
                  </a:cubicBezTo>
                  <a:lnTo>
                    <a:pt x="4274726" y="2143140"/>
                  </a:lnTo>
                  <a:cubicBezTo>
                    <a:pt x="4274726" y="2156575"/>
                    <a:pt x="4263834" y="2167467"/>
                    <a:pt x="4250399" y="2167467"/>
                  </a:cubicBezTo>
                  <a:lnTo>
                    <a:pt x="24327" y="2167467"/>
                  </a:lnTo>
                  <a:cubicBezTo>
                    <a:pt x="10891" y="2167467"/>
                    <a:pt x="0" y="2156575"/>
                    <a:pt x="0" y="2143140"/>
                  </a:cubicBezTo>
                  <a:lnTo>
                    <a:pt x="0" y="24327"/>
                  </a:lnTo>
                  <a:cubicBezTo>
                    <a:pt x="0" y="10891"/>
                    <a:pt x="10891" y="0"/>
                    <a:pt x="24327" y="0"/>
                  </a:cubicBezTo>
                  <a:close/>
                </a:path>
              </a:pathLst>
            </a:custGeom>
            <a:solidFill>
              <a:srgbClr val="FCDFDD"/>
            </a:solidFill>
            <a:ln w="285750" cap="rnd">
              <a:solidFill>
                <a:srgbClr val="F4BDBC"/>
              </a:solidFill>
              <a:prstDash val="solid"/>
              <a:round/>
            </a:ln>
          </p:spPr>
        </p:sp>
        <p:sp>
          <p:nvSpPr>
            <p:cNvPr name="TextBox 4" id="4"/>
            <p:cNvSpPr txBox="true"/>
            <p:nvPr/>
          </p:nvSpPr>
          <p:spPr>
            <a:xfrm>
              <a:off x="0" y="-38100"/>
              <a:ext cx="4274726" cy="2205567"/>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1554809">
            <a:off x="-1065404" y="6851776"/>
            <a:ext cx="5430656" cy="5065321"/>
          </a:xfrm>
          <a:custGeom>
            <a:avLst/>
            <a:gdLst/>
            <a:ahLst/>
            <a:cxnLst/>
            <a:rect r="r" b="b" t="t" l="l"/>
            <a:pathLst>
              <a:path h="5065321" w="5430656">
                <a:moveTo>
                  <a:pt x="0" y="0"/>
                </a:moveTo>
                <a:lnTo>
                  <a:pt x="5430656" y="0"/>
                </a:lnTo>
                <a:lnTo>
                  <a:pt x="5430656" y="5065321"/>
                </a:lnTo>
                <a:lnTo>
                  <a:pt x="0" y="5065321"/>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6" id="6"/>
          <p:cNvSpPr/>
          <p:nvPr/>
        </p:nvSpPr>
        <p:spPr>
          <a:xfrm flipH="false" flipV="false" rot="0">
            <a:off x="15081122" y="-1028700"/>
            <a:ext cx="3852949" cy="4114800"/>
          </a:xfrm>
          <a:custGeom>
            <a:avLst/>
            <a:gdLst/>
            <a:ahLst/>
            <a:cxnLst/>
            <a:rect r="r" b="b" t="t" l="l"/>
            <a:pathLst>
              <a:path h="4114800" w="3852949">
                <a:moveTo>
                  <a:pt x="0" y="0"/>
                </a:moveTo>
                <a:lnTo>
                  <a:pt x="3852949" y="0"/>
                </a:lnTo>
                <a:lnTo>
                  <a:pt x="3852949" y="4114800"/>
                </a:lnTo>
                <a:lnTo>
                  <a:pt x="0" y="4114800"/>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TextBox 7" id="7"/>
          <p:cNvSpPr txBox="true"/>
          <p:nvPr/>
        </p:nvSpPr>
        <p:spPr>
          <a:xfrm rot="0">
            <a:off x="3206878" y="4028008"/>
            <a:ext cx="11874244" cy="2116684"/>
          </a:xfrm>
          <a:prstGeom prst="rect">
            <a:avLst/>
          </a:prstGeom>
        </p:spPr>
        <p:txBody>
          <a:bodyPr anchor="t" rtlCol="false" tIns="0" lIns="0" bIns="0" rIns="0">
            <a:spAutoFit/>
          </a:bodyPr>
          <a:lstStyle/>
          <a:p>
            <a:pPr algn="ctr">
              <a:lnSpc>
                <a:spcPts val="8529"/>
              </a:lnSpc>
            </a:pPr>
            <a:r>
              <a:rPr lang="en-US" sz="6092" b="true">
                <a:solidFill>
                  <a:srgbClr val="000000"/>
                </a:solidFill>
                <a:latin typeface="Open Sans Bold"/>
                <a:ea typeface="Open Sans Bold"/>
                <a:cs typeface="Open Sans Bold"/>
                <a:sym typeface="Open Sans Bold"/>
              </a:rPr>
              <a:t>Madaniyatlararo muloqotning </a:t>
            </a:r>
          </a:p>
          <a:p>
            <a:pPr algn="ctr">
              <a:lnSpc>
                <a:spcPts val="8529"/>
              </a:lnSpc>
            </a:pPr>
            <a:r>
              <a:rPr lang="en-US" sz="6092" b="true">
                <a:solidFill>
                  <a:srgbClr val="000000"/>
                </a:solidFill>
                <a:latin typeface="Open Sans Bold"/>
                <a:ea typeface="Open Sans Bold"/>
                <a:cs typeface="Open Sans Bold"/>
                <a:sym typeface="Open Sans Bold"/>
              </a:rPr>
              <a:t>asosiy masalalari</a:t>
            </a:r>
          </a:p>
        </p:txBody>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bg>
      <p:bgPr>
        <a:solidFill>
          <a:srgbClr val="F8E7E7"/>
        </a:solidFill>
      </p:bgPr>
    </p:bg>
    <p:spTree>
      <p:nvGrpSpPr>
        <p:cNvPr id="1" name=""/>
        <p:cNvGrpSpPr/>
        <p:nvPr/>
      </p:nvGrpSpPr>
      <p:grpSpPr>
        <a:xfrm>
          <a:off x="0" y="0"/>
          <a:ext cx="0" cy="0"/>
          <a:chOff x="0" y="0"/>
          <a:chExt cx="0" cy="0"/>
        </a:xfrm>
      </p:grpSpPr>
      <p:grpSp>
        <p:nvGrpSpPr>
          <p:cNvPr name="Group 2" id="2"/>
          <p:cNvGrpSpPr/>
          <p:nvPr/>
        </p:nvGrpSpPr>
        <p:grpSpPr>
          <a:xfrm rot="0">
            <a:off x="1028700" y="1028700"/>
            <a:ext cx="16230600" cy="8229600"/>
            <a:chOff x="0" y="0"/>
            <a:chExt cx="4274726" cy="2167467"/>
          </a:xfrm>
        </p:grpSpPr>
        <p:sp>
          <p:nvSpPr>
            <p:cNvPr name="Freeform 3" id="3"/>
            <p:cNvSpPr/>
            <p:nvPr/>
          </p:nvSpPr>
          <p:spPr>
            <a:xfrm flipH="false" flipV="false" rot="0">
              <a:off x="0" y="0"/>
              <a:ext cx="4274726" cy="2167467"/>
            </a:xfrm>
            <a:custGeom>
              <a:avLst/>
              <a:gdLst/>
              <a:ahLst/>
              <a:cxnLst/>
              <a:rect r="r" b="b" t="t" l="l"/>
              <a:pathLst>
                <a:path h="2167467" w="4274726">
                  <a:moveTo>
                    <a:pt x="24327" y="0"/>
                  </a:moveTo>
                  <a:lnTo>
                    <a:pt x="4250399" y="0"/>
                  </a:lnTo>
                  <a:cubicBezTo>
                    <a:pt x="4263834" y="0"/>
                    <a:pt x="4274726" y="10891"/>
                    <a:pt x="4274726" y="24327"/>
                  </a:cubicBezTo>
                  <a:lnTo>
                    <a:pt x="4274726" y="2143140"/>
                  </a:lnTo>
                  <a:cubicBezTo>
                    <a:pt x="4274726" y="2156575"/>
                    <a:pt x="4263834" y="2167467"/>
                    <a:pt x="4250399" y="2167467"/>
                  </a:cubicBezTo>
                  <a:lnTo>
                    <a:pt x="24327" y="2167467"/>
                  </a:lnTo>
                  <a:cubicBezTo>
                    <a:pt x="10891" y="2167467"/>
                    <a:pt x="0" y="2156575"/>
                    <a:pt x="0" y="2143140"/>
                  </a:cubicBezTo>
                  <a:lnTo>
                    <a:pt x="0" y="24327"/>
                  </a:lnTo>
                  <a:cubicBezTo>
                    <a:pt x="0" y="10891"/>
                    <a:pt x="10891" y="0"/>
                    <a:pt x="24327" y="0"/>
                  </a:cubicBezTo>
                  <a:close/>
                </a:path>
              </a:pathLst>
            </a:custGeom>
            <a:solidFill>
              <a:srgbClr val="FCDFDD"/>
            </a:solidFill>
            <a:ln w="285750" cap="rnd">
              <a:solidFill>
                <a:srgbClr val="F4BDBC"/>
              </a:solidFill>
              <a:prstDash val="solid"/>
              <a:round/>
            </a:ln>
          </p:spPr>
        </p:sp>
        <p:sp>
          <p:nvSpPr>
            <p:cNvPr name="TextBox 4" id="4"/>
            <p:cNvSpPr txBox="true"/>
            <p:nvPr/>
          </p:nvSpPr>
          <p:spPr>
            <a:xfrm>
              <a:off x="0" y="-38100"/>
              <a:ext cx="4274726" cy="2205567"/>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3729506">
            <a:off x="14735975" y="6725639"/>
            <a:ext cx="5430656" cy="5065321"/>
          </a:xfrm>
          <a:custGeom>
            <a:avLst/>
            <a:gdLst/>
            <a:ahLst/>
            <a:cxnLst/>
            <a:rect r="r" b="b" t="t" l="l"/>
            <a:pathLst>
              <a:path h="5065321" w="5430656">
                <a:moveTo>
                  <a:pt x="0" y="0"/>
                </a:moveTo>
                <a:lnTo>
                  <a:pt x="5430657" y="0"/>
                </a:lnTo>
                <a:lnTo>
                  <a:pt x="5430657" y="5065322"/>
                </a:lnTo>
                <a:lnTo>
                  <a:pt x="0" y="5065322"/>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6" id="6"/>
          <p:cNvSpPr/>
          <p:nvPr/>
        </p:nvSpPr>
        <p:spPr>
          <a:xfrm flipH="false" flipV="false" rot="0">
            <a:off x="-897775" y="-1336337"/>
            <a:ext cx="3852949" cy="4114800"/>
          </a:xfrm>
          <a:custGeom>
            <a:avLst/>
            <a:gdLst/>
            <a:ahLst/>
            <a:cxnLst/>
            <a:rect r="r" b="b" t="t" l="l"/>
            <a:pathLst>
              <a:path h="4114800" w="3852949">
                <a:moveTo>
                  <a:pt x="0" y="0"/>
                </a:moveTo>
                <a:lnTo>
                  <a:pt x="3852950" y="0"/>
                </a:lnTo>
                <a:lnTo>
                  <a:pt x="3852950" y="4114800"/>
                </a:lnTo>
                <a:lnTo>
                  <a:pt x="0" y="4114800"/>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grpSp>
        <p:nvGrpSpPr>
          <p:cNvPr name="Group 7" id="7"/>
          <p:cNvGrpSpPr/>
          <p:nvPr/>
        </p:nvGrpSpPr>
        <p:grpSpPr>
          <a:xfrm rot="0">
            <a:off x="1816382" y="3249091"/>
            <a:ext cx="4015570" cy="1543050"/>
            <a:chOff x="0" y="0"/>
            <a:chExt cx="1057599" cy="406400"/>
          </a:xfrm>
        </p:grpSpPr>
        <p:sp>
          <p:nvSpPr>
            <p:cNvPr name="Freeform 8" id="8"/>
            <p:cNvSpPr/>
            <p:nvPr/>
          </p:nvSpPr>
          <p:spPr>
            <a:xfrm flipH="false" flipV="false" rot="0">
              <a:off x="0" y="0"/>
              <a:ext cx="1057599" cy="406400"/>
            </a:xfrm>
            <a:custGeom>
              <a:avLst/>
              <a:gdLst/>
              <a:ahLst/>
              <a:cxnLst/>
              <a:rect r="r" b="b" t="t" l="l"/>
              <a:pathLst>
                <a:path h="406400" w="1057599">
                  <a:moveTo>
                    <a:pt x="854399" y="0"/>
                  </a:moveTo>
                  <a:cubicBezTo>
                    <a:pt x="966623" y="0"/>
                    <a:pt x="1057599" y="90976"/>
                    <a:pt x="1057599" y="203200"/>
                  </a:cubicBezTo>
                  <a:cubicBezTo>
                    <a:pt x="1057599" y="315424"/>
                    <a:pt x="966623" y="406400"/>
                    <a:pt x="854399" y="406400"/>
                  </a:cubicBezTo>
                  <a:lnTo>
                    <a:pt x="203200" y="406400"/>
                  </a:lnTo>
                  <a:cubicBezTo>
                    <a:pt x="90976" y="406400"/>
                    <a:pt x="0" y="315424"/>
                    <a:pt x="0" y="203200"/>
                  </a:cubicBezTo>
                  <a:cubicBezTo>
                    <a:pt x="0" y="90976"/>
                    <a:pt x="90976" y="0"/>
                    <a:pt x="203200" y="0"/>
                  </a:cubicBezTo>
                  <a:close/>
                </a:path>
              </a:pathLst>
            </a:custGeom>
            <a:solidFill>
              <a:srgbClr val="F4BDBC"/>
            </a:solidFill>
          </p:spPr>
        </p:sp>
        <p:sp>
          <p:nvSpPr>
            <p:cNvPr name="TextBox 9" id="9"/>
            <p:cNvSpPr txBox="true"/>
            <p:nvPr/>
          </p:nvSpPr>
          <p:spPr>
            <a:xfrm>
              <a:off x="0" y="-38100"/>
              <a:ext cx="1057599" cy="444500"/>
            </a:xfrm>
            <a:prstGeom prst="rect">
              <a:avLst/>
            </a:prstGeom>
          </p:spPr>
          <p:txBody>
            <a:bodyPr anchor="ctr" rtlCol="false" tIns="50800" lIns="50800" bIns="50800" rIns="50800"/>
            <a:lstStyle/>
            <a:p>
              <a:pPr algn="ctr">
                <a:lnSpc>
                  <a:spcPts val="2659"/>
                </a:lnSpc>
              </a:pPr>
            </a:p>
          </p:txBody>
        </p:sp>
      </p:grpSp>
      <p:sp>
        <p:nvSpPr>
          <p:cNvPr name="TextBox 10" id="10"/>
          <p:cNvSpPr txBox="true"/>
          <p:nvPr/>
        </p:nvSpPr>
        <p:spPr>
          <a:xfrm rot="0">
            <a:off x="4512237" y="2065993"/>
            <a:ext cx="9263525" cy="712470"/>
          </a:xfrm>
          <a:prstGeom prst="rect">
            <a:avLst/>
          </a:prstGeom>
        </p:spPr>
        <p:txBody>
          <a:bodyPr anchor="t" rtlCol="false" tIns="0" lIns="0" bIns="0" rIns="0">
            <a:spAutoFit/>
          </a:bodyPr>
          <a:lstStyle/>
          <a:p>
            <a:pPr algn="ctr">
              <a:lnSpc>
                <a:spcPts val="5880"/>
              </a:lnSpc>
            </a:pPr>
            <a:r>
              <a:rPr lang="en-US" sz="4200">
                <a:solidFill>
                  <a:srgbClr val="000000"/>
                </a:solidFill>
                <a:latin typeface="Safira March"/>
                <a:ea typeface="Safira March"/>
                <a:cs typeface="Safira March"/>
                <a:sym typeface="Safira March"/>
              </a:rPr>
              <a:t>INTRODUCTION</a:t>
            </a:r>
          </a:p>
        </p:txBody>
      </p:sp>
      <p:grpSp>
        <p:nvGrpSpPr>
          <p:cNvPr name="Group 11" id="11"/>
          <p:cNvGrpSpPr/>
          <p:nvPr/>
        </p:nvGrpSpPr>
        <p:grpSpPr>
          <a:xfrm rot="0">
            <a:off x="7037776" y="3249091"/>
            <a:ext cx="4180917" cy="1543050"/>
            <a:chOff x="0" y="0"/>
            <a:chExt cx="1101147" cy="406400"/>
          </a:xfrm>
        </p:grpSpPr>
        <p:sp>
          <p:nvSpPr>
            <p:cNvPr name="Freeform 12" id="12"/>
            <p:cNvSpPr/>
            <p:nvPr/>
          </p:nvSpPr>
          <p:spPr>
            <a:xfrm flipH="false" flipV="false" rot="0">
              <a:off x="0" y="0"/>
              <a:ext cx="1101147" cy="406400"/>
            </a:xfrm>
            <a:custGeom>
              <a:avLst/>
              <a:gdLst/>
              <a:ahLst/>
              <a:cxnLst/>
              <a:rect r="r" b="b" t="t" l="l"/>
              <a:pathLst>
                <a:path h="406400" w="1101147">
                  <a:moveTo>
                    <a:pt x="897947" y="0"/>
                  </a:moveTo>
                  <a:cubicBezTo>
                    <a:pt x="1010171" y="0"/>
                    <a:pt x="1101147" y="90976"/>
                    <a:pt x="1101147" y="203200"/>
                  </a:cubicBezTo>
                  <a:cubicBezTo>
                    <a:pt x="1101147" y="315424"/>
                    <a:pt x="1010171" y="406400"/>
                    <a:pt x="897947" y="406400"/>
                  </a:cubicBezTo>
                  <a:lnTo>
                    <a:pt x="203200" y="406400"/>
                  </a:lnTo>
                  <a:cubicBezTo>
                    <a:pt x="90976" y="406400"/>
                    <a:pt x="0" y="315424"/>
                    <a:pt x="0" y="203200"/>
                  </a:cubicBezTo>
                  <a:cubicBezTo>
                    <a:pt x="0" y="90976"/>
                    <a:pt x="90976" y="0"/>
                    <a:pt x="203200" y="0"/>
                  </a:cubicBezTo>
                  <a:close/>
                </a:path>
              </a:pathLst>
            </a:custGeom>
            <a:solidFill>
              <a:srgbClr val="F4BDBC"/>
            </a:solidFill>
          </p:spPr>
        </p:sp>
        <p:sp>
          <p:nvSpPr>
            <p:cNvPr name="TextBox 13" id="13"/>
            <p:cNvSpPr txBox="true"/>
            <p:nvPr/>
          </p:nvSpPr>
          <p:spPr>
            <a:xfrm>
              <a:off x="0" y="-38100"/>
              <a:ext cx="1101147" cy="444500"/>
            </a:xfrm>
            <a:prstGeom prst="rect">
              <a:avLst/>
            </a:prstGeom>
          </p:spPr>
          <p:txBody>
            <a:bodyPr anchor="ctr" rtlCol="false" tIns="50800" lIns="50800" bIns="50800" rIns="50800"/>
            <a:lstStyle/>
            <a:p>
              <a:pPr algn="ctr">
                <a:lnSpc>
                  <a:spcPts val="2659"/>
                </a:lnSpc>
              </a:pPr>
            </a:p>
          </p:txBody>
        </p:sp>
      </p:grpSp>
      <p:grpSp>
        <p:nvGrpSpPr>
          <p:cNvPr name="Group 14" id="14"/>
          <p:cNvGrpSpPr/>
          <p:nvPr/>
        </p:nvGrpSpPr>
        <p:grpSpPr>
          <a:xfrm rot="0">
            <a:off x="12428368" y="3249091"/>
            <a:ext cx="4070931" cy="1543050"/>
            <a:chOff x="0" y="0"/>
            <a:chExt cx="1072179" cy="406400"/>
          </a:xfrm>
        </p:grpSpPr>
        <p:sp>
          <p:nvSpPr>
            <p:cNvPr name="Freeform 15" id="15"/>
            <p:cNvSpPr/>
            <p:nvPr/>
          </p:nvSpPr>
          <p:spPr>
            <a:xfrm flipH="false" flipV="false" rot="0">
              <a:off x="0" y="0"/>
              <a:ext cx="1072179" cy="406400"/>
            </a:xfrm>
            <a:custGeom>
              <a:avLst/>
              <a:gdLst/>
              <a:ahLst/>
              <a:cxnLst/>
              <a:rect r="r" b="b" t="t" l="l"/>
              <a:pathLst>
                <a:path h="406400" w="1072179">
                  <a:moveTo>
                    <a:pt x="868979" y="0"/>
                  </a:moveTo>
                  <a:cubicBezTo>
                    <a:pt x="981203" y="0"/>
                    <a:pt x="1072179" y="90976"/>
                    <a:pt x="1072179" y="203200"/>
                  </a:cubicBezTo>
                  <a:cubicBezTo>
                    <a:pt x="1072179" y="315424"/>
                    <a:pt x="981203" y="406400"/>
                    <a:pt x="868979" y="406400"/>
                  </a:cubicBezTo>
                  <a:lnTo>
                    <a:pt x="203200" y="406400"/>
                  </a:lnTo>
                  <a:cubicBezTo>
                    <a:pt x="90976" y="406400"/>
                    <a:pt x="0" y="315424"/>
                    <a:pt x="0" y="203200"/>
                  </a:cubicBezTo>
                  <a:cubicBezTo>
                    <a:pt x="0" y="90976"/>
                    <a:pt x="90976" y="0"/>
                    <a:pt x="203200" y="0"/>
                  </a:cubicBezTo>
                  <a:close/>
                </a:path>
              </a:pathLst>
            </a:custGeom>
            <a:solidFill>
              <a:srgbClr val="F4BDBC"/>
            </a:solidFill>
          </p:spPr>
        </p:sp>
        <p:sp>
          <p:nvSpPr>
            <p:cNvPr name="TextBox 16" id="16"/>
            <p:cNvSpPr txBox="true"/>
            <p:nvPr/>
          </p:nvSpPr>
          <p:spPr>
            <a:xfrm>
              <a:off x="0" y="-38100"/>
              <a:ext cx="1072179" cy="444500"/>
            </a:xfrm>
            <a:prstGeom prst="rect">
              <a:avLst/>
            </a:prstGeom>
          </p:spPr>
          <p:txBody>
            <a:bodyPr anchor="ctr" rtlCol="false" tIns="50800" lIns="50800" bIns="50800" rIns="50800"/>
            <a:lstStyle/>
            <a:p>
              <a:pPr algn="ctr">
                <a:lnSpc>
                  <a:spcPts val="2659"/>
                </a:lnSpc>
              </a:pPr>
            </a:p>
          </p:txBody>
        </p:sp>
      </p:grpSp>
      <p:sp>
        <p:nvSpPr>
          <p:cNvPr name="TextBox 17" id="17"/>
          <p:cNvSpPr txBox="true"/>
          <p:nvPr/>
        </p:nvSpPr>
        <p:spPr>
          <a:xfrm rot="0">
            <a:off x="1820233" y="3527993"/>
            <a:ext cx="4007868" cy="956671"/>
          </a:xfrm>
          <a:prstGeom prst="rect">
            <a:avLst/>
          </a:prstGeom>
        </p:spPr>
        <p:txBody>
          <a:bodyPr anchor="t" rtlCol="false" tIns="0" lIns="0" bIns="0" rIns="0">
            <a:spAutoFit/>
          </a:bodyPr>
          <a:lstStyle/>
          <a:p>
            <a:pPr algn="ctr">
              <a:lnSpc>
                <a:spcPts val="2569"/>
              </a:lnSpc>
            </a:pPr>
            <a:r>
              <a:rPr lang="en-US" sz="1835" b="true">
                <a:solidFill>
                  <a:srgbClr val="000000"/>
                </a:solidFill>
                <a:latin typeface="Open Sans Bold"/>
                <a:ea typeface="Open Sans Bold"/>
                <a:cs typeface="Open Sans Bold"/>
                <a:sym typeface="Open Sans Bold"/>
              </a:rPr>
              <a:t>Madaniyatlararo muloqot fanining asosiy maqsadi</a:t>
            </a:r>
          </a:p>
          <a:p>
            <a:pPr algn="ctr">
              <a:lnSpc>
                <a:spcPts val="2569"/>
              </a:lnSpc>
            </a:pPr>
          </a:p>
        </p:txBody>
      </p:sp>
      <p:sp>
        <p:nvSpPr>
          <p:cNvPr name="TextBox 18" id="18"/>
          <p:cNvSpPr txBox="true"/>
          <p:nvPr/>
        </p:nvSpPr>
        <p:spPr>
          <a:xfrm rot="0">
            <a:off x="7041811" y="3461909"/>
            <a:ext cx="4232059" cy="1330232"/>
          </a:xfrm>
          <a:prstGeom prst="rect">
            <a:avLst/>
          </a:prstGeom>
        </p:spPr>
        <p:txBody>
          <a:bodyPr anchor="t" rtlCol="false" tIns="0" lIns="0" bIns="0" rIns="0">
            <a:spAutoFit/>
          </a:bodyPr>
          <a:lstStyle/>
          <a:p>
            <a:pPr algn="ctr">
              <a:lnSpc>
                <a:spcPts val="3524"/>
              </a:lnSpc>
            </a:pPr>
            <a:r>
              <a:rPr lang="en-US" sz="2517" b="true">
                <a:solidFill>
                  <a:srgbClr val="000000"/>
                </a:solidFill>
                <a:latin typeface="Open Sans Bold"/>
                <a:ea typeface="Open Sans Bold"/>
                <a:cs typeface="Open Sans Bold"/>
                <a:sym typeface="Open Sans Bold"/>
              </a:rPr>
              <a:t>Madaniyatlararo muloqot fanining mohiyati va xususiyatlari</a:t>
            </a:r>
          </a:p>
        </p:txBody>
      </p:sp>
      <p:sp>
        <p:nvSpPr>
          <p:cNvPr name="TextBox 19" id="19"/>
          <p:cNvSpPr txBox="true"/>
          <p:nvPr/>
        </p:nvSpPr>
        <p:spPr>
          <a:xfrm rot="0">
            <a:off x="11668366" y="3331867"/>
            <a:ext cx="5590934" cy="1152797"/>
          </a:xfrm>
          <a:prstGeom prst="rect">
            <a:avLst/>
          </a:prstGeom>
        </p:spPr>
        <p:txBody>
          <a:bodyPr anchor="t" rtlCol="false" tIns="0" lIns="0" bIns="0" rIns="0">
            <a:spAutoFit/>
          </a:bodyPr>
          <a:lstStyle/>
          <a:p>
            <a:pPr algn="ctr">
              <a:lnSpc>
                <a:spcPts val="4626"/>
              </a:lnSpc>
            </a:pPr>
            <a:r>
              <a:rPr lang="en-US" sz="3304" b="true">
                <a:solidFill>
                  <a:srgbClr val="000000"/>
                </a:solidFill>
                <a:latin typeface="Open Sans Bold"/>
                <a:ea typeface="Open Sans Bold"/>
                <a:cs typeface="Open Sans Bold"/>
                <a:sym typeface="Open Sans Bold"/>
              </a:rPr>
              <a:t>Madaniyarlarning o’zaro ta’sirining darajasi</a:t>
            </a:r>
          </a:p>
        </p:txBody>
      </p:sp>
      <p:sp>
        <p:nvSpPr>
          <p:cNvPr name="TextBox 20" id="20"/>
          <p:cNvSpPr txBox="true"/>
          <p:nvPr/>
        </p:nvSpPr>
        <p:spPr>
          <a:xfrm rot="0">
            <a:off x="1788702" y="5228500"/>
            <a:ext cx="14710597" cy="2135051"/>
          </a:xfrm>
          <a:prstGeom prst="rect">
            <a:avLst/>
          </a:prstGeom>
        </p:spPr>
        <p:txBody>
          <a:bodyPr anchor="t" rtlCol="false" tIns="0" lIns="0" bIns="0" rIns="0">
            <a:spAutoFit/>
          </a:bodyPr>
          <a:lstStyle/>
          <a:p>
            <a:pPr algn="ctr">
              <a:lnSpc>
                <a:spcPts val="2139"/>
              </a:lnSpc>
            </a:pPr>
            <a:r>
              <a:rPr lang="en-US" sz="1528">
                <a:solidFill>
                  <a:srgbClr val="000000"/>
                </a:solidFill>
                <a:latin typeface="Canva Sans"/>
                <a:ea typeface="Canva Sans"/>
                <a:cs typeface="Canva Sans"/>
                <a:sym typeface="Canva Sans"/>
              </a:rPr>
              <a:t> Inson – ijtimoiy mohiyat. Inson jamiyatda yashaydi va tabiiyki, u mazkur jamiyatning boshqa a’zolari bilan muloqot qilishi lozim bo‘ladi. Kommunikatsiya termini ham lotincha communication, communis “umumiy” so‘zidan kelib chiqqan. </a:t>
            </a:r>
          </a:p>
          <a:p>
            <a:pPr algn="ctr">
              <a:lnSpc>
                <a:spcPts val="2139"/>
              </a:lnSpc>
            </a:pPr>
            <a:r>
              <a:rPr lang="en-US" sz="1528">
                <a:solidFill>
                  <a:srgbClr val="000000"/>
                </a:solidFill>
                <a:latin typeface="Canva Sans"/>
                <a:ea typeface="Canva Sans"/>
                <a:cs typeface="Canva Sans"/>
                <a:sym typeface="Canva Sans"/>
              </a:rPr>
              <a:t> Demak, so‘z insonlarni bir-biri bilan bog‘laydi, ularni muloqot vositasida birlashtiradi. Muloqotsiz jamiyat bo‘lmaydi, jamiyatsiz ijtimoiy inson, madaniy va ongli inson homo sapiensbo‘lmaydi. So‘z tilda mujassamlashib, insonni hayvonot dunyosidan ajratadi. Hech qaysi bir fan, hech qaysi bir ilm so‘zsiz mavjud bo‘lmaydi. Hech bo‘lmaganda, bilim va tajribalarni shakllantirish, ularni qayd qilib kelgusi avlodga qoldirish uchun ham so‘zlar kerak bo‘ladi. Xullas, muloqot insoniyat borligining tamali, sinchini tashkil qiladi. </a:t>
            </a:r>
          </a:p>
          <a:p>
            <a:pPr algn="ctr">
              <a:lnSpc>
                <a:spcPts val="2139"/>
              </a:lnSpc>
            </a:pPr>
            <a:r>
              <a:rPr lang="en-US" sz="1528">
                <a:solidFill>
                  <a:srgbClr val="000000"/>
                </a:solidFill>
                <a:latin typeface="Canva Sans"/>
                <a:ea typeface="Canva Sans"/>
                <a:cs typeface="Canva Sans"/>
                <a:sym typeface="Canva Sans"/>
              </a:rPr>
              <a:t> </a:t>
            </a:r>
          </a:p>
          <a:p>
            <a:pPr algn="ctr">
              <a:lnSpc>
                <a:spcPts val="2139"/>
              </a:lnSpc>
              <a:spcBef>
                <a:spcPct val="0"/>
              </a:spcBef>
            </a:pPr>
          </a:p>
        </p:txBody>
      </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bg>
      <p:bgPr>
        <a:solidFill>
          <a:srgbClr val="F8E7E7"/>
        </a:solidFill>
      </p:bgPr>
    </p:bg>
    <p:spTree>
      <p:nvGrpSpPr>
        <p:cNvPr id="1" name=""/>
        <p:cNvGrpSpPr/>
        <p:nvPr/>
      </p:nvGrpSpPr>
      <p:grpSpPr>
        <a:xfrm>
          <a:off x="0" y="0"/>
          <a:ext cx="0" cy="0"/>
          <a:chOff x="0" y="0"/>
          <a:chExt cx="0" cy="0"/>
        </a:xfrm>
      </p:grpSpPr>
      <p:grpSp>
        <p:nvGrpSpPr>
          <p:cNvPr name="Group 2" id="2"/>
          <p:cNvGrpSpPr/>
          <p:nvPr/>
        </p:nvGrpSpPr>
        <p:grpSpPr>
          <a:xfrm rot="0">
            <a:off x="1028700" y="1028700"/>
            <a:ext cx="16230600" cy="8229600"/>
            <a:chOff x="0" y="0"/>
            <a:chExt cx="4274726" cy="2167467"/>
          </a:xfrm>
        </p:grpSpPr>
        <p:sp>
          <p:nvSpPr>
            <p:cNvPr name="Freeform 3" id="3"/>
            <p:cNvSpPr/>
            <p:nvPr/>
          </p:nvSpPr>
          <p:spPr>
            <a:xfrm flipH="false" flipV="false" rot="0">
              <a:off x="0" y="0"/>
              <a:ext cx="4274726" cy="2167467"/>
            </a:xfrm>
            <a:custGeom>
              <a:avLst/>
              <a:gdLst/>
              <a:ahLst/>
              <a:cxnLst/>
              <a:rect r="r" b="b" t="t" l="l"/>
              <a:pathLst>
                <a:path h="2167467" w="4274726">
                  <a:moveTo>
                    <a:pt x="24327" y="0"/>
                  </a:moveTo>
                  <a:lnTo>
                    <a:pt x="4250399" y="0"/>
                  </a:lnTo>
                  <a:cubicBezTo>
                    <a:pt x="4263834" y="0"/>
                    <a:pt x="4274726" y="10891"/>
                    <a:pt x="4274726" y="24327"/>
                  </a:cubicBezTo>
                  <a:lnTo>
                    <a:pt x="4274726" y="2143140"/>
                  </a:lnTo>
                  <a:cubicBezTo>
                    <a:pt x="4274726" y="2156575"/>
                    <a:pt x="4263834" y="2167467"/>
                    <a:pt x="4250399" y="2167467"/>
                  </a:cubicBezTo>
                  <a:lnTo>
                    <a:pt x="24327" y="2167467"/>
                  </a:lnTo>
                  <a:cubicBezTo>
                    <a:pt x="10891" y="2167467"/>
                    <a:pt x="0" y="2156575"/>
                    <a:pt x="0" y="2143140"/>
                  </a:cubicBezTo>
                  <a:lnTo>
                    <a:pt x="0" y="24327"/>
                  </a:lnTo>
                  <a:cubicBezTo>
                    <a:pt x="0" y="10891"/>
                    <a:pt x="10891" y="0"/>
                    <a:pt x="24327" y="0"/>
                  </a:cubicBezTo>
                  <a:close/>
                </a:path>
              </a:pathLst>
            </a:custGeom>
            <a:solidFill>
              <a:srgbClr val="FCDFDD"/>
            </a:solidFill>
            <a:ln w="285750" cap="rnd">
              <a:solidFill>
                <a:srgbClr val="F4BDBC"/>
              </a:solidFill>
              <a:prstDash val="solid"/>
              <a:round/>
            </a:ln>
          </p:spPr>
        </p:sp>
        <p:sp>
          <p:nvSpPr>
            <p:cNvPr name="TextBox 4" id="4"/>
            <p:cNvSpPr txBox="true"/>
            <p:nvPr/>
          </p:nvSpPr>
          <p:spPr>
            <a:xfrm>
              <a:off x="0" y="-38100"/>
              <a:ext cx="4274726" cy="2205567"/>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1554809">
            <a:off x="-1065404" y="6851776"/>
            <a:ext cx="5430656" cy="5065321"/>
          </a:xfrm>
          <a:custGeom>
            <a:avLst/>
            <a:gdLst/>
            <a:ahLst/>
            <a:cxnLst/>
            <a:rect r="r" b="b" t="t" l="l"/>
            <a:pathLst>
              <a:path h="5065321" w="5430656">
                <a:moveTo>
                  <a:pt x="0" y="0"/>
                </a:moveTo>
                <a:lnTo>
                  <a:pt x="5430656" y="0"/>
                </a:lnTo>
                <a:lnTo>
                  <a:pt x="5430656" y="5065321"/>
                </a:lnTo>
                <a:lnTo>
                  <a:pt x="0" y="5065321"/>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6" id="6"/>
          <p:cNvSpPr/>
          <p:nvPr/>
        </p:nvSpPr>
        <p:spPr>
          <a:xfrm flipH="false" flipV="false" rot="0">
            <a:off x="15081122" y="-1028700"/>
            <a:ext cx="3852949" cy="4114800"/>
          </a:xfrm>
          <a:custGeom>
            <a:avLst/>
            <a:gdLst/>
            <a:ahLst/>
            <a:cxnLst/>
            <a:rect r="r" b="b" t="t" l="l"/>
            <a:pathLst>
              <a:path h="4114800" w="3852949">
                <a:moveTo>
                  <a:pt x="0" y="0"/>
                </a:moveTo>
                <a:lnTo>
                  <a:pt x="3852949" y="0"/>
                </a:lnTo>
                <a:lnTo>
                  <a:pt x="3852949" y="4114800"/>
                </a:lnTo>
                <a:lnTo>
                  <a:pt x="0" y="4114800"/>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TextBox 7" id="7"/>
          <p:cNvSpPr txBox="true"/>
          <p:nvPr/>
        </p:nvSpPr>
        <p:spPr>
          <a:xfrm rot="0">
            <a:off x="4512237" y="1902350"/>
            <a:ext cx="9263525" cy="712470"/>
          </a:xfrm>
          <a:prstGeom prst="rect">
            <a:avLst/>
          </a:prstGeom>
        </p:spPr>
        <p:txBody>
          <a:bodyPr anchor="t" rtlCol="false" tIns="0" lIns="0" bIns="0" rIns="0">
            <a:spAutoFit/>
          </a:bodyPr>
          <a:lstStyle/>
          <a:p>
            <a:pPr algn="ctr">
              <a:lnSpc>
                <a:spcPts val="5880"/>
              </a:lnSpc>
            </a:pPr>
            <a:r>
              <a:rPr lang="en-US" sz="4200">
                <a:solidFill>
                  <a:srgbClr val="000000"/>
                </a:solidFill>
                <a:latin typeface="Safira March"/>
                <a:ea typeface="Safira March"/>
                <a:cs typeface="Safira March"/>
                <a:sym typeface="Safira March"/>
              </a:rPr>
              <a:t>BACKGROUND</a:t>
            </a:r>
          </a:p>
        </p:txBody>
      </p:sp>
      <p:sp>
        <p:nvSpPr>
          <p:cNvPr name="TextBox 8" id="8"/>
          <p:cNvSpPr txBox="true"/>
          <p:nvPr/>
        </p:nvSpPr>
        <p:spPr>
          <a:xfrm rot="0">
            <a:off x="2418726" y="3515148"/>
            <a:ext cx="13450549" cy="1901574"/>
          </a:xfrm>
          <a:prstGeom prst="rect">
            <a:avLst/>
          </a:prstGeom>
        </p:spPr>
        <p:txBody>
          <a:bodyPr anchor="t" rtlCol="false" tIns="0" lIns="0" bIns="0" rIns="0">
            <a:spAutoFit/>
          </a:bodyPr>
          <a:lstStyle/>
          <a:p>
            <a:pPr algn="ctr">
              <a:lnSpc>
                <a:spcPts val="2180"/>
              </a:lnSpc>
            </a:pPr>
            <a:r>
              <a:rPr lang="en-US" sz="1557">
                <a:solidFill>
                  <a:srgbClr val="000000"/>
                </a:solidFill>
                <a:latin typeface="Canva Sans"/>
                <a:ea typeface="Canva Sans"/>
                <a:cs typeface="Canva Sans"/>
                <a:sym typeface="Canva Sans"/>
              </a:rPr>
              <a:t> “Madaniyatlararo muloqot” fanining maqsadi – insonlar muloqoti masalalarini asosan til va madaniyatga e’tibor bergan holda tahlil qilishdan, </a:t>
            </a:r>
          </a:p>
          <a:p>
            <a:pPr algn="ctr">
              <a:lnSpc>
                <a:spcPts val="2180"/>
              </a:lnSpc>
            </a:pPr>
            <a:r>
              <a:rPr lang="en-US" sz="1557">
                <a:solidFill>
                  <a:srgbClr val="000000"/>
                </a:solidFill>
                <a:latin typeface="Canva Sans"/>
                <a:ea typeface="Canva Sans"/>
                <a:cs typeface="Canva Sans"/>
                <a:sym typeface="Canva Sans"/>
              </a:rPr>
              <a:t>farqli madaniyatlar orasidagi kommunikatsiyani osonlashtirish va to‘qnashuvlarni oldini olishdan iborat.  </a:t>
            </a:r>
          </a:p>
          <a:p>
            <a:pPr algn="ctr">
              <a:lnSpc>
                <a:spcPts val="2180"/>
              </a:lnSpc>
            </a:pPr>
            <a:r>
              <a:rPr lang="en-US" sz="1557">
                <a:solidFill>
                  <a:srgbClr val="000000"/>
                </a:solidFill>
                <a:latin typeface="Canva Sans"/>
                <a:ea typeface="Canva Sans"/>
                <a:cs typeface="Canva Sans"/>
                <a:sym typeface="Canva Sans"/>
              </a:rPr>
              <a:t> Hozirgi kunda turli xalqlar, tillar, madaniyatlar aralashgan bir paytda, boshqa madaniyatlarga qiziqish, </a:t>
            </a:r>
          </a:p>
          <a:p>
            <a:pPr algn="ctr">
              <a:lnSpc>
                <a:spcPts val="2180"/>
              </a:lnSpc>
            </a:pPr>
            <a:r>
              <a:rPr lang="en-US" sz="1557">
                <a:solidFill>
                  <a:srgbClr val="000000"/>
                </a:solidFill>
                <a:latin typeface="Canva Sans"/>
                <a:ea typeface="Canva Sans"/>
                <a:cs typeface="Canva Sans"/>
                <a:sym typeface="Canva Sans"/>
              </a:rPr>
              <a:t>ularni hurmat qilish, ularni tushunishga harakat qilish, ularga sabr-toqat bilan yondashishni o‘rganish</a:t>
            </a:r>
          </a:p>
          <a:p>
            <a:pPr algn="ctr">
              <a:lnSpc>
                <a:spcPts val="2180"/>
              </a:lnSpc>
            </a:pPr>
            <a:r>
              <a:rPr lang="en-US" sz="1557">
                <a:solidFill>
                  <a:srgbClr val="000000"/>
                </a:solidFill>
                <a:latin typeface="Canva Sans"/>
                <a:ea typeface="Canva Sans"/>
                <a:cs typeface="Canva Sans"/>
                <a:sym typeface="Canva Sans"/>
              </a:rPr>
              <a:t> dolzarb masalalardan biridir. Aynan shu tufayli madaniyatlararo,</a:t>
            </a:r>
          </a:p>
          <a:p>
            <a:pPr algn="ctr">
              <a:lnSpc>
                <a:spcPts val="2180"/>
              </a:lnSpc>
            </a:pPr>
            <a:r>
              <a:rPr lang="en-US" sz="1557">
                <a:solidFill>
                  <a:srgbClr val="000000"/>
                </a:solidFill>
                <a:latin typeface="Canva Sans"/>
                <a:ea typeface="Canva Sans"/>
                <a:cs typeface="Canva Sans"/>
                <a:sym typeface="Canva Sans"/>
              </a:rPr>
              <a:t>xalqaro muloqot masalalari umume’tiborni tortdi.</a:t>
            </a:r>
          </a:p>
          <a:p>
            <a:pPr algn="ctr">
              <a:lnSpc>
                <a:spcPts val="2180"/>
              </a:lnSpc>
              <a:spcBef>
                <a:spcPct val="0"/>
              </a:spcBef>
            </a:pPr>
          </a:p>
        </p:txBody>
      </p:sp>
      <p:sp>
        <p:nvSpPr>
          <p:cNvPr name="TextBox 9" id="9"/>
          <p:cNvSpPr txBox="true"/>
          <p:nvPr/>
        </p:nvSpPr>
        <p:spPr>
          <a:xfrm rot="0">
            <a:off x="2832273" y="5891213"/>
            <a:ext cx="13450549" cy="2199811"/>
          </a:xfrm>
          <a:prstGeom prst="rect">
            <a:avLst/>
          </a:prstGeom>
        </p:spPr>
        <p:txBody>
          <a:bodyPr anchor="t" rtlCol="false" tIns="0" lIns="0" bIns="0" rIns="0">
            <a:spAutoFit/>
          </a:bodyPr>
          <a:lstStyle/>
          <a:p>
            <a:pPr algn="ctr">
              <a:lnSpc>
                <a:spcPts val="1956"/>
              </a:lnSpc>
            </a:pPr>
            <a:r>
              <a:rPr lang="en-US" sz="1397">
                <a:solidFill>
                  <a:srgbClr val="000000"/>
                </a:solidFill>
                <a:latin typeface="Canva Sans"/>
                <a:ea typeface="Canva Sans"/>
                <a:cs typeface="Canva Sans"/>
                <a:sym typeface="Canva Sans"/>
              </a:rPr>
              <a:t> Qanday omillar kommunikatsiyaga yordam beradi, nimalar unga to‘sqinlik qiladi, turli madaniyat vakillari bilan muloqot qilishni nimalar qiyinlashtiradi? Til va madaniyat bir-biri bilan qanday munosabatda bo‘ladi? Tilning shaxsning shakllantirishidagi ta’siri qanday bo‘ladi? Tilda individual va jamoaviy mentalitet, mafkura, madaniyat qanday aks etadi va qay tarzda shakllanadi? Milliy xarakter nima va u til bilan qanday shakllanadi? Chet tillarini o‘rganishda ijtimoiy-madaniy omilning roli qanday bo‘ladi? Ona tilidagi birlamchi dunyo manzarasi va boshqa tillarni o‘rganish jarayonidagi ikkilamchi dunyo manzarasi til va madaniyatda qanday vujudga keladi? Nima uchun butun dunyoni madaniyatlararo muloqot va madaniyatlararo to‘qnashuv muammolari tashvishga solib qo‘ydi? Mashhur amerikalik siyosatshunos olim Samuel Xantingtonni uchinchi jahon urushi siyosiy yoki iqtisodiy emas, balki madaniyatlar va sivilizatsiyalarurushi bo‘ladi, deb bashorat qilishiga sabab nima edi?. </a:t>
            </a:r>
          </a:p>
          <a:p>
            <a:pPr algn="ctr">
              <a:lnSpc>
                <a:spcPts val="1956"/>
              </a:lnSpc>
            </a:pPr>
            <a:r>
              <a:rPr lang="en-US" sz="1397">
                <a:solidFill>
                  <a:srgbClr val="000000"/>
                </a:solidFill>
                <a:latin typeface="Canva Sans"/>
                <a:ea typeface="Canva Sans"/>
                <a:cs typeface="Canva Sans"/>
                <a:sym typeface="Canva Sans"/>
              </a:rPr>
              <a:t> Demak, “Madaniyatlararo muloqot” fani yuqorida qayd etilgan savollarga javob beradi.</a:t>
            </a:r>
          </a:p>
          <a:p>
            <a:pPr algn="ctr">
              <a:lnSpc>
                <a:spcPts val="1956"/>
              </a:lnSpc>
              <a:spcBef>
                <a:spcPct val="0"/>
              </a:spcBef>
            </a:pPr>
          </a:p>
        </p:txBody>
      </p:sp>
    </p:spTree>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bg>
      <p:bgPr>
        <a:solidFill>
          <a:srgbClr val="F8E7E7"/>
        </a:solidFill>
      </p:bgPr>
    </p:bg>
    <p:spTree>
      <p:nvGrpSpPr>
        <p:cNvPr id="1" name=""/>
        <p:cNvGrpSpPr/>
        <p:nvPr/>
      </p:nvGrpSpPr>
      <p:grpSpPr>
        <a:xfrm>
          <a:off x="0" y="0"/>
          <a:ext cx="0" cy="0"/>
          <a:chOff x="0" y="0"/>
          <a:chExt cx="0" cy="0"/>
        </a:xfrm>
      </p:grpSpPr>
      <p:grpSp>
        <p:nvGrpSpPr>
          <p:cNvPr name="Group 2" id="2"/>
          <p:cNvGrpSpPr/>
          <p:nvPr/>
        </p:nvGrpSpPr>
        <p:grpSpPr>
          <a:xfrm rot="0">
            <a:off x="1028700" y="1028700"/>
            <a:ext cx="16230600" cy="8229600"/>
            <a:chOff x="0" y="0"/>
            <a:chExt cx="4274726" cy="2167467"/>
          </a:xfrm>
        </p:grpSpPr>
        <p:sp>
          <p:nvSpPr>
            <p:cNvPr name="Freeform 3" id="3"/>
            <p:cNvSpPr/>
            <p:nvPr/>
          </p:nvSpPr>
          <p:spPr>
            <a:xfrm flipH="false" flipV="false" rot="0">
              <a:off x="0" y="0"/>
              <a:ext cx="4274726" cy="2167467"/>
            </a:xfrm>
            <a:custGeom>
              <a:avLst/>
              <a:gdLst/>
              <a:ahLst/>
              <a:cxnLst/>
              <a:rect r="r" b="b" t="t" l="l"/>
              <a:pathLst>
                <a:path h="2167467" w="4274726">
                  <a:moveTo>
                    <a:pt x="24327" y="0"/>
                  </a:moveTo>
                  <a:lnTo>
                    <a:pt x="4250399" y="0"/>
                  </a:lnTo>
                  <a:cubicBezTo>
                    <a:pt x="4263834" y="0"/>
                    <a:pt x="4274726" y="10891"/>
                    <a:pt x="4274726" y="24327"/>
                  </a:cubicBezTo>
                  <a:lnTo>
                    <a:pt x="4274726" y="2143140"/>
                  </a:lnTo>
                  <a:cubicBezTo>
                    <a:pt x="4274726" y="2156575"/>
                    <a:pt x="4263834" y="2167467"/>
                    <a:pt x="4250399" y="2167467"/>
                  </a:cubicBezTo>
                  <a:lnTo>
                    <a:pt x="24327" y="2167467"/>
                  </a:lnTo>
                  <a:cubicBezTo>
                    <a:pt x="10891" y="2167467"/>
                    <a:pt x="0" y="2156575"/>
                    <a:pt x="0" y="2143140"/>
                  </a:cubicBezTo>
                  <a:lnTo>
                    <a:pt x="0" y="24327"/>
                  </a:lnTo>
                  <a:cubicBezTo>
                    <a:pt x="0" y="10891"/>
                    <a:pt x="10891" y="0"/>
                    <a:pt x="24327" y="0"/>
                  </a:cubicBezTo>
                  <a:close/>
                </a:path>
              </a:pathLst>
            </a:custGeom>
            <a:solidFill>
              <a:srgbClr val="FCDFDD"/>
            </a:solidFill>
            <a:ln w="285750" cap="rnd">
              <a:solidFill>
                <a:srgbClr val="F4BDBC"/>
              </a:solidFill>
              <a:prstDash val="solid"/>
              <a:round/>
            </a:ln>
          </p:spPr>
        </p:sp>
        <p:sp>
          <p:nvSpPr>
            <p:cNvPr name="TextBox 4" id="4"/>
            <p:cNvSpPr txBox="true"/>
            <p:nvPr/>
          </p:nvSpPr>
          <p:spPr>
            <a:xfrm>
              <a:off x="0" y="-38100"/>
              <a:ext cx="4274726" cy="2205567"/>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3729506">
            <a:off x="14735975" y="6725639"/>
            <a:ext cx="5430656" cy="5065321"/>
          </a:xfrm>
          <a:custGeom>
            <a:avLst/>
            <a:gdLst/>
            <a:ahLst/>
            <a:cxnLst/>
            <a:rect r="r" b="b" t="t" l="l"/>
            <a:pathLst>
              <a:path h="5065321" w="5430656">
                <a:moveTo>
                  <a:pt x="0" y="0"/>
                </a:moveTo>
                <a:lnTo>
                  <a:pt x="5430657" y="0"/>
                </a:lnTo>
                <a:lnTo>
                  <a:pt x="5430657" y="5065322"/>
                </a:lnTo>
                <a:lnTo>
                  <a:pt x="0" y="5065322"/>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6" id="6"/>
          <p:cNvSpPr/>
          <p:nvPr/>
        </p:nvSpPr>
        <p:spPr>
          <a:xfrm flipH="false" flipV="false" rot="0">
            <a:off x="-897775" y="-1336337"/>
            <a:ext cx="3852949" cy="4114800"/>
          </a:xfrm>
          <a:custGeom>
            <a:avLst/>
            <a:gdLst/>
            <a:ahLst/>
            <a:cxnLst/>
            <a:rect r="r" b="b" t="t" l="l"/>
            <a:pathLst>
              <a:path h="4114800" w="3852949">
                <a:moveTo>
                  <a:pt x="0" y="0"/>
                </a:moveTo>
                <a:lnTo>
                  <a:pt x="3852950" y="0"/>
                </a:lnTo>
                <a:lnTo>
                  <a:pt x="3852950" y="4114800"/>
                </a:lnTo>
                <a:lnTo>
                  <a:pt x="0" y="4114800"/>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grpSp>
        <p:nvGrpSpPr>
          <p:cNvPr name="Group 7" id="7"/>
          <p:cNvGrpSpPr/>
          <p:nvPr/>
        </p:nvGrpSpPr>
        <p:grpSpPr>
          <a:xfrm rot="0">
            <a:off x="2754295" y="1492214"/>
            <a:ext cx="12779410" cy="3105280"/>
            <a:chOff x="0" y="0"/>
            <a:chExt cx="3365770" cy="817852"/>
          </a:xfrm>
        </p:grpSpPr>
        <p:sp>
          <p:nvSpPr>
            <p:cNvPr name="Freeform 8" id="8"/>
            <p:cNvSpPr/>
            <p:nvPr/>
          </p:nvSpPr>
          <p:spPr>
            <a:xfrm flipH="false" flipV="false" rot="0">
              <a:off x="0" y="0"/>
              <a:ext cx="3365771" cy="817852"/>
            </a:xfrm>
            <a:custGeom>
              <a:avLst/>
              <a:gdLst/>
              <a:ahLst/>
              <a:cxnLst/>
              <a:rect r="r" b="b" t="t" l="l"/>
              <a:pathLst>
                <a:path h="817852" w="3365771">
                  <a:moveTo>
                    <a:pt x="3162570" y="0"/>
                  </a:moveTo>
                  <a:cubicBezTo>
                    <a:pt x="3274795" y="0"/>
                    <a:pt x="3365771" y="183082"/>
                    <a:pt x="3365771" y="408926"/>
                  </a:cubicBezTo>
                  <a:cubicBezTo>
                    <a:pt x="3365771" y="634769"/>
                    <a:pt x="3274795" y="817852"/>
                    <a:pt x="3162570" y="817852"/>
                  </a:cubicBezTo>
                  <a:lnTo>
                    <a:pt x="203200" y="817852"/>
                  </a:lnTo>
                  <a:cubicBezTo>
                    <a:pt x="90976" y="817852"/>
                    <a:pt x="0" y="634769"/>
                    <a:pt x="0" y="408926"/>
                  </a:cubicBezTo>
                  <a:cubicBezTo>
                    <a:pt x="0" y="183082"/>
                    <a:pt x="90976" y="0"/>
                    <a:pt x="203200" y="0"/>
                  </a:cubicBezTo>
                  <a:close/>
                </a:path>
              </a:pathLst>
            </a:custGeom>
            <a:solidFill>
              <a:srgbClr val="F4BDBC"/>
            </a:solidFill>
          </p:spPr>
        </p:sp>
        <p:sp>
          <p:nvSpPr>
            <p:cNvPr name="TextBox 9" id="9"/>
            <p:cNvSpPr txBox="true"/>
            <p:nvPr/>
          </p:nvSpPr>
          <p:spPr>
            <a:xfrm>
              <a:off x="0" y="-38100"/>
              <a:ext cx="3365770" cy="855952"/>
            </a:xfrm>
            <a:prstGeom prst="rect">
              <a:avLst/>
            </a:prstGeom>
          </p:spPr>
          <p:txBody>
            <a:bodyPr anchor="ctr" rtlCol="false" tIns="50800" lIns="50800" bIns="50800" rIns="50800"/>
            <a:lstStyle/>
            <a:p>
              <a:pPr algn="ctr">
                <a:lnSpc>
                  <a:spcPts val="2659"/>
                </a:lnSpc>
              </a:pPr>
            </a:p>
          </p:txBody>
        </p:sp>
      </p:grpSp>
      <p:sp>
        <p:nvSpPr>
          <p:cNvPr name="TextBox 10" id="10"/>
          <p:cNvSpPr txBox="true"/>
          <p:nvPr/>
        </p:nvSpPr>
        <p:spPr>
          <a:xfrm rot="0">
            <a:off x="4507475" y="8201896"/>
            <a:ext cx="9263525" cy="712470"/>
          </a:xfrm>
          <a:prstGeom prst="rect">
            <a:avLst/>
          </a:prstGeom>
        </p:spPr>
        <p:txBody>
          <a:bodyPr anchor="t" rtlCol="false" tIns="0" lIns="0" bIns="0" rIns="0">
            <a:spAutoFit/>
          </a:bodyPr>
          <a:lstStyle/>
          <a:p>
            <a:pPr algn="ctr">
              <a:lnSpc>
                <a:spcPts val="5880"/>
              </a:lnSpc>
            </a:pPr>
            <a:r>
              <a:rPr lang="en-US" sz="4200">
                <a:solidFill>
                  <a:srgbClr val="000000"/>
                </a:solidFill>
                <a:latin typeface="Safira March"/>
                <a:ea typeface="Safira March"/>
                <a:cs typeface="Safira March"/>
                <a:sym typeface="Safira March"/>
              </a:rPr>
              <a:t>PROBLEMS</a:t>
            </a:r>
          </a:p>
        </p:txBody>
      </p:sp>
      <p:grpSp>
        <p:nvGrpSpPr>
          <p:cNvPr name="Group 11" id="11"/>
          <p:cNvGrpSpPr/>
          <p:nvPr/>
        </p:nvGrpSpPr>
        <p:grpSpPr>
          <a:xfrm rot="0">
            <a:off x="2749533" y="4917391"/>
            <a:ext cx="12779410" cy="3036855"/>
            <a:chOff x="0" y="0"/>
            <a:chExt cx="3365770" cy="799830"/>
          </a:xfrm>
        </p:grpSpPr>
        <p:sp>
          <p:nvSpPr>
            <p:cNvPr name="Freeform 12" id="12"/>
            <p:cNvSpPr/>
            <p:nvPr/>
          </p:nvSpPr>
          <p:spPr>
            <a:xfrm flipH="false" flipV="false" rot="0">
              <a:off x="0" y="0"/>
              <a:ext cx="3365771" cy="799830"/>
            </a:xfrm>
            <a:custGeom>
              <a:avLst/>
              <a:gdLst/>
              <a:ahLst/>
              <a:cxnLst/>
              <a:rect r="r" b="b" t="t" l="l"/>
              <a:pathLst>
                <a:path h="799830" w="3365771">
                  <a:moveTo>
                    <a:pt x="3162570" y="0"/>
                  </a:moveTo>
                  <a:cubicBezTo>
                    <a:pt x="3274795" y="0"/>
                    <a:pt x="3365771" y="179048"/>
                    <a:pt x="3365771" y="399915"/>
                  </a:cubicBezTo>
                  <a:cubicBezTo>
                    <a:pt x="3365771" y="620782"/>
                    <a:pt x="3274795" y="799830"/>
                    <a:pt x="3162570" y="799830"/>
                  </a:cubicBezTo>
                  <a:lnTo>
                    <a:pt x="203200" y="799830"/>
                  </a:lnTo>
                  <a:cubicBezTo>
                    <a:pt x="90976" y="799830"/>
                    <a:pt x="0" y="620782"/>
                    <a:pt x="0" y="399915"/>
                  </a:cubicBezTo>
                  <a:cubicBezTo>
                    <a:pt x="0" y="179048"/>
                    <a:pt x="90976" y="0"/>
                    <a:pt x="203200" y="0"/>
                  </a:cubicBezTo>
                  <a:close/>
                </a:path>
              </a:pathLst>
            </a:custGeom>
            <a:solidFill>
              <a:srgbClr val="F4BDBC"/>
            </a:solidFill>
          </p:spPr>
        </p:sp>
        <p:sp>
          <p:nvSpPr>
            <p:cNvPr name="TextBox 13" id="13"/>
            <p:cNvSpPr txBox="true"/>
            <p:nvPr/>
          </p:nvSpPr>
          <p:spPr>
            <a:xfrm>
              <a:off x="0" y="-38100"/>
              <a:ext cx="3365770" cy="837930"/>
            </a:xfrm>
            <a:prstGeom prst="rect">
              <a:avLst/>
            </a:prstGeom>
          </p:spPr>
          <p:txBody>
            <a:bodyPr anchor="ctr" rtlCol="false" tIns="50800" lIns="50800" bIns="50800" rIns="50800"/>
            <a:lstStyle/>
            <a:p>
              <a:pPr algn="ctr">
                <a:lnSpc>
                  <a:spcPts val="2659"/>
                </a:lnSpc>
              </a:pPr>
            </a:p>
          </p:txBody>
        </p:sp>
      </p:grpSp>
      <p:sp>
        <p:nvSpPr>
          <p:cNvPr name="TextBox 14" id="14"/>
          <p:cNvSpPr txBox="true"/>
          <p:nvPr/>
        </p:nvSpPr>
        <p:spPr>
          <a:xfrm rot="0">
            <a:off x="3296737" y="2392165"/>
            <a:ext cx="11694526" cy="1276803"/>
          </a:xfrm>
          <a:prstGeom prst="rect">
            <a:avLst/>
          </a:prstGeom>
        </p:spPr>
        <p:txBody>
          <a:bodyPr anchor="t" rtlCol="false" tIns="0" lIns="0" bIns="0" rIns="0">
            <a:spAutoFit/>
          </a:bodyPr>
          <a:lstStyle/>
          <a:p>
            <a:pPr algn="ctr">
              <a:lnSpc>
                <a:spcPts val="1700"/>
              </a:lnSpc>
            </a:pPr>
            <a:r>
              <a:rPr lang="en-US" sz="1214">
                <a:solidFill>
                  <a:srgbClr val="000000"/>
                </a:solidFill>
                <a:latin typeface="Canva Sans"/>
                <a:ea typeface="Canva Sans"/>
                <a:cs typeface="Canva Sans"/>
                <a:sym typeface="Canva Sans"/>
              </a:rPr>
              <a:t> Muhammad va Aleksning tajribalari madaniyatlararo muloqotning imkoniyatlari va muammolarini ko‘rsatib beradi. Madaniyatlararo munosabatlar orqali ko‘plab xalqlar va madaniyatlar, shuningdek, o‘zimiz va madaniyatimiz haqida bilib olishimiz mumkin bo‘ladi. Ayni paytda, ko‘plab muammolar bilan ham duch kelinadi. Binobarin, madaniyatlararo muloqot stereotiplar va diskriminatsiya kabi to‘siqlarni ham o‘z ichiga oladi. Mazkur munosabatlar murakkab tarixiy va siyosiy vaziyatlardan o‘rin oladi.  </a:t>
            </a:r>
          </a:p>
          <a:p>
            <a:pPr algn="ctr">
              <a:lnSpc>
                <a:spcPts val="1700"/>
              </a:lnSpc>
            </a:pPr>
          </a:p>
          <a:p>
            <a:pPr algn="ctr">
              <a:lnSpc>
                <a:spcPts val="1700"/>
              </a:lnSpc>
              <a:spcBef>
                <a:spcPct val="0"/>
              </a:spcBef>
            </a:pPr>
          </a:p>
        </p:txBody>
      </p:sp>
      <p:sp>
        <p:nvSpPr>
          <p:cNvPr name="TextBox 15" id="15"/>
          <p:cNvSpPr txBox="true"/>
          <p:nvPr/>
        </p:nvSpPr>
        <p:spPr>
          <a:xfrm rot="0">
            <a:off x="3296737" y="5982631"/>
            <a:ext cx="11694526" cy="877800"/>
          </a:xfrm>
          <a:prstGeom prst="rect">
            <a:avLst/>
          </a:prstGeom>
        </p:spPr>
        <p:txBody>
          <a:bodyPr anchor="t" rtlCol="false" tIns="0" lIns="0" bIns="0" rIns="0">
            <a:spAutoFit/>
          </a:bodyPr>
          <a:lstStyle/>
          <a:p>
            <a:pPr algn="ctr">
              <a:lnSpc>
                <a:spcPts val="1757"/>
              </a:lnSpc>
              <a:spcBef>
                <a:spcPct val="0"/>
              </a:spcBef>
            </a:pPr>
            <a:r>
              <a:rPr lang="en-US" sz="1255">
                <a:solidFill>
                  <a:srgbClr val="000000"/>
                </a:solidFill>
                <a:latin typeface="Canva Sans"/>
                <a:ea typeface="Canva Sans"/>
                <a:cs typeface="Canva Sans"/>
                <a:sym typeface="Canva Sans"/>
              </a:rPr>
              <a:t> Shunday qilib,  “ Madaniyatlararo muloqot”  fani  kommunikatsiya turlari, verbal va noverbal muloqot, kommunikatsiyaga ta’sir ko‘rsatuvchi omillar, kommunikatsiyadagi to‘siqlar va ularni bartaraf etish yo‘llari, til va madaniyat munosabati,  mentalitet, milliy xarakter, mafkura, olam manzarasining madaniyat va tilda ifodalanishi, madaniyatlararo to‘qnashuvlar,   diskriminatsiyalar,  stereotiplar, turli madaniyatlardagi ramzlar, tabular va evfemizmlarning talqini, gender va h.k. masalalarni tadqiq etadi. </a:t>
            </a:r>
          </a:p>
        </p:txBody>
      </p:sp>
    </p:spTree>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p:cSld>
    <p:bg>
      <p:bgPr>
        <a:solidFill>
          <a:srgbClr val="F8E7E7"/>
        </a:solidFill>
      </p:bgPr>
    </p:bg>
    <p:spTree>
      <p:nvGrpSpPr>
        <p:cNvPr id="1" name=""/>
        <p:cNvGrpSpPr/>
        <p:nvPr/>
      </p:nvGrpSpPr>
      <p:grpSpPr>
        <a:xfrm>
          <a:off x="0" y="0"/>
          <a:ext cx="0" cy="0"/>
          <a:chOff x="0" y="0"/>
          <a:chExt cx="0" cy="0"/>
        </a:xfrm>
      </p:grpSpPr>
      <p:grpSp>
        <p:nvGrpSpPr>
          <p:cNvPr name="Group 2" id="2"/>
          <p:cNvGrpSpPr/>
          <p:nvPr/>
        </p:nvGrpSpPr>
        <p:grpSpPr>
          <a:xfrm rot="0">
            <a:off x="1028700" y="1028700"/>
            <a:ext cx="16230600" cy="8229600"/>
            <a:chOff x="0" y="0"/>
            <a:chExt cx="4274726" cy="2167467"/>
          </a:xfrm>
        </p:grpSpPr>
        <p:sp>
          <p:nvSpPr>
            <p:cNvPr name="Freeform 3" id="3"/>
            <p:cNvSpPr/>
            <p:nvPr/>
          </p:nvSpPr>
          <p:spPr>
            <a:xfrm flipH="false" flipV="false" rot="0">
              <a:off x="0" y="0"/>
              <a:ext cx="4274726" cy="2167467"/>
            </a:xfrm>
            <a:custGeom>
              <a:avLst/>
              <a:gdLst/>
              <a:ahLst/>
              <a:cxnLst/>
              <a:rect r="r" b="b" t="t" l="l"/>
              <a:pathLst>
                <a:path h="2167467" w="4274726">
                  <a:moveTo>
                    <a:pt x="24327" y="0"/>
                  </a:moveTo>
                  <a:lnTo>
                    <a:pt x="4250399" y="0"/>
                  </a:lnTo>
                  <a:cubicBezTo>
                    <a:pt x="4263834" y="0"/>
                    <a:pt x="4274726" y="10891"/>
                    <a:pt x="4274726" y="24327"/>
                  </a:cubicBezTo>
                  <a:lnTo>
                    <a:pt x="4274726" y="2143140"/>
                  </a:lnTo>
                  <a:cubicBezTo>
                    <a:pt x="4274726" y="2156575"/>
                    <a:pt x="4263834" y="2167467"/>
                    <a:pt x="4250399" y="2167467"/>
                  </a:cubicBezTo>
                  <a:lnTo>
                    <a:pt x="24327" y="2167467"/>
                  </a:lnTo>
                  <a:cubicBezTo>
                    <a:pt x="10891" y="2167467"/>
                    <a:pt x="0" y="2156575"/>
                    <a:pt x="0" y="2143140"/>
                  </a:cubicBezTo>
                  <a:lnTo>
                    <a:pt x="0" y="24327"/>
                  </a:lnTo>
                  <a:cubicBezTo>
                    <a:pt x="0" y="10891"/>
                    <a:pt x="10891" y="0"/>
                    <a:pt x="24327" y="0"/>
                  </a:cubicBezTo>
                  <a:close/>
                </a:path>
              </a:pathLst>
            </a:custGeom>
            <a:solidFill>
              <a:srgbClr val="FCDFDD"/>
            </a:solidFill>
            <a:ln w="285750" cap="rnd">
              <a:solidFill>
                <a:srgbClr val="F4BDBC"/>
              </a:solidFill>
              <a:prstDash val="solid"/>
              <a:round/>
            </a:ln>
          </p:spPr>
        </p:sp>
        <p:sp>
          <p:nvSpPr>
            <p:cNvPr name="TextBox 4" id="4"/>
            <p:cNvSpPr txBox="true"/>
            <p:nvPr/>
          </p:nvSpPr>
          <p:spPr>
            <a:xfrm>
              <a:off x="0" y="-38100"/>
              <a:ext cx="4274726" cy="2205567"/>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1554809">
            <a:off x="-1065404" y="6851776"/>
            <a:ext cx="5430656" cy="5065321"/>
          </a:xfrm>
          <a:custGeom>
            <a:avLst/>
            <a:gdLst/>
            <a:ahLst/>
            <a:cxnLst/>
            <a:rect r="r" b="b" t="t" l="l"/>
            <a:pathLst>
              <a:path h="5065321" w="5430656">
                <a:moveTo>
                  <a:pt x="0" y="0"/>
                </a:moveTo>
                <a:lnTo>
                  <a:pt x="5430656" y="0"/>
                </a:lnTo>
                <a:lnTo>
                  <a:pt x="5430656" y="5065321"/>
                </a:lnTo>
                <a:lnTo>
                  <a:pt x="0" y="5065321"/>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6" id="6"/>
          <p:cNvSpPr/>
          <p:nvPr/>
        </p:nvSpPr>
        <p:spPr>
          <a:xfrm flipH="false" flipV="false" rot="0">
            <a:off x="15081122" y="-1028700"/>
            <a:ext cx="3852949" cy="4114800"/>
          </a:xfrm>
          <a:custGeom>
            <a:avLst/>
            <a:gdLst/>
            <a:ahLst/>
            <a:cxnLst/>
            <a:rect r="r" b="b" t="t" l="l"/>
            <a:pathLst>
              <a:path h="4114800" w="3852949">
                <a:moveTo>
                  <a:pt x="0" y="0"/>
                </a:moveTo>
                <a:lnTo>
                  <a:pt x="3852949" y="0"/>
                </a:lnTo>
                <a:lnTo>
                  <a:pt x="3852949" y="4114800"/>
                </a:lnTo>
                <a:lnTo>
                  <a:pt x="0" y="4114800"/>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TextBox 7" id="7"/>
          <p:cNvSpPr txBox="true"/>
          <p:nvPr/>
        </p:nvSpPr>
        <p:spPr>
          <a:xfrm rot="0">
            <a:off x="4512237" y="8286615"/>
            <a:ext cx="9263525" cy="712470"/>
          </a:xfrm>
          <a:prstGeom prst="rect">
            <a:avLst/>
          </a:prstGeom>
        </p:spPr>
        <p:txBody>
          <a:bodyPr anchor="t" rtlCol="false" tIns="0" lIns="0" bIns="0" rIns="0">
            <a:spAutoFit/>
          </a:bodyPr>
          <a:lstStyle/>
          <a:p>
            <a:pPr algn="ctr">
              <a:lnSpc>
                <a:spcPts val="5880"/>
              </a:lnSpc>
            </a:pPr>
            <a:r>
              <a:rPr lang="en-US" sz="4200">
                <a:solidFill>
                  <a:srgbClr val="000000"/>
                </a:solidFill>
                <a:latin typeface="Safira March"/>
                <a:ea typeface="Safira March"/>
                <a:cs typeface="Safira March"/>
                <a:sym typeface="Safira March"/>
              </a:rPr>
              <a:t>GOALS</a:t>
            </a:r>
          </a:p>
        </p:txBody>
      </p:sp>
      <p:grpSp>
        <p:nvGrpSpPr>
          <p:cNvPr name="Group 8" id="8"/>
          <p:cNvGrpSpPr/>
          <p:nvPr/>
        </p:nvGrpSpPr>
        <p:grpSpPr>
          <a:xfrm rot="0">
            <a:off x="2754295" y="1430104"/>
            <a:ext cx="12779410" cy="3105280"/>
            <a:chOff x="0" y="0"/>
            <a:chExt cx="3365770" cy="817852"/>
          </a:xfrm>
        </p:grpSpPr>
        <p:sp>
          <p:nvSpPr>
            <p:cNvPr name="Freeform 9" id="9"/>
            <p:cNvSpPr/>
            <p:nvPr/>
          </p:nvSpPr>
          <p:spPr>
            <a:xfrm flipH="false" flipV="false" rot="0">
              <a:off x="0" y="0"/>
              <a:ext cx="3365771" cy="817852"/>
            </a:xfrm>
            <a:custGeom>
              <a:avLst/>
              <a:gdLst/>
              <a:ahLst/>
              <a:cxnLst/>
              <a:rect r="r" b="b" t="t" l="l"/>
              <a:pathLst>
                <a:path h="817852" w="3365771">
                  <a:moveTo>
                    <a:pt x="3162570" y="0"/>
                  </a:moveTo>
                  <a:cubicBezTo>
                    <a:pt x="3274795" y="0"/>
                    <a:pt x="3365771" y="183082"/>
                    <a:pt x="3365771" y="408926"/>
                  </a:cubicBezTo>
                  <a:cubicBezTo>
                    <a:pt x="3365771" y="634769"/>
                    <a:pt x="3274795" y="817852"/>
                    <a:pt x="3162570" y="817852"/>
                  </a:cubicBezTo>
                  <a:lnTo>
                    <a:pt x="203200" y="817852"/>
                  </a:lnTo>
                  <a:cubicBezTo>
                    <a:pt x="90976" y="817852"/>
                    <a:pt x="0" y="634769"/>
                    <a:pt x="0" y="408926"/>
                  </a:cubicBezTo>
                  <a:cubicBezTo>
                    <a:pt x="0" y="183082"/>
                    <a:pt x="90976" y="0"/>
                    <a:pt x="203200" y="0"/>
                  </a:cubicBezTo>
                  <a:close/>
                </a:path>
              </a:pathLst>
            </a:custGeom>
            <a:solidFill>
              <a:srgbClr val="F4BDBC"/>
            </a:solidFill>
          </p:spPr>
        </p:sp>
        <p:sp>
          <p:nvSpPr>
            <p:cNvPr name="TextBox 10" id="10"/>
            <p:cNvSpPr txBox="true"/>
            <p:nvPr/>
          </p:nvSpPr>
          <p:spPr>
            <a:xfrm>
              <a:off x="0" y="-38100"/>
              <a:ext cx="3365770" cy="855952"/>
            </a:xfrm>
            <a:prstGeom prst="rect">
              <a:avLst/>
            </a:prstGeom>
          </p:spPr>
          <p:txBody>
            <a:bodyPr anchor="ctr" rtlCol="false" tIns="50800" lIns="50800" bIns="50800" rIns="50800"/>
            <a:lstStyle/>
            <a:p>
              <a:pPr algn="ctr">
                <a:lnSpc>
                  <a:spcPts val="2659"/>
                </a:lnSpc>
              </a:pPr>
            </a:p>
          </p:txBody>
        </p:sp>
      </p:grpSp>
      <p:grpSp>
        <p:nvGrpSpPr>
          <p:cNvPr name="Group 11" id="11"/>
          <p:cNvGrpSpPr/>
          <p:nvPr/>
        </p:nvGrpSpPr>
        <p:grpSpPr>
          <a:xfrm rot="0">
            <a:off x="2754295" y="4983059"/>
            <a:ext cx="12779410" cy="3036855"/>
            <a:chOff x="0" y="0"/>
            <a:chExt cx="3365770" cy="799830"/>
          </a:xfrm>
        </p:grpSpPr>
        <p:sp>
          <p:nvSpPr>
            <p:cNvPr name="Freeform 12" id="12"/>
            <p:cNvSpPr/>
            <p:nvPr/>
          </p:nvSpPr>
          <p:spPr>
            <a:xfrm flipH="false" flipV="false" rot="0">
              <a:off x="0" y="0"/>
              <a:ext cx="3365771" cy="799830"/>
            </a:xfrm>
            <a:custGeom>
              <a:avLst/>
              <a:gdLst/>
              <a:ahLst/>
              <a:cxnLst/>
              <a:rect r="r" b="b" t="t" l="l"/>
              <a:pathLst>
                <a:path h="799830" w="3365771">
                  <a:moveTo>
                    <a:pt x="3162570" y="0"/>
                  </a:moveTo>
                  <a:cubicBezTo>
                    <a:pt x="3274795" y="0"/>
                    <a:pt x="3365771" y="179048"/>
                    <a:pt x="3365771" y="399915"/>
                  </a:cubicBezTo>
                  <a:cubicBezTo>
                    <a:pt x="3365771" y="620782"/>
                    <a:pt x="3274795" y="799830"/>
                    <a:pt x="3162570" y="799830"/>
                  </a:cubicBezTo>
                  <a:lnTo>
                    <a:pt x="203200" y="799830"/>
                  </a:lnTo>
                  <a:cubicBezTo>
                    <a:pt x="90976" y="799830"/>
                    <a:pt x="0" y="620782"/>
                    <a:pt x="0" y="399915"/>
                  </a:cubicBezTo>
                  <a:cubicBezTo>
                    <a:pt x="0" y="179048"/>
                    <a:pt x="90976" y="0"/>
                    <a:pt x="203200" y="0"/>
                  </a:cubicBezTo>
                  <a:close/>
                </a:path>
              </a:pathLst>
            </a:custGeom>
            <a:solidFill>
              <a:srgbClr val="F4BDBC"/>
            </a:solidFill>
          </p:spPr>
        </p:sp>
        <p:sp>
          <p:nvSpPr>
            <p:cNvPr name="TextBox 13" id="13"/>
            <p:cNvSpPr txBox="true"/>
            <p:nvPr/>
          </p:nvSpPr>
          <p:spPr>
            <a:xfrm>
              <a:off x="0" y="-38100"/>
              <a:ext cx="3365770" cy="837930"/>
            </a:xfrm>
            <a:prstGeom prst="rect">
              <a:avLst/>
            </a:prstGeom>
          </p:spPr>
          <p:txBody>
            <a:bodyPr anchor="ctr" rtlCol="false" tIns="50800" lIns="50800" bIns="50800" rIns="50800"/>
            <a:lstStyle/>
            <a:p>
              <a:pPr algn="ctr">
                <a:lnSpc>
                  <a:spcPts val="2659"/>
                </a:lnSpc>
              </a:pPr>
            </a:p>
          </p:txBody>
        </p:sp>
      </p:grpSp>
      <p:sp>
        <p:nvSpPr>
          <p:cNvPr name="TextBox 14" id="14"/>
          <p:cNvSpPr txBox="true"/>
          <p:nvPr/>
        </p:nvSpPr>
        <p:spPr>
          <a:xfrm rot="0">
            <a:off x="3377071" y="2329546"/>
            <a:ext cx="11704051" cy="1277820"/>
          </a:xfrm>
          <a:prstGeom prst="rect">
            <a:avLst/>
          </a:prstGeom>
        </p:spPr>
        <p:txBody>
          <a:bodyPr anchor="t" rtlCol="false" tIns="0" lIns="0" bIns="0" rIns="0">
            <a:spAutoFit/>
          </a:bodyPr>
          <a:lstStyle/>
          <a:p>
            <a:pPr algn="ctr">
              <a:lnSpc>
                <a:spcPts val="1702"/>
              </a:lnSpc>
              <a:spcBef>
                <a:spcPct val="0"/>
              </a:spcBef>
            </a:pPr>
            <a:r>
              <a:rPr lang="en-US" sz="1215">
                <a:solidFill>
                  <a:srgbClr val="000000"/>
                </a:solidFill>
                <a:latin typeface="Canva Sans"/>
                <a:ea typeface="Canva Sans"/>
                <a:cs typeface="Canva Sans"/>
                <a:sym typeface="Canva Sans"/>
              </a:rPr>
              <a:t> Madaniyatlarning o‘zaro aloqasi haqida so‘z yuritilganda, yirik guruhlar (madaniyatlar va submadaniyatlar) orasidagi munosabatlar nazarda tutiladi.  Zamonaviy rivojlanish sharoitida madaniy aloqalar inson hayotining turli sohalarida – turizm, sport, shaxsiy aloqalar va h.k.da amalga oshadi. Bundan tashqari, keying i  yillarda dunyoda yuz bergan ijtimoiy, siyosiy va iqtisodiy o‘zgarishlar xalqlarning katta miqyosdagi migratsiyasiga, ko‘chishiga va ularning aralashuviga olib keldi. Ushbu jarayonlar natijasida aksariyat kishilar ilgari ularni ajratib turgan madaniy to‘siqlarni yengib bormoqda. Ular o‘zga madaniyatlar bilan tanishishga, ular bilan aralashib ketishga majbur bo‘lmoqda. Shuning uchun madaniyatlarning o‘zaro aloqasi alohida kishilar orasidagi munosabatlar orqali amalga oshmoqda. </a:t>
            </a:r>
          </a:p>
        </p:txBody>
      </p:sp>
      <p:sp>
        <p:nvSpPr>
          <p:cNvPr name="TextBox 15" id="15"/>
          <p:cNvSpPr txBox="true"/>
          <p:nvPr/>
        </p:nvSpPr>
        <p:spPr>
          <a:xfrm rot="0">
            <a:off x="2830888" y="5677328"/>
            <a:ext cx="12626223" cy="1619743"/>
          </a:xfrm>
          <a:prstGeom prst="rect">
            <a:avLst/>
          </a:prstGeom>
        </p:spPr>
        <p:txBody>
          <a:bodyPr anchor="t" rtlCol="false" tIns="0" lIns="0" bIns="0" rIns="0">
            <a:spAutoFit/>
          </a:bodyPr>
          <a:lstStyle/>
          <a:p>
            <a:pPr algn="ctr">
              <a:lnSpc>
                <a:spcPts val="1852"/>
              </a:lnSpc>
            </a:pPr>
            <a:r>
              <a:rPr lang="en-US" sz="1322">
                <a:solidFill>
                  <a:srgbClr val="000000"/>
                </a:solidFill>
                <a:latin typeface="Canva Sans"/>
                <a:ea typeface="Canva Sans"/>
                <a:cs typeface="Canva Sans"/>
                <a:sym typeface="Canva Sans"/>
              </a:rPr>
              <a:t> Madaniyatlararo muloqot madaniyat farqlari ko‘rinib turgan individlar va guruhlar orasidagi ramziy o‘zaro munosabat jarayoniga asoslanadi. Ushbu farqlarning qabul qilinishi va ularga munosabat bildirilishi muloqotning ko‘rinishi, shakli va natijasiga ta’sir ko‘rsatadi. Madaniyatlararo muloqotda jarayoniga madaniyat farqlari bilan birga, muloqotchilarning yoshi, jinsi, kasbi, va ijtimoiy maqomi, shuningdek, uning sabr-bardoshi, uddaburonligi va shaxsiy tajribasi ham ta’sir ko‘rsatadi. </a:t>
            </a:r>
          </a:p>
          <a:p>
            <a:pPr algn="ctr">
              <a:lnSpc>
                <a:spcPts val="1852"/>
              </a:lnSpc>
            </a:pPr>
            <a:r>
              <a:rPr lang="en-US" sz="1322">
                <a:solidFill>
                  <a:srgbClr val="000000"/>
                </a:solidFill>
                <a:latin typeface="Canva Sans"/>
                <a:ea typeface="Canva Sans"/>
                <a:cs typeface="Canva Sans"/>
                <a:sym typeface="Canva Sans"/>
              </a:rPr>
              <a:t> Demak, madaniyatlararo muloqot turli madaniyat vakillari orasidagi o‘zaro aloqa, muloqotdir. Madaniyatlararo muloqotkommunikativ aktning farqli madaniyatlarga tegishli bo‘lgan ikki ishtirokchisining o‘zaro bir-birini tushunishidir. </a:t>
            </a:r>
          </a:p>
          <a:p>
            <a:pPr algn="ctr">
              <a:lnSpc>
                <a:spcPts val="1852"/>
              </a:lnSpc>
              <a:spcBef>
                <a:spcPct val="0"/>
              </a:spcBef>
            </a:pPr>
          </a:p>
        </p:txBody>
      </p:sp>
    </p:spTree>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p:cSld>
    <p:bg>
      <p:bgPr>
        <a:solidFill>
          <a:srgbClr val="F8E7E7"/>
        </a:solidFill>
      </p:bgPr>
    </p:bg>
    <p:spTree>
      <p:nvGrpSpPr>
        <p:cNvPr id="1" name=""/>
        <p:cNvGrpSpPr/>
        <p:nvPr/>
      </p:nvGrpSpPr>
      <p:grpSpPr>
        <a:xfrm>
          <a:off x="0" y="0"/>
          <a:ext cx="0" cy="0"/>
          <a:chOff x="0" y="0"/>
          <a:chExt cx="0" cy="0"/>
        </a:xfrm>
      </p:grpSpPr>
      <p:grpSp>
        <p:nvGrpSpPr>
          <p:cNvPr name="Group 2" id="2"/>
          <p:cNvGrpSpPr/>
          <p:nvPr/>
        </p:nvGrpSpPr>
        <p:grpSpPr>
          <a:xfrm rot="0">
            <a:off x="1028700" y="1028700"/>
            <a:ext cx="16230600" cy="8229600"/>
            <a:chOff x="0" y="0"/>
            <a:chExt cx="4274726" cy="2167467"/>
          </a:xfrm>
        </p:grpSpPr>
        <p:sp>
          <p:nvSpPr>
            <p:cNvPr name="Freeform 3" id="3"/>
            <p:cNvSpPr/>
            <p:nvPr/>
          </p:nvSpPr>
          <p:spPr>
            <a:xfrm flipH="false" flipV="false" rot="0">
              <a:off x="0" y="0"/>
              <a:ext cx="4274726" cy="2167467"/>
            </a:xfrm>
            <a:custGeom>
              <a:avLst/>
              <a:gdLst/>
              <a:ahLst/>
              <a:cxnLst/>
              <a:rect r="r" b="b" t="t" l="l"/>
              <a:pathLst>
                <a:path h="2167467" w="4274726">
                  <a:moveTo>
                    <a:pt x="24327" y="0"/>
                  </a:moveTo>
                  <a:lnTo>
                    <a:pt x="4250399" y="0"/>
                  </a:lnTo>
                  <a:cubicBezTo>
                    <a:pt x="4263834" y="0"/>
                    <a:pt x="4274726" y="10891"/>
                    <a:pt x="4274726" y="24327"/>
                  </a:cubicBezTo>
                  <a:lnTo>
                    <a:pt x="4274726" y="2143140"/>
                  </a:lnTo>
                  <a:cubicBezTo>
                    <a:pt x="4274726" y="2156575"/>
                    <a:pt x="4263834" y="2167467"/>
                    <a:pt x="4250399" y="2167467"/>
                  </a:cubicBezTo>
                  <a:lnTo>
                    <a:pt x="24327" y="2167467"/>
                  </a:lnTo>
                  <a:cubicBezTo>
                    <a:pt x="10891" y="2167467"/>
                    <a:pt x="0" y="2156575"/>
                    <a:pt x="0" y="2143140"/>
                  </a:cubicBezTo>
                  <a:lnTo>
                    <a:pt x="0" y="24327"/>
                  </a:lnTo>
                  <a:cubicBezTo>
                    <a:pt x="0" y="10891"/>
                    <a:pt x="10891" y="0"/>
                    <a:pt x="24327" y="0"/>
                  </a:cubicBezTo>
                  <a:close/>
                </a:path>
              </a:pathLst>
            </a:custGeom>
            <a:solidFill>
              <a:srgbClr val="FCDFDD"/>
            </a:solidFill>
            <a:ln w="285750" cap="rnd">
              <a:solidFill>
                <a:srgbClr val="F4BDBC"/>
              </a:solidFill>
              <a:prstDash val="solid"/>
              <a:round/>
            </a:ln>
          </p:spPr>
        </p:sp>
        <p:sp>
          <p:nvSpPr>
            <p:cNvPr name="TextBox 4" id="4"/>
            <p:cNvSpPr txBox="true"/>
            <p:nvPr/>
          </p:nvSpPr>
          <p:spPr>
            <a:xfrm>
              <a:off x="0" y="-38100"/>
              <a:ext cx="4274726" cy="2205567"/>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3729506">
            <a:off x="14735975" y="6725639"/>
            <a:ext cx="5430656" cy="5065321"/>
          </a:xfrm>
          <a:custGeom>
            <a:avLst/>
            <a:gdLst/>
            <a:ahLst/>
            <a:cxnLst/>
            <a:rect r="r" b="b" t="t" l="l"/>
            <a:pathLst>
              <a:path h="5065321" w="5430656">
                <a:moveTo>
                  <a:pt x="0" y="0"/>
                </a:moveTo>
                <a:lnTo>
                  <a:pt x="5430657" y="0"/>
                </a:lnTo>
                <a:lnTo>
                  <a:pt x="5430657" y="5065322"/>
                </a:lnTo>
                <a:lnTo>
                  <a:pt x="0" y="5065322"/>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6" id="6"/>
          <p:cNvSpPr/>
          <p:nvPr/>
        </p:nvSpPr>
        <p:spPr>
          <a:xfrm flipH="false" flipV="false" rot="0">
            <a:off x="-897775" y="-1336337"/>
            <a:ext cx="3852949" cy="4114800"/>
          </a:xfrm>
          <a:custGeom>
            <a:avLst/>
            <a:gdLst/>
            <a:ahLst/>
            <a:cxnLst/>
            <a:rect r="r" b="b" t="t" l="l"/>
            <a:pathLst>
              <a:path h="4114800" w="3852949">
                <a:moveTo>
                  <a:pt x="0" y="0"/>
                </a:moveTo>
                <a:lnTo>
                  <a:pt x="3852950" y="0"/>
                </a:lnTo>
                <a:lnTo>
                  <a:pt x="3852950" y="4114800"/>
                </a:lnTo>
                <a:lnTo>
                  <a:pt x="0" y="4114800"/>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TextBox 7" id="7"/>
          <p:cNvSpPr txBox="true"/>
          <p:nvPr/>
        </p:nvSpPr>
        <p:spPr>
          <a:xfrm rot="0">
            <a:off x="4512237" y="1874383"/>
            <a:ext cx="9263525" cy="712470"/>
          </a:xfrm>
          <a:prstGeom prst="rect">
            <a:avLst/>
          </a:prstGeom>
        </p:spPr>
        <p:txBody>
          <a:bodyPr anchor="t" rtlCol="false" tIns="0" lIns="0" bIns="0" rIns="0">
            <a:spAutoFit/>
          </a:bodyPr>
          <a:lstStyle/>
          <a:p>
            <a:pPr algn="ctr">
              <a:lnSpc>
                <a:spcPts val="5880"/>
              </a:lnSpc>
            </a:pPr>
            <a:r>
              <a:rPr lang="en-US" sz="4200">
                <a:solidFill>
                  <a:srgbClr val="000000"/>
                </a:solidFill>
                <a:latin typeface="Safira March"/>
                <a:ea typeface="Safira March"/>
                <a:cs typeface="Safira March"/>
                <a:sym typeface="Safira March"/>
              </a:rPr>
              <a:t>THEORY</a:t>
            </a:r>
          </a:p>
        </p:txBody>
      </p:sp>
      <p:sp>
        <p:nvSpPr>
          <p:cNvPr name="TextBox 8" id="8"/>
          <p:cNvSpPr txBox="true"/>
          <p:nvPr/>
        </p:nvSpPr>
        <p:spPr>
          <a:xfrm rot="0">
            <a:off x="2499855" y="3679051"/>
            <a:ext cx="13288290" cy="2900322"/>
          </a:xfrm>
          <a:prstGeom prst="rect">
            <a:avLst/>
          </a:prstGeom>
        </p:spPr>
        <p:txBody>
          <a:bodyPr anchor="t" rtlCol="false" tIns="0" lIns="0" bIns="0" rIns="0">
            <a:spAutoFit/>
          </a:bodyPr>
          <a:lstStyle/>
          <a:p>
            <a:pPr algn="ctr">
              <a:lnSpc>
                <a:spcPts val="1932"/>
              </a:lnSpc>
            </a:pPr>
            <a:r>
              <a:rPr lang="en-US" sz="1380">
                <a:solidFill>
                  <a:srgbClr val="000000"/>
                </a:solidFill>
                <a:latin typeface="Canva Sans"/>
                <a:ea typeface="Canva Sans"/>
                <a:cs typeface="Canva Sans"/>
                <a:sym typeface="Canva Sans"/>
              </a:rPr>
              <a:t>Madaniyatlar o‘zaro ta’sirining darajalari</a:t>
            </a:r>
          </a:p>
          <a:p>
            <a:pPr algn="ctr">
              <a:lnSpc>
                <a:spcPts val="1932"/>
              </a:lnSpc>
            </a:pPr>
            <a:r>
              <a:rPr lang="en-US" sz="1380">
                <a:solidFill>
                  <a:srgbClr val="000000"/>
                </a:solidFill>
                <a:latin typeface="Canva Sans"/>
                <a:ea typeface="Canva Sans"/>
                <a:cs typeface="Canva Sans"/>
                <a:sym typeface="Canva Sans"/>
              </a:rPr>
              <a:t> Madaniyatlar o‘zaro ta’sirining turli darajalari farqlanadi. O‘zaro ta’sirining etnik darajasi mahalliy xalqlar, tarixiy-etnografik, etnokonfessial va boshqa hamjamiyatlar o‘rtasidagi munosabatlarga xosdir. O‘zaro ta’sirining milliy darajasida boshqaruv vazifalari ko‘proq davlatning siyosiy strukturalari tomonidan bajariladi. O‘zaro ta’sirining sivilizatsiya darajasi o‘z-o‘zidan yuz beradigan tarixiy shakllarga ega bo‘ladi; biroq mazkur darajada ilgari bo‘lgani kabi hozirda ham ma’naviy, badiiy va ilmiy yutuqlarni almashish natijalari ko‘proq ahamiyat kasb etadi. </a:t>
            </a:r>
          </a:p>
          <a:p>
            <a:pPr algn="ctr">
              <a:lnSpc>
                <a:spcPts val="1932"/>
              </a:lnSpc>
            </a:pPr>
            <a:r>
              <a:rPr lang="en-US" sz="1380">
                <a:solidFill>
                  <a:srgbClr val="000000"/>
                </a:solidFill>
                <a:latin typeface="Canva Sans"/>
                <a:ea typeface="Canva Sans"/>
                <a:cs typeface="Canva Sans"/>
                <a:sym typeface="Canva Sans"/>
              </a:rPr>
              <a:t> Dunyo mamlakatlari va xalqlarining kundalik muloqot amaliyotida ko‘pincha har uchala darajaga ham xos bo‘lganjarayonlar va munosabatlarning kesishishi kuzatiladi. Madaniyatlararo aloqalarda, ayniqsa, ko‘pmillatli davlatlar ichida bir paytning o‘zida etnik tarkibni boshqaradigan ma’muriy-davlat shakllariga ega bo‘lgan va bunday shakllarga ega bo‘lmagan katta va mayda millatlar ishtirok etadi. Bunda son jihatdan ko‘pchilikni tashkil etadigan va madaniy jihatdan shakllangan xalqlar mayda millatlarga nisbatan o‘zaro aloqa jarayoniga ko‘proq ta’sir ko‘rsatish imkoniyatiga ega bo‘ladi. Shunga ko‘ra, tadqiqotchilar donor-madaniyat (ko‘proq berib, kamroq oladigan) va retsipiyent-madaniyat (asosan qabul qiladigan madaniyat)ga ajratishadi. Tarixiy davrlarning muayyan bosqichida mazkur rollar o‘zgarishi mumkin.</a:t>
            </a:r>
          </a:p>
          <a:p>
            <a:pPr algn="ctr">
              <a:lnSpc>
                <a:spcPts val="1932"/>
              </a:lnSpc>
              <a:spcBef>
                <a:spcPct val="0"/>
              </a:spcBef>
            </a:pPr>
          </a:p>
        </p:txBody>
      </p:sp>
    </p:spTree>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bg>
      <p:bgPr>
        <a:solidFill>
          <a:srgbClr val="F8E7E7"/>
        </a:solidFill>
      </p:bgPr>
    </p:bg>
    <p:spTree>
      <p:nvGrpSpPr>
        <p:cNvPr id="1" name=""/>
        <p:cNvGrpSpPr/>
        <p:nvPr/>
      </p:nvGrpSpPr>
      <p:grpSpPr>
        <a:xfrm>
          <a:off x="0" y="0"/>
          <a:ext cx="0" cy="0"/>
          <a:chOff x="0" y="0"/>
          <a:chExt cx="0" cy="0"/>
        </a:xfrm>
      </p:grpSpPr>
      <p:grpSp>
        <p:nvGrpSpPr>
          <p:cNvPr name="Group 2" id="2"/>
          <p:cNvGrpSpPr/>
          <p:nvPr/>
        </p:nvGrpSpPr>
        <p:grpSpPr>
          <a:xfrm rot="0">
            <a:off x="1028700" y="1028700"/>
            <a:ext cx="16230600" cy="8229600"/>
            <a:chOff x="0" y="0"/>
            <a:chExt cx="4274726" cy="2167467"/>
          </a:xfrm>
        </p:grpSpPr>
        <p:sp>
          <p:nvSpPr>
            <p:cNvPr name="Freeform 3" id="3"/>
            <p:cNvSpPr/>
            <p:nvPr/>
          </p:nvSpPr>
          <p:spPr>
            <a:xfrm flipH="false" flipV="false" rot="0">
              <a:off x="0" y="0"/>
              <a:ext cx="4274726" cy="2167467"/>
            </a:xfrm>
            <a:custGeom>
              <a:avLst/>
              <a:gdLst/>
              <a:ahLst/>
              <a:cxnLst/>
              <a:rect r="r" b="b" t="t" l="l"/>
              <a:pathLst>
                <a:path h="2167467" w="4274726">
                  <a:moveTo>
                    <a:pt x="24327" y="0"/>
                  </a:moveTo>
                  <a:lnTo>
                    <a:pt x="4250399" y="0"/>
                  </a:lnTo>
                  <a:cubicBezTo>
                    <a:pt x="4263834" y="0"/>
                    <a:pt x="4274726" y="10891"/>
                    <a:pt x="4274726" y="24327"/>
                  </a:cubicBezTo>
                  <a:lnTo>
                    <a:pt x="4274726" y="2143140"/>
                  </a:lnTo>
                  <a:cubicBezTo>
                    <a:pt x="4274726" y="2156575"/>
                    <a:pt x="4263834" y="2167467"/>
                    <a:pt x="4250399" y="2167467"/>
                  </a:cubicBezTo>
                  <a:lnTo>
                    <a:pt x="24327" y="2167467"/>
                  </a:lnTo>
                  <a:cubicBezTo>
                    <a:pt x="10891" y="2167467"/>
                    <a:pt x="0" y="2156575"/>
                    <a:pt x="0" y="2143140"/>
                  </a:cubicBezTo>
                  <a:lnTo>
                    <a:pt x="0" y="24327"/>
                  </a:lnTo>
                  <a:cubicBezTo>
                    <a:pt x="0" y="10891"/>
                    <a:pt x="10891" y="0"/>
                    <a:pt x="24327" y="0"/>
                  </a:cubicBezTo>
                  <a:close/>
                </a:path>
              </a:pathLst>
            </a:custGeom>
            <a:solidFill>
              <a:srgbClr val="FCDFDD"/>
            </a:solidFill>
            <a:ln w="285750" cap="rnd">
              <a:solidFill>
                <a:srgbClr val="F4BDBC"/>
              </a:solidFill>
              <a:prstDash val="solid"/>
              <a:round/>
            </a:ln>
          </p:spPr>
        </p:sp>
        <p:sp>
          <p:nvSpPr>
            <p:cNvPr name="TextBox 4" id="4"/>
            <p:cNvSpPr txBox="true"/>
            <p:nvPr/>
          </p:nvSpPr>
          <p:spPr>
            <a:xfrm>
              <a:off x="0" y="-38100"/>
              <a:ext cx="4274726" cy="2205567"/>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1554809">
            <a:off x="-1065404" y="6851776"/>
            <a:ext cx="5430656" cy="5065321"/>
          </a:xfrm>
          <a:custGeom>
            <a:avLst/>
            <a:gdLst/>
            <a:ahLst/>
            <a:cxnLst/>
            <a:rect r="r" b="b" t="t" l="l"/>
            <a:pathLst>
              <a:path h="5065321" w="5430656">
                <a:moveTo>
                  <a:pt x="0" y="0"/>
                </a:moveTo>
                <a:lnTo>
                  <a:pt x="5430656" y="0"/>
                </a:lnTo>
                <a:lnTo>
                  <a:pt x="5430656" y="5065321"/>
                </a:lnTo>
                <a:lnTo>
                  <a:pt x="0" y="5065321"/>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6" id="6"/>
          <p:cNvSpPr/>
          <p:nvPr/>
        </p:nvSpPr>
        <p:spPr>
          <a:xfrm flipH="false" flipV="false" rot="0">
            <a:off x="15081122" y="-1028700"/>
            <a:ext cx="3852949" cy="4114800"/>
          </a:xfrm>
          <a:custGeom>
            <a:avLst/>
            <a:gdLst/>
            <a:ahLst/>
            <a:cxnLst/>
            <a:rect r="r" b="b" t="t" l="l"/>
            <a:pathLst>
              <a:path h="4114800" w="3852949">
                <a:moveTo>
                  <a:pt x="0" y="0"/>
                </a:moveTo>
                <a:lnTo>
                  <a:pt x="3852949" y="0"/>
                </a:lnTo>
                <a:lnTo>
                  <a:pt x="3852949" y="4114800"/>
                </a:lnTo>
                <a:lnTo>
                  <a:pt x="0" y="4114800"/>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TextBox 7" id="7"/>
          <p:cNvSpPr txBox="true"/>
          <p:nvPr/>
        </p:nvSpPr>
        <p:spPr>
          <a:xfrm rot="0">
            <a:off x="4512237" y="2014218"/>
            <a:ext cx="9263525" cy="712470"/>
          </a:xfrm>
          <a:prstGeom prst="rect">
            <a:avLst/>
          </a:prstGeom>
        </p:spPr>
        <p:txBody>
          <a:bodyPr anchor="t" rtlCol="false" tIns="0" lIns="0" bIns="0" rIns="0">
            <a:spAutoFit/>
          </a:bodyPr>
          <a:lstStyle/>
          <a:p>
            <a:pPr algn="ctr">
              <a:lnSpc>
                <a:spcPts val="5880"/>
              </a:lnSpc>
            </a:pPr>
            <a:r>
              <a:rPr lang="en-US" sz="4200">
                <a:solidFill>
                  <a:srgbClr val="000000"/>
                </a:solidFill>
                <a:latin typeface="Safira March"/>
                <a:ea typeface="Safira March"/>
                <a:cs typeface="Safira March"/>
                <a:sym typeface="Safira March"/>
              </a:rPr>
              <a:t>DISCUSSION</a:t>
            </a:r>
          </a:p>
        </p:txBody>
      </p:sp>
      <p:sp>
        <p:nvSpPr>
          <p:cNvPr name="TextBox 8" id="8"/>
          <p:cNvSpPr txBox="true"/>
          <p:nvPr/>
        </p:nvSpPr>
        <p:spPr>
          <a:xfrm rot="0">
            <a:off x="3080221" y="3754064"/>
            <a:ext cx="13046554" cy="4293347"/>
          </a:xfrm>
          <a:prstGeom prst="rect">
            <a:avLst/>
          </a:prstGeom>
        </p:spPr>
        <p:txBody>
          <a:bodyPr anchor="t" rtlCol="false" tIns="0" lIns="0" bIns="0" rIns="0">
            <a:spAutoFit/>
          </a:bodyPr>
          <a:lstStyle/>
          <a:p>
            <a:pPr algn="ctr">
              <a:lnSpc>
                <a:spcPts val="2641"/>
              </a:lnSpc>
            </a:pPr>
            <a:r>
              <a:rPr lang="en-US" sz="1886">
                <a:solidFill>
                  <a:srgbClr val="000000"/>
                </a:solidFill>
                <a:latin typeface="Canva Sans"/>
                <a:ea typeface="Canva Sans"/>
                <a:cs typeface="Canva Sans"/>
                <a:sym typeface="Canva Sans"/>
              </a:rPr>
              <a:t> Madaniyatlar o‘zaro ta’sirida uning strukturasi muhim ahamiyat kasb etadi. O‘zaro ta’sirning qadimiy va keng tarqalgan shakllaridan biri xo‘jalik texnologiyalari, mutaxassislar almashinuvidir; o‘zaro ta’sirning barqaror shakli davlatlararo munosabatlar, siyosiy va huquqiy aloqalar hisoblanadi. Madaniyatlarning o‘zaro ta’siri natijasida o‘zaro aloqadagi xalqlarning tilida, badiiy yoki diniy amaliyotida, shuningdek, urf-odatlarida o‘zgarishlar yuz berishi mumkin. </a:t>
            </a:r>
          </a:p>
          <a:p>
            <a:pPr algn="ctr">
              <a:lnSpc>
                <a:spcPts val="2641"/>
              </a:lnSpc>
            </a:pPr>
            <a:r>
              <a:rPr lang="en-US" sz="1886">
                <a:solidFill>
                  <a:srgbClr val="000000"/>
                </a:solidFill>
                <a:latin typeface="Canva Sans"/>
                <a:ea typeface="Canva Sans"/>
                <a:cs typeface="Canva Sans"/>
                <a:sym typeface="Canva Sans"/>
              </a:rPr>
              <a:t>  Madaniyatlar o‘zaro ta’sirining shakllari va tamoyillari farqlanadi. Tarixan o‘zaro ta’sirning do‘stona, ixtiyoriy (bunday holatlarda o‘zaro aloqa teng hamkorlikka asoslanadi) hamda zo‘rlash, mustamlakaga aylantirish, harbiy yo‘l bilan bosib olishga (bunday holatlarda o‘zaro aloqa bir tomonlama manfaatga asoslanadi) asoslangan shakllari ma’lum. </a:t>
            </a:r>
          </a:p>
          <a:p>
            <a:pPr algn="ctr">
              <a:lnSpc>
                <a:spcPts val="2641"/>
              </a:lnSpc>
            </a:pPr>
            <a:r>
              <a:rPr lang="en-US" sz="1886">
                <a:solidFill>
                  <a:srgbClr val="000000"/>
                </a:solidFill>
                <a:latin typeface="Canva Sans"/>
                <a:ea typeface="Canva Sans"/>
                <a:cs typeface="Canva Sans"/>
                <a:sym typeface="Canva Sans"/>
              </a:rPr>
              <a:t> Xalqaro aloqalar amaliyoti alohida ahamiyat kasb etadi. Turli mamlakatlar orasidagi madaniyatlararo aloqalarni boshqaradigan siyosiy shaklning faoliyati jarayonida maxsus tashkilotlar va uyushmalar (masalan, BMT, YUNESKO) tomonidan maqsadga yo‘naltirilgan o‘zaro aloqalar yo‘lga qo‘yiladi. </a:t>
            </a:r>
          </a:p>
          <a:p>
            <a:pPr algn="ctr">
              <a:lnSpc>
                <a:spcPts val="2641"/>
              </a:lnSpc>
              <a:spcBef>
                <a:spcPct val="0"/>
              </a:spcBef>
            </a:pPr>
          </a:p>
        </p:txBody>
      </p:sp>
    </p:spTree>
  </p:cSld>
  <p:clrMapOvr>
    <a:masterClrMapping/>
  </p:clrMapOvr>
</p:sld>
</file>

<file path=ppt/slides/slide8.xml><?xml version="1.0" encoding="utf-8"?>
<p:sld xmlns:p="http://schemas.openxmlformats.org/presentationml/2006/main" xmlns:a="http://schemas.openxmlformats.org/drawingml/2006/main" xmlns:r="http://schemas.openxmlformats.org/officeDocument/2006/relationships">
  <p:cSld>
    <p:bg>
      <p:bgPr>
        <a:solidFill>
          <a:srgbClr val="F8E7E7"/>
        </a:solidFill>
      </p:bgPr>
    </p:bg>
    <p:spTree>
      <p:nvGrpSpPr>
        <p:cNvPr id="1" name=""/>
        <p:cNvGrpSpPr/>
        <p:nvPr/>
      </p:nvGrpSpPr>
      <p:grpSpPr>
        <a:xfrm>
          <a:off x="0" y="0"/>
          <a:ext cx="0" cy="0"/>
          <a:chOff x="0" y="0"/>
          <a:chExt cx="0" cy="0"/>
        </a:xfrm>
      </p:grpSpPr>
      <p:grpSp>
        <p:nvGrpSpPr>
          <p:cNvPr name="Group 2" id="2"/>
          <p:cNvGrpSpPr/>
          <p:nvPr/>
        </p:nvGrpSpPr>
        <p:grpSpPr>
          <a:xfrm rot="0">
            <a:off x="1028700" y="1028700"/>
            <a:ext cx="16230600" cy="8229600"/>
            <a:chOff x="0" y="0"/>
            <a:chExt cx="4274726" cy="2167467"/>
          </a:xfrm>
        </p:grpSpPr>
        <p:sp>
          <p:nvSpPr>
            <p:cNvPr name="Freeform 3" id="3"/>
            <p:cNvSpPr/>
            <p:nvPr/>
          </p:nvSpPr>
          <p:spPr>
            <a:xfrm flipH="false" flipV="false" rot="0">
              <a:off x="0" y="0"/>
              <a:ext cx="4274726" cy="2167467"/>
            </a:xfrm>
            <a:custGeom>
              <a:avLst/>
              <a:gdLst/>
              <a:ahLst/>
              <a:cxnLst/>
              <a:rect r="r" b="b" t="t" l="l"/>
              <a:pathLst>
                <a:path h="2167467" w="4274726">
                  <a:moveTo>
                    <a:pt x="24327" y="0"/>
                  </a:moveTo>
                  <a:lnTo>
                    <a:pt x="4250399" y="0"/>
                  </a:lnTo>
                  <a:cubicBezTo>
                    <a:pt x="4263834" y="0"/>
                    <a:pt x="4274726" y="10891"/>
                    <a:pt x="4274726" y="24327"/>
                  </a:cubicBezTo>
                  <a:lnTo>
                    <a:pt x="4274726" y="2143140"/>
                  </a:lnTo>
                  <a:cubicBezTo>
                    <a:pt x="4274726" y="2156575"/>
                    <a:pt x="4263834" y="2167467"/>
                    <a:pt x="4250399" y="2167467"/>
                  </a:cubicBezTo>
                  <a:lnTo>
                    <a:pt x="24327" y="2167467"/>
                  </a:lnTo>
                  <a:cubicBezTo>
                    <a:pt x="10891" y="2167467"/>
                    <a:pt x="0" y="2156575"/>
                    <a:pt x="0" y="2143140"/>
                  </a:cubicBezTo>
                  <a:lnTo>
                    <a:pt x="0" y="24327"/>
                  </a:lnTo>
                  <a:cubicBezTo>
                    <a:pt x="0" y="10891"/>
                    <a:pt x="10891" y="0"/>
                    <a:pt x="24327" y="0"/>
                  </a:cubicBezTo>
                  <a:close/>
                </a:path>
              </a:pathLst>
            </a:custGeom>
            <a:solidFill>
              <a:srgbClr val="FCDFDD"/>
            </a:solidFill>
            <a:ln w="285750" cap="rnd">
              <a:solidFill>
                <a:srgbClr val="F4BDBC"/>
              </a:solidFill>
              <a:prstDash val="solid"/>
              <a:round/>
            </a:ln>
          </p:spPr>
        </p:sp>
        <p:sp>
          <p:nvSpPr>
            <p:cNvPr name="TextBox 4" id="4"/>
            <p:cNvSpPr txBox="true"/>
            <p:nvPr/>
          </p:nvSpPr>
          <p:spPr>
            <a:xfrm>
              <a:off x="0" y="-38100"/>
              <a:ext cx="4274726" cy="2205567"/>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706025">
            <a:off x="-2733841" y="4827117"/>
            <a:ext cx="13044260" cy="12166737"/>
          </a:xfrm>
          <a:custGeom>
            <a:avLst/>
            <a:gdLst/>
            <a:ahLst/>
            <a:cxnLst/>
            <a:rect r="r" b="b" t="t" l="l"/>
            <a:pathLst>
              <a:path h="12166737" w="13044260">
                <a:moveTo>
                  <a:pt x="0" y="0"/>
                </a:moveTo>
                <a:lnTo>
                  <a:pt x="13044260" y="0"/>
                </a:lnTo>
                <a:lnTo>
                  <a:pt x="13044260" y="12166737"/>
                </a:lnTo>
                <a:lnTo>
                  <a:pt x="0" y="12166737"/>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6" id="6"/>
          <p:cNvSpPr/>
          <p:nvPr/>
        </p:nvSpPr>
        <p:spPr>
          <a:xfrm flipH="false" flipV="false" rot="0">
            <a:off x="11413959" y="-5843869"/>
            <a:ext cx="8866190" cy="9468746"/>
          </a:xfrm>
          <a:custGeom>
            <a:avLst/>
            <a:gdLst/>
            <a:ahLst/>
            <a:cxnLst/>
            <a:rect r="r" b="b" t="t" l="l"/>
            <a:pathLst>
              <a:path h="9468746" w="8866190">
                <a:moveTo>
                  <a:pt x="0" y="0"/>
                </a:moveTo>
                <a:lnTo>
                  <a:pt x="8866189" y="0"/>
                </a:lnTo>
                <a:lnTo>
                  <a:pt x="8866189" y="9468747"/>
                </a:lnTo>
                <a:lnTo>
                  <a:pt x="0" y="9468747"/>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TextBox 7" id="7"/>
          <p:cNvSpPr txBox="true"/>
          <p:nvPr/>
        </p:nvSpPr>
        <p:spPr>
          <a:xfrm rot="0">
            <a:off x="4512237" y="4614545"/>
            <a:ext cx="9263525" cy="953135"/>
          </a:xfrm>
          <a:prstGeom prst="rect">
            <a:avLst/>
          </a:prstGeom>
        </p:spPr>
        <p:txBody>
          <a:bodyPr anchor="t" rtlCol="false" tIns="0" lIns="0" bIns="0" rIns="0">
            <a:spAutoFit/>
          </a:bodyPr>
          <a:lstStyle/>
          <a:p>
            <a:pPr algn="ctr">
              <a:lnSpc>
                <a:spcPts val="7840"/>
              </a:lnSpc>
            </a:pPr>
            <a:r>
              <a:rPr lang="en-US" sz="5600">
                <a:solidFill>
                  <a:srgbClr val="000000"/>
                </a:solidFill>
                <a:latin typeface="Safira March"/>
                <a:ea typeface="Safira March"/>
                <a:cs typeface="Safira March"/>
                <a:sym typeface="Safira March"/>
              </a:rPr>
              <a:t>THANK YOU</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DAGfSfxU3og</dc:identifier>
  <dcterms:modified xsi:type="dcterms:W3CDTF">2011-08-01T06:04:30Z</dcterms:modified>
  <cp:revision>1</cp:revision>
  <dc:title>Pink Maroon Minimalist Aesthetic Simple Presentation</dc:title>
</cp:coreProperties>
</file>