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82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32636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013045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72592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263029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0908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1240308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911586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24719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201446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5CA59C-F896-474B-A852-4CC5F6570690}" type="datetimeFigureOut">
              <a:rPr lang="ru-RU" smtClean="0"/>
              <a:t>06.02.2025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293147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C5CA59C-F896-474B-A852-4CC5F6570690}" type="datetimeFigureOut">
              <a:rPr lang="ru-RU" smtClean="0"/>
              <a:t>06.02.2025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99086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C5CA59C-F896-474B-A852-4CC5F6570690}" type="datetimeFigureOut">
              <a:rPr lang="ru-RU" smtClean="0"/>
              <a:t>06.02.2025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89301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C5CA59C-F896-474B-A852-4CC5F6570690}" type="datetimeFigureOut">
              <a:rPr lang="ru-RU" smtClean="0"/>
              <a:t>06.02.2025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2690171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CA59C-F896-474B-A852-4CC5F6570690}" type="datetimeFigureOut">
              <a:rPr lang="ru-RU" smtClean="0"/>
              <a:t>06.02.2025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368015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C5CA59C-F896-474B-A852-4CC5F6570690}" type="datetimeFigureOut">
              <a:rPr lang="ru-RU" smtClean="0"/>
              <a:t>06.02.2025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275963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C5CA59C-F896-474B-A852-4CC5F6570690}" type="datetimeFigureOut">
              <a:rPr lang="ru-RU" smtClean="0"/>
              <a:t>06.02.2025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9C9DDE9-3C74-40F6-88FE-7575E7EF91F1}" type="slidenum">
              <a:rPr lang="ru-RU" smtClean="0"/>
              <a:t>‹#›</a:t>
            </a:fld>
            <a:endParaRPr lang="ru-RU"/>
          </a:p>
        </p:txBody>
      </p:sp>
    </p:spTree>
    <p:extLst>
      <p:ext uri="{BB962C8B-B14F-4D97-AF65-F5344CB8AC3E}">
        <p14:creationId xmlns:p14="http://schemas.microsoft.com/office/powerpoint/2010/main" val="477961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5CA59C-F896-474B-A852-4CC5F6570690}" type="datetimeFigureOut">
              <a:rPr lang="ru-RU" smtClean="0"/>
              <a:t>06.02.2025</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C9DDE9-3C74-40F6-88FE-7575E7EF91F1}" type="slidenum">
              <a:rPr lang="ru-RU" smtClean="0"/>
              <a:t>‹#›</a:t>
            </a:fld>
            <a:endParaRPr lang="ru-RU"/>
          </a:p>
        </p:txBody>
      </p:sp>
    </p:spTree>
    <p:extLst>
      <p:ext uri="{BB962C8B-B14F-4D97-AF65-F5344CB8AC3E}">
        <p14:creationId xmlns:p14="http://schemas.microsoft.com/office/powerpoint/2010/main" val="3901322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FE9965-441F-47E2-8EB1-1C47D810EA9C}"/>
              </a:ext>
            </a:extLst>
          </p:cNvPr>
          <p:cNvSpPr>
            <a:spLocks noGrp="1"/>
          </p:cNvSpPr>
          <p:nvPr>
            <p:ph type="ctrTitle"/>
          </p:nvPr>
        </p:nvSpPr>
        <p:spPr/>
        <p:txBody>
          <a:bodyPr/>
          <a:lstStyle/>
          <a:p>
            <a:pPr algn="ctr"/>
            <a:r>
              <a:rPr lang="en-US" dirty="0" err="1"/>
              <a:t>Kontrastiv</a:t>
            </a:r>
            <a:r>
              <a:rPr lang="en-US" dirty="0"/>
              <a:t> </a:t>
            </a:r>
            <a:r>
              <a:rPr lang="en-US" dirty="0" err="1"/>
              <a:t>lingvistikaning</a:t>
            </a:r>
            <a:r>
              <a:rPr lang="en-US" dirty="0"/>
              <a:t> </a:t>
            </a:r>
            <a:r>
              <a:rPr lang="en-US" dirty="0" err="1"/>
              <a:t>tushuncha</a:t>
            </a:r>
            <a:r>
              <a:rPr lang="en-US" dirty="0"/>
              <a:t> </a:t>
            </a:r>
            <a:r>
              <a:rPr lang="en-US" dirty="0" err="1"/>
              <a:t>va</a:t>
            </a:r>
            <a:r>
              <a:rPr lang="en-US" dirty="0"/>
              <a:t> </a:t>
            </a:r>
            <a:r>
              <a:rPr lang="en-US" dirty="0" err="1"/>
              <a:t>tamoyillari</a:t>
            </a:r>
            <a:endParaRPr lang="ru-RU" dirty="0"/>
          </a:p>
        </p:txBody>
      </p:sp>
    </p:spTree>
    <p:extLst>
      <p:ext uri="{BB962C8B-B14F-4D97-AF65-F5344CB8AC3E}">
        <p14:creationId xmlns:p14="http://schemas.microsoft.com/office/powerpoint/2010/main" val="108808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017A50-9527-4C0E-844B-5C0C880BBA36}"/>
              </a:ext>
            </a:extLst>
          </p:cNvPr>
          <p:cNvSpPr>
            <a:spLocks noGrp="1"/>
          </p:cNvSpPr>
          <p:nvPr>
            <p:ph type="ctrTitle"/>
          </p:nvPr>
        </p:nvSpPr>
        <p:spPr>
          <a:xfrm>
            <a:off x="1507067" y="1479176"/>
            <a:ext cx="7766936" cy="2571660"/>
          </a:xfrm>
        </p:spPr>
        <p:txBody>
          <a:bodyPr/>
          <a:lstStyle/>
          <a:p>
            <a:pPr algn="l"/>
            <a:r>
              <a:rPr lang="uz-Latn-UZ" sz="4000" dirty="0">
                <a:solidFill>
                  <a:schemeClr val="tx2">
                    <a:lumMod val="75000"/>
                  </a:schemeClr>
                </a:solidFill>
                <a:effectLst/>
                <a:latin typeface="Times New Roman" panose="02020603050405020304" pitchFamily="18" charset="0"/>
                <a:ea typeface="SimSun" panose="02010600030101010101" pitchFamily="2" charset="-122"/>
                <a:cs typeface="Times New Roman" panose="02020603050405020304" pitchFamily="18" charset="0"/>
              </a:rPr>
              <a:t>1. </a:t>
            </a:r>
            <a:r>
              <a:rPr lang="uz-Cyrl-UZ" sz="4000" dirty="0">
                <a:solidFill>
                  <a:schemeClr val="tx2">
                    <a:lumMod val="75000"/>
                  </a:schemeClr>
                </a:solidFill>
                <a:effectLst/>
                <a:latin typeface="Times New Roman" panose="02020603050405020304" pitchFamily="18" charset="0"/>
                <a:ea typeface="SimSun" panose="02010600030101010101" pitchFamily="2" charset="-122"/>
                <a:cs typeface="Times New Roman" panose="02020603050405020304" pitchFamily="18" charset="0"/>
              </a:rPr>
              <a:t>“Kongruentlik” tushunchasi</a:t>
            </a:r>
            <a:br>
              <a:rPr lang="ru-RU" sz="4000" dirty="0">
                <a:solidFill>
                  <a:schemeClr val="tx2">
                    <a:lumMod val="75000"/>
                  </a:schemeClr>
                </a:solidFill>
                <a:effectLst/>
                <a:latin typeface="Calibri" panose="020F0502020204030204" pitchFamily="34" charset="0"/>
                <a:ea typeface="SimSun" panose="02010600030101010101" pitchFamily="2" charset="-122"/>
                <a:cs typeface="Times New Roman" panose="02020603050405020304" pitchFamily="18" charset="0"/>
              </a:rPr>
            </a:br>
            <a:r>
              <a:rPr lang="sv-FI" sz="4000" dirty="0">
                <a:solidFill>
                  <a:schemeClr val="tx2">
                    <a:lumMod val="75000"/>
                  </a:schemeClr>
                </a:solidFill>
                <a:effectLst/>
                <a:latin typeface="Times New Roman" panose="02020603050405020304" pitchFamily="18" charset="0"/>
                <a:ea typeface="Times New Roman" panose="02020603050405020304" pitchFamily="18" charset="0"/>
              </a:rPr>
              <a:t>2. </a:t>
            </a:r>
            <a:r>
              <a:rPr lang="uz-Cyrl-UZ" sz="4000" dirty="0">
                <a:solidFill>
                  <a:schemeClr val="tx2">
                    <a:lumMod val="75000"/>
                  </a:schemeClr>
                </a:solidFill>
                <a:effectLst/>
                <a:latin typeface="Times New Roman" panose="02020603050405020304" pitchFamily="18" charset="0"/>
                <a:ea typeface="Times New Roman" panose="02020603050405020304" pitchFamily="18" charset="0"/>
              </a:rPr>
              <a:t>“Ekvivalentlik” tushunchasi</a:t>
            </a:r>
            <a:br>
              <a:rPr lang="en-US" sz="4000" dirty="0">
                <a:solidFill>
                  <a:schemeClr val="tx2">
                    <a:lumMod val="75000"/>
                  </a:schemeClr>
                </a:solidFill>
                <a:effectLst/>
                <a:latin typeface="Times New Roman" panose="02020603050405020304" pitchFamily="18" charset="0"/>
                <a:ea typeface="Times New Roman" panose="02020603050405020304" pitchFamily="18" charset="0"/>
              </a:rPr>
            </a:br>
            <a:r>
              <a:rPr lang="sv-FI" sz="4000" dirty="0">
                <a:solidFill>
                  <a:schemeClr val="tx2">
                    <a:lumMod val="75000"/>
                  </a:schemeClr>
                </a:solidFill>
                <a:effectLst/>
                <a:latin typeface="Times New Roman" panose="02020603050405020304" pitchFamily="18" charset="0"/>
                <a:ea typeface="Times New Roman" panose="02020603050405020304" pitchFamily="18" charset="0"/>
              </a:rPr>
              <a:t>3. </a:t>
            </a:r>
            <a:r>
              <a:rPr lang="uz-Cyrl-UZ" sz="4000" dirty="0">
                <a:solidFill>
                  <a:schemeClr val="tx2">
                    <a:lumMod val="75000"/>
                  </a:schemeClr>
                </a:solidFill>
                <a:effectLst/>
                <a:latin typeface="Times New Roman" panose="02020603050405020304" pitchFamily="18" charset="0"/>
                <a:ea typeface="Times New Roman" panose="02020603050405020304" pitchFamily="18" charset="0"/>
              </a:rPr>
              <a:t>“Lakuna</a:t>
            </a:r>
            <a:r>
              <a:rPr lang="en-US" sz="4000" dirty="0">
                <a:solidFill>
                  <a:schemeClr val="tx2">
                    <a:lumMod val="75000"/>
                  </a:schemeClr>
                </a:solidFill>
                <a:effectLst/>
                <a:latin typeface="Times New Roman" panose="02020603050405020304" pitchFamily="18" charset="0"/>
                <a:ea typeface="Times New Roman" panose="02020603050405020304" pitchFamily="18" charset="0"/>
              </a:rPr>
              <a:t>r</a:t>
            </a:r>
            <a:r>
              <a:rPr lang="uz-Cyrl-UZ" sz="4000" dirty="0">
                <a:solidFill>
                  <a:schemeClr val="tx2">
                    <a:lumMod val="75000"/>
                  </a:schemeClr>
                </a:solidFill>
                <a:effectLst/>
                <a:latin typeface="Times New Roman" panose="02020603050405020304" pitchFamily="18" charset="0"/>
                <a:ea typeface="Times New Roman" panose="02020603050405020304" pitchFamily="18" charset="0"/>
              </a:rPr>
              <a:t>lik” tushunchasi</a:t>
            </a:r>
            <a:br>
              <a:rPr lang="ru-RU" sz="4000" dirty="0">
                <a:effectLst/>
                <a:latin typeface="Times New Roman" panose="02020603050405020304" pitchFamily="18" charset="0"/>
                <a:ea typeface="Times New Roman" panose="02020603050405020304" pitchFamily="18" charset="0"/>
              </a:rPr>
            </a:br>
            <a:endParaRPr lang="ru-RU" sz="4000" dirty="0"/>
          </a:p>
        </p:txBody>
      </p:sp>
    </p:spTree>
    <p:extLst>
      <p:ext uri="{BB962C8B-B14F-4D97-AF65-F5344CB8AC3E}">
        <p14:creationId xmlns:p14="http://schemas.microsoft.com/office/powerpoint/2010/main" val="324017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E30D5D-1079-4E95-8E2C-C2BC1E662A3F}"/>
              </a:ext>
            </a:extLst>
          </p:cNvPr>
          <p:cNvSpPr>
            <a:spLocks noGrp="1"/>
          </p:cNvSpPr>
          <p:nvPr>
            <p:ph type="ctrTitle"/>
          </p:nvPr>
        </p:nvSpPr>
        <p:spPr>
          <a:xfrm>
            <a:off x="1211232" y="806825"/>
            <a:ext cx="7766936" cy="4840940"/>
          </a:xfrm>
        </p:spPr>
        <p:txBody>
          <a:bodyPr/>
          <a:lstStyle/>
          <a:p>
            <a:pPr algn="l"/>
            <a:r>
              <a:rPr lang="uz-Cyrl-UZ" sz="3200" dirty="0">
                <a:solidFill>
                  <a:schemeClr val="accent5">
                    <a:lumMod val="75000"/>
                  </a:schemeClr>
                </a:solidFill>
                <a:effectLst/>
                <a:latin typeface="Times New Roman" panose="02020603050405020304" pitchFamily="18" charset="0"/>
                <a:ea typeface="Malgun Gothic" panose="020B0503020000020004" pitchFamily="34" charset="-127"/>
                <a:cs typeface="Mangal" panose="02040503050203030202" pitchFamily="18" charset="0"/>
              </a:rPr>
              <a:t>Qiyoslash va chog‘ishtirishning boshlang‘ich nuqtasi turli tillardagi lisoniy birliklarning shakli yoki ma’nosi bo‘lishi mumkin. Shundan so‘ng mazkur asosga ko‘ra, qiyoslanilayotgan lisoniy birliklarning bir xil yoki farqli shakllari va ma’nolari aniqlanadi. Boshlang‘ich nuqta </a:t>
            </a:r>
            <a:r>
              <a:rPr lang="uz-Cyrl-UZ" sz="3200" i="1" dirty="0">
                <a:solidFill>
                  <a:schemeClr val="accent5">
                    <a:lumMod val="75000"/>
                  </a:schemeClr>
                </a:solidFill>
                <a:effectLst/>
                <a:latin typeface="Times New Roman" panose="02020603050405020304" pitchFamily="18" charset="0"/>
                <a:ea typeface="Malgun Gothic" panose="020B0503020000020004" pitchFamily="34" charset="-127"/>
                <a:cs typeface="Mangal" panose="02040503050203030202" pitchFamily="18" charset="0"/>
              </a:rPr>
              <a:t>muqobillik</a:t>
            </a:r>
            <a:r>
              <a:rPr lang="uz-Cyrl-UZ" sz="3200" dirty="0">
                <a:solidFill>
                  <a:schemeClr val="accent5">
                    <a:lumMod val="75000"/>
                  </a:schemeClr>
                </a:solidFill>
                <a:effectLst/>
                <a:latin typeface="Times New Roman" panose="02020603050405020304" pitchFamily="18" charset="0"/>
                <a:ea typeface="Malgun Gothic" panose="020B0503020000020004" pitchFamily="34" charset="-127"/>
                <a:cs typeface="Mangal" panose="02040503050203030202" pitchFamily="18" charset="0"/>
              </a:rPr>
              <a:t> va </a:t>
            </a:r>
            <a:r>
              <a:rPr lang="uz-Cyrl-UZ" sz="3200" i="1" dirty="0">
                <a:solidFill>
                  <a:schemeClr val="accent5">
                    <a:lumMod val="75000"/>
                  </a:schemeClr>
                </a:solidFill>
                <a:effectLst/>
                <a:latin typeface="Times New Roman" panose="02020603050405020304" pitchFamily="18" charset="0"/>
                <a:ea typeface="Malgun Gothic" panose="020B0503020000020004" pitchFamily="34" charset="-127"/>
                <a:cs typeface="Mangal" panose="02040503050203030202" pitchFamily="18" charset="0"/>
              </a:rPr>
              <a:t>kongruentlik</a:t>
            </a:r>
            <a:r>
              <a:rPr lang="uz-Cyrl-UZ" sz="3200" dirty="0">
                <a:solidFill>
                  <a:schemeClr val="accent5">
                    <a:lumMod val="75000"/>
                  </a:schemeClr>
                </a:solidFill>
                <a:effectLst/>
                <a:latin typeface="Times New Roman" panose="02020603050405020304" pitchFamily="18" charset="0"/>
                <a:ea typeface="Malgun Gothic" panose="020B0503020000020004" pitchFamily="34" charset="-127"/>
                <a:cs typeface="Mangal" panose="02040503050203030202" pitchFamily="18" charset="0"/>
              </a:rPr>
              <a:t> tushunchalari bilan bog‘liq bo‘ladi. </a:t>
            </a:r>
            <a:br>
              <a:rPr lang="ru-RU" sz="3200" dirty="0">
                <a:solidFill>
                  <a:schemeClr val="accent5">
                    <a:lumMod val="75000"/>
                  </a:schemeClr>
                </a:solidFill>
                <a:effectLst/>
                <a:latin typeface="Calibri" panose="020F0502020204030204" pitchFamily="34" charset="0"/>
                <a:ea typeface="Malgun Gothic" panose="020B0503020000020004" pitchFamily="34" charset="-127"/>
                <a:cs typeface="Mangal" panose="02040503050203030202" pitchFamily="18" charset="0"/>
              </a:rPr>
            </a:br>
            <a:endParaRPr lang="ru-RU" sz="3200" dirty="0">
              <a:solidFill>
                <a:schemeClr val="accent5">
                  <a:lumMod val="75000"/>
                </a:schemeClr>
              </a:solidFill>
            </a:endParaRPr>
          </a:p>
        </p:txBody>
      </p:sp>
    </p:spTree>
    <p:extLst>
      <p:ext uri="{BB962C8B-B14F-4D97-AF65-F5344CB8AC3E}">
        <p14:creationId xmlns:p14="http://schemas.microsoft.com/office/powerpoint/2010/main" val="4183525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9AD77A-23BE-4DCC-B318-DB431A146319}"/>
              </a:ext>
            </a:extLst>
          </p:cNvPr>
          <p:cNvSpPr>
            <a:spLocks noGrp="1"/>
          </p:cNvSpPr>
          <p:nvPr>
            <p:ph type="ctrTitle"/>
          </p:nvPr>
        </p:nvSpPr>
        <p:spPr>
          <a:xfrm>
            <a:off x="1507067" y="914399"/>
            <a:ext cx="7766936" cy="4948519"/>
          </a:xfrm>
        </p:spPr>
        <p:txBody>
          <a:bodyPr/>
          <a:lstStyle/>
          <a:p>
            <a:pPr algn="l"/>
            <a:r>
              <a:rPr lang="uz-Cyrl-UZ" sz="2400" i="1" dirty="0">
                <a:effectLst/>
                <a:latin typeface="Times New Roman" panose="02020603050405020304" pitchFamily="18" charset="0"/>
                <a:ea typeface="Malgun Gothic" panose="020B0503020000020004" pitchFamily="34" charset="-127"/>
                <a:cs typeface="Mangal" panose="02040503050203030202" pitchFamily="18" charset="0"/>
              </a:rPr>
              <a:t>Kongruentlik</a:t>
            </a:r>
            <a:r>
              <a:rPr lang="uz-Cyrl-UZ" sz="2400" dirty="0">
                <a:effectLst/>
                <a:latin typeface="Times New Roman" panose="02020603050405020304" pitchFamily="18" charset="0"/>
                <a:ea typeface="Malgun Gothic" panose="020B0503020000020004" pitchFamily="34" charset="-127"/>
                <a:cs typeface="Mangal" panose="02040503050203030202" pitchFamily="18" charset="0"/>
              </a:rPr>
              <a:t> (lot. congruens – mutanosib, muvofiq) deganda lisoniy shakllarning aynan o‘xshashligi tushuniladi. Binobarin, fonetik-fonologik sathda </a:t>
            </a:r>
            <a:r>
              <a:rPr lang="uz-Cyrl-UZ" sz="2400" dirty="0">
                <a:solidFill>
                  <a:srgbClr val="000000"/>
                </a:solidFill>
                <a:effectLst/>
                <a:latin typeface="Times New Roman" panose="02020603050405020304" pitchFamily="18" charset="0"/>
                <a:ea typeface="Batang" panose="02030600000101010101" pitchFamily="18" charset="-127"/>
                <a:cs typeface="Mangal" panose="02040503050203030202" pitchFamily="18" charset="0"/>
              </a:rPr>
              <a:t>esk. turk.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köŋlek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esk. o‘zb. ad.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köŋlek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tur.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a:t>
            </a:r>
            <a:r>
              <a:rPr lang="tr-TR"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ö</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mlek</a:t>
            </a:r>
            <a:r>
              <a:rPr lang="tr-TR"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a:t>
            </a:r>
            <a:r>
              <a:rPr lang="tr-TR" sz="2400" dirty="0">
                <a:solidFill>
                  <a:srgbClr val="000000"/>
                </a:solidFill>
                <a:effectLst/>
                <a:latin typeface="Times New Roman" panose="02020603050405020304" pitchFamily="18" charset="0"/>
                <a:ea typeface="Batang" panose="02030600000101010101" pitchFamily="18" charset="-127"/>
                <a:cs typeface="Mangal" panose="02040503050203030202" pitchFamily="18" charset="0"/>
              </a:rPr>
              <a:t> </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tur. shev.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göŋlek,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a:t>
            </a:r>
            <a:r>
              <a:rPr lang="tr-TR"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gönek,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köjnäk,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a:t>
            </a:r>
            <a:r>
              <a:rPr lang="tr-TR"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könček</a:t>
            </a:r>
            <a:r>
              <a:rPr lang="tr-TR"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tat.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külmäk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o‘zb.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kọjnak, kọjlak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uyg‘.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köŋläk, köŋnek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ozarb.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turkm.</a:t>
            </a:r>
            <a:r>
              <a:rPr lang="uz-Cyrl-UZ" sz="2400" dirty="0">
                <a:solidFill>
                  <a:srgbClr val="000000"/>
                </a:solidFill>
                <a:effectLst/>
                <a:latin typeface="Times New Roman" panose="02020603050405020304" pitchFamily="18" charset="0"/>
                <a:ea typeface="Batang" panose="02030600000101010101" pitchFamily="18" charset="-127"/>
                <a:cs typeface="Mangal" panose="02040503050203030202" pitchFamily="18" charset="0"/>
              </a:rPr>
              <a:t>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turkm. shev.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gömlek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xak.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kögenek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shor.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künek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oyr.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künek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yoq.</a:t>
            </a:r>
            <a:r>
              <a:rPr lang="uz-Cyrl-UZ" sz="2400" dirty="0">
                <a:solidFill>
                  <a:srgbClr val="000000"/>
                </a:solidFill>
                <a:effectLst/>
                <a:latin typeface="Times New Roman" panose="02020603050405020304" pitchFamily="18" charset="0"/>
                <a:ea typeface="Batang" panose="02030600000101010101" pitchFamily="18" charset="-127"/>
                <a:cs typeface="Mangal" panose="02040503050203030202" pitchFamily="18" charset="0"/>
              </a:rPr>
              <a:t>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a:t>
            </a:r>
            <a:r>
              <a:rPr lang="tr-TR"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ü</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ŋküläki</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tuv.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xöjleŋ</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qirg‘.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köjnek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no‘g‘.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boshq.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küldäk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bolq.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gag.</a:t>
            </a:r>
            <a:r>
              <a:rPr lang="uz-Cyrl-UZ" sz="2400" dirty="0">
                <a:solidFill>
                  <a:srgbClr val="000000"/>
                </a:solidFill>
                <a:effectLst/>
                <a:latin typeface="Times New Roman" panose="02020603050405020304" pitchFamily="18" charset="0"/>
                <a:ea typeface="Batang" panose="02030600000101010101" pitchFamily="18" charset="-127"/>
                <a:cs typeface="Mangal" panose="02040503050203030202" pitchFamily="18" charset="0"/>
              </a:rPr>
              <a:t>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gölmäk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qar.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kölmek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qqal.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köjlek</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 qo‘m. </a:t>
            </a:r>
            <a:r>
              <a:rPr lang="uz-Cyrl-UZ" sz="2400" i="1"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gölek </a:t>
            </a:r>
            <a:r>
              <a:rPr lang="uz-Cyrl-UZ" sz="2400" dirty="0">
                <a:solidFill>
                  <a:srgbClr val="000000"/>
                </a:solidFill>
                <a:effectLst/>
                <a:latin typeface="Times New Roman" panose="02020603050405020304" pitchFamily="18" charset="0"/>
                <a:ea typeface="Malgun Gothic" panose="020B0503020000020004" pitchFamily="34" charset="-127"/>
                <a:cs typeface="Mangal" panose="02040503050203030202" pitchFamily="18" charset="0"/>
              </a:rPr>
              <a:t>singari so‘zlar </a:t>
            </a:r>
            <a:r>
              <a:rPr lang="uz-Cyrl-UZ" sz="2400" dirty="0">
                <a:effectLst/>
                <a:latin typeface="Times New Roman" panose="02020603050405020304" pitchFamily="18" charset="0"/>
                <a:ea typeface="Malgun Gothic" panose="020B0503020000020004" pitchFamily="34" charset="-127"/>
                <a:cs typeface="Mangal" panose="02040503050203030202" pitchFamily="18" charset="0"/>
              </a:rPr>
              <a:t>(to‘liq yoki qisman) kongruent bo‘ladi</a:t>
            </a:r>
            <a:r>
              <a:rPr lang="uz-Cyrl-UZ" sz="1800" dirty="0">
                <a:effectLst/>
                <a:latin typeface="Times New Roman" panose="02020603050405020304" pitchFamily="18" charset="0"/>
                <a:ea typeface="Malgun Gothic" panose="020B0503020000020004" pitchFamily="34" charset="-127"/>
                <a:cs typeface="Mangal" panose="02040503050203030202" pitchFamily="18" charset="0"/>
              </a:rPr>
              <a:t>. </a:t>
            </a:r>
            <a:br>
              <a:rPr lang="ru-RU" sz="1800" dirty="0">
                <a:effectLst/>
                <a:latin typeface="Calibri" panose="020F0502020204030204" pitchFamily="34" charset="0"/>
                <a:ea typeface="Malgun Gothic" panose="020B0503020000020004" pitchFamily="34" charset="-127"/>
                <a:cs typeface="Mangal" panose="02040503050203030202" pitchFamily="18" charset="0"/>
              </a:rPr>
            </a:br>
            <a:endParaRPr lang="ru-RU" dirty="0"/>
          </a:p>
        </p:txBody>
      </p:sp>
    </p:spTree>
    <p:extLst>
      <p:ext uri="{BB962C8B-B14F-4D97-AF65-F5344CB8AC3E}">
        <p14:creationId xmlns:p14="http://schemas.microsoft.com/office/powerpoint/2010/main" val="17933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8B6BD9-EF60-428E-AB84-C5B13D516416}"/>
              </a:ext>
            </a:extLst>
          </p:cNvPr>
          <p:cNvSpPr>
            <a:spLocks noGrp="1"/>
          </p:cNvSpPr>
          <p:nvPr>
            <p:ph type="ctrTitle"/>
          </p:nvPr>
        </p:nvSpPr>
        <p:spPr>
          <a:xfrm>
            <a:off x="1507067" y="255493"/>
            <a:ext cx="7766936" cy="5782235"/>
          </a:xfrm>
        </p:spPr>
        <p:txBody>
          <a:bodyPr/>
          <a:lstStyle/>
          <a:p>
            <a:pPr indent="449580" algn="l"/>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Ekvivalentlik </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(lot. aequivalens – har xil ma’noli) deganda lisoniy birliklar ma’nolarining muqobilligi, mosligi tushuniladi. Tillararo  ekvivalentlik haqida gapirilganda, qiyolanilayotgan til birliklaridagi markaziy va qo‘shimcha semantik komponentlarning mosligi nazarda tutiladi. Masalan, o‘zb. </a:t>
            </a:r>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o‘roq</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tat. </a:t>
            </a:r>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urak</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turk. </a:t>
            </a:r>
            <a:r>
              <a:rPr lang="tr-TR"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orak</a:t>
            </a:r>
            <a:r>
              <a:rPr lang="tr-TR"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so‘zlarining rus tilidagi ekvivalenti </a:t>
            </a:r>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серп </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hisoblanadi. Negaki, ushbu so‘zlarning ta’riflarida aks etgan semantik komponentlari bir-biriga mos keladi: </a:t>
            </a:r>
            <a:br>
              <a:rPr lang="ru-RU" sz="2000" dirty="0">
                <a:solidFill>
                  <a:schemeClr val="accent2">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O‘roq</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 turli boshoqli ekinlar, beda, pichan va o‘tlarni qo‘lda o‘rish uchun ishlatiladigan, beli bukik, o‘tkir tig‘li mehnat quroli.</a:t>
            </a:r>
            <a:br>
              <a:rPr lang="ru-RU" sz="2000" dirty="0">
                <a:solidFill>
                  <a:schemeClr val="accent2">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r>
              <a:rPr lang="uz-Cyrl-UZ"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Urak</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 kul belən igen ura torgan, yarti ay formasindagi teshle timer koral.</a:t>
            </a:r>
            <a:br>
              <a:rPr lang="ru-RU" sz="2000" dirty="0">
                <a:solidFill>
                  <a:schemeClr val="accent2">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r>
              <a:rPr lang="tr-TR" sz="2000" i="1"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Orak </a:t>
            </a:r>
            <a:r>
              <a:rPr lang="uz-Cyrl-UZ"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a:t>
            </a:r>
            <a:r>
              <a:rPr lang="tr-TR" sz="20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ekin biçmekta kullanılan, yarım çember biçiminde yassı, ensız ve keskin metal bir bıçakla, buna bağlı bir saptan oluşan ekin biçme aracı</a:t>
            </a:r>
            <a:r>
              <a:rPr lang="uz-Cyrl-UZ" sz="1800" dirty="0">
                <a:solidFill>
                  <a:schemeClr val="accent2">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a:t>
            </a:r>
            <a:br>
              <a:rPr lang="ru-RU" sz="1800" dirty="0">
                <a:solidFill>
                  <a:schemeClr val="accent2">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endParaRPr lang="ru-RU" dirty="0">
              <a:solidFill>
                <a:schemeClr val="accent2">
                  <a:lumMod val="50000"/>
                </a:schemeClr>
              </a:solidFill>
            </a:endParaRPr>
          </a:p>
        </p:txBody>
      </p:sp>
    </p:spTree>
    <p:extLst>
      <p:ext uri="{BB962C8B-B14F-4D97-AF65-F5344CB8AC3E}">
        <p14:creationId xmlns:p14="http://schemas.microsoft.com/office/powerpoint/2010/main" val="1665810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F72548-7CCB-495B-A9DD-F88B2E408930}"/>
              </a:ext>
            </a:extLst>
          </p:cNvPr>
          <p:cNvSpPr>
            <a:spLocks noGrp="1"/>
          </p:cNvSpPr>
          <p:nvPr>
            <p:ph type="ctrTitle"/>
          </p:nvPr>
        </p:nvSpPr>
        <p:spPr>
          <a:xfrm>
            <a:off x="1507067" y="1156447"/>
            <a:ext cx="7766936" cy="4531659"/>
          </a:xfrm>
        </p:spPr>
        <p:txBody>
          <a:bodyPr/>
          <a:lstStyle/>
          <a:p>
            <a:pPr indent="449580" algn="l"/>
            <a:r>
              <a:rPr lang="uz-Cyrl-UZ"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“Lakuna” termini  ilk bor kanadalik tilshunoslar J.P. Vine va J. Darbelnelar tomonidan ilmiy muomalaga kiritilib, unga shunday ta’rif berilgan: “Bir tildagi so‘z boshqa tilda muqobilini topa olmagan o‘rinlarda har doim lakuna hodisasi voqelanadi”.</a:t>
            </a:r>
            <a:br>
              <a:rPr lang="ru-RU" sz="2800" dirty="0">
                <a:solidFill>
                  <a:schemeClr val="accent1">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Vinay J.P., </a:t>
            </a:r>
            <a:r>
              <a:rPr lang="en-US" sz="2800" dirty="0" err="1">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Darbelnet</a:t>
            </a: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J.  </a:t>
            </a:r>
            <a:r>
              <a:rPr lang="en-US" sz="2800" dirty="0" err="1">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Stylistique</a:t>
            </a: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a:t>
            </a:r>
            <a:r>
              <a:rPr lang="en-US" sz="2800" dirty="0" err="1">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comparee</a:t>
            </a: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du </a:t>
            </a:r>
            <a:r>
              <a:rPr lang="en-US" sz="2800" dirty="0" err="1">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frai</a:t>
            </a:r>
            <a:r>
              <a:rPr lang="ru-RU"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с</a:t>
            </a: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ais et de 1'anglais</a:t>
            </a:r>
            <a:r>
              <a:rPr lang="uz-Cyrl-UZ"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 </a:t>
            </a:r>
            <a:r>
              <a:rPr lang="en-US" sz="2800" dirty="0">
                <a:solidFill>
                  <a:schemeClr val="accent1">
                    <a:lumMod val="50000"/>
                  </a:schemeClr>
                </a:solidFill>
                <a:effectLst/>
                <a:latin typeface="Times New Roman" panose="02020603050405020304" pitchFamily="18" charset="0"/>
                <a:ea typeface="Malgun Gothic" panose="020B0503020000020004" pitchFamily="34" charset="-127"/>
                <a:cs typeface="Mangal" panose="02040503050203030202" pitchFamily="18" charset="0"/>
              </a:rPr>
              <a:t>–Paris, 1958. –P. 10.</a:t>
            </a:r>
            <a:br>
              <a:rPr lang="ru-RU" sz="1800" dirty="0">
                <a:solidFill>
                  <a:schemeClr val="accent1">
                    <a:lumMod val="50000"/>
                  </a:schemeClr>
                </a:solidFill>
                <a:effectLst/>
                <a:latin typeface="Calibri" panose="020F0502020204030204" pitchFamily="34" charset="0"/>
                <a:ea typeface="Malgun Gothic" panose="020B0503020000020004" pitchFamily="34" charset="-127"/>
                <a:cs typeface="Mangal" panose="02040503050203030202" pitchFamily="18" charset="0"/>
              </a:rPr>
            </a:br>
            <a:endParaRPr lang="ru-RU" dirty="0">
              <a:solidFill>
                <a:schemeClr val="accent1">
                  <a:lumMod val="50000"/>
                </a:schemeClr>
              </a:solidFill>
            </a:endParaRPr>
          </a:p>
        </p:txBody>
      </p:sp>
    </p:spTree>
    <p:extLst>
      <p:ext uri="{BB962C8B-B14F-4D97-AF65-F5344CB8AC3E}">
        <p14:creationId xmlns:p14="http://schemas.microsoft.com/office/powerpoint/2010/main" val="2643602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9ABBFC-42DE-408B-BCF1-D41D2D10D9A8}"/>
              </a:ext>
            </a:extLst>
          </p:cNvPr>
          <p:cNvSpPr>
            <a:spLocks noGrp="1"/>
          </p:cNvSpPr>
          <p:nvPr>
            <p:ph type="ctrTitle"/>
          </p:nvPr>
        </p:nvSpPr>
        <p:spPr>
          <a:xfrm>
            <a:off x="1332255" y="416857"/>
            <a:ext cx="7766936" cy="4867835"/>
          </a:xfrm>
        </p:spPr>
        <p:txBody>
          <a:bodyPr/>
          <a:lstStyle/>
          <a:p>
            <a:pPr algn="l"/>
            <a:r>
              <a:rPr lang="uz-Cyrl-UZ" sz="2400" dirty="0">
                <a:solidFill>
                  <a:schemeClr val="tx1">
                    <a:lumMod val="85000"/>
                    <a:lumOff val="15000"/>
                  </a:schemeClr>
                </a:solidFill>
                <a:effectLst/>
                <a:latin typeface="Times New Roman" panose="02020603050405020304" pitchFamily="18" charset="0"/>
                <a:ea typeface="Malgun Gothic" panose="020B0503020000020004" pitchFamily="34" charset="-127"/>
                <a:cs typeface="Mangal" panose="02040503050203030202" pitchFamily="18" charset="0"/>
              </a:rPr>
              <a:t>Lakunalar, asosan, tillarning qiyosida seziladi. Masalan, ingliz tilida </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“yurist, advokat” ma’nosini anglatgan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lawyer</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so‘zidan boshqa advokatlik kasbining turli-tumanligini ifodalaydigan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attorney</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“vakil”,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barrister</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“oliy sudlarda ishtirok etish huquqiga ega bo‘lgan advokat”,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solicitor</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“mijozlarga va tashkilotlarga maslahat beruvchi; quyi sudlarda ishtirok etish huquqiga ega”,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counsel</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“yuriskonsult”,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counsellor </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“maslahatchi”,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advocate</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“oliy darajadagi advokat” (Velikobritaniya, 1978) kabi so‘zlar ham qo‘llaniladi. Mazkur ifodalarga o‘zbek va rus tillaridagi faqat </a:t>
            </a:r>
            <a:r>
              <a:rPr lang="uz-Cyrl-UZ" sz="2400" i="1"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advokat</a:t>
            </a:r>
            <a:r>
              <a:rPr lang="uz-Cyrl-UZ" sz="2400" dirty="0">
                <a:solidFill>
                  <a:schemeClr val="tx1">
                    <a:lumMod val="85000"/>
                    <a:lumOff val="15000"/>
                  </a:schemeClr>
                </a:solidFill>
                <a:effectLst/>
                <a:latin typeface="Times New Roman" panose="02020603050405020304" pitchFamily="18" charset="0"/>
                <a:ea typeface="Times New Roman" panose="02020603050405020304" pitchFamily="18" charset="0"/>
                <a:cs typeface="Mangal" panose="02040503050203030202" pitchFamily="18" charset="0"/>
              </a:rPr>
              <a:t> so‘zigina muqobil bo‘la oladi. </a:t>
            </a:r>
            <a:br>
              <a:rPr lang="ru-RU" sz="1800" dirty="0">
                <a:effectLst/>
                <a:latin typeface="Calibri" panose="020F0502020204030204" pitchFamily="34" charset="0"/>
                <a:ea typeface="Malgun Gothic" panose="020B0503020000020004" pitchFamily="34" charset="-127"/>
                <a:cs typeface="Mangal" panose="02040503050203030202" pitchFamily="18" charset="0"/>
              </a:rPr>
            </a:br>
            <a:endParaRPr lang="ru-RU" dirty="0"/>
          </a:p>
        </p:txBody>
      </p:sp>
    </p:spTree>
    <p:extLst>
      <p:ext uri="{BB962C8B-B14F-4D97-AF65-F5344CB8AC3E}">
        <p14:creationId xmlns:p14="http://schemas.microsoft.com/office/powerpoint/2010/main" val="111804491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TotalTime>
  <Words>599</Words>
  <Application>Microsoft Office PowerPoint</Application>
  <PresentationFormat>Широкоэкранный</PresentationFormat>
  <Paragraphs>7</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Times New Roman</vt:lpstr>
      <vt:lpstr>Trebuchet MS</vt:lpstr>
      <vt:lpstr>Wingdings 3</vt:lpstr>
      <vt:lpstr>Аспект</vt:lpstr>
      <vt:lpstr>Kontrastiv lingvistikaning tushuncha va tamoyillari</vt:lpstr>
      <vt:lpstr>1. “Kongruentlik” tushunchasi 2. “Ekvivalentlik” tushunchasi 3. “Lakunarlik” tushunchasi </vt:lpstr>
      <vt:lpstr>Qiyoslash va chog‘ishtirishning boshlang‘ich nuqtasi turli tillardagi lisoniy birliklarning shakli yoki ma’nosi bo‘lishi mumkin. Shundan so‘ng mazkur asosga ko‘ra, qiyoslanilayotgan lisoniy birliklarning bir xil yoki farqli shakllari va ma’nolari aniqlanadi. Boshlang‘ich nuqta muqobillik va kongruentlik tushunchalari bilan bog‘liq bo‘ladi.  </vt:lpstr>
      <vt:lpstr>Kongruentlik (lot. congruens – mutanosib, muvofiq) deganda lisoniy shakllarning aynan o‘xshashligi tushuniladi. Binobarin, fonetik-fonologik sathda esk. turk. köŋlek, esk. o‘zb. ad. köŋlek, köjnek, tur. gömlek, tur. shev. göŋlek, gönek, köjnäk, könček, tat. külmäk, o‘zb. kọjnak, kọjlak, uyg‘. köŋläk, köŋnek, ozarb. köjnek, turkm. köjnek, turkm. shev. gömlek, xak. kögenek, shor. künek, oyr. künek, yoq. küŋküläki, tuv. xöjleŋ, qirg‘. köjnek, no‘g‘. köjlek, boshq. küldäk, bolq. kölek, gag. gölmäk, qar. kölmek, qqal. köjlek, qo‘m. gölek singari so‘zlar (to‘liq yoki qisman) kongruent bo‘ladi.  </vt:lpstr>
      <vt:lpstr>Ekvivalentlik (lot. aequivalens – har xil ma’noli) deganda lisoniy birliklar ma’nolarining muqobilligi, mosligi tushuniladi. Tillararo  ekvivalentlik haqida gapirilganda, qiyolanilayotgan til birliklaridagi markaziy va qo‘shimcha semantik komponentlarning mosligi nazarda tutiladi. Masalan, o‘zb. o‘roq, tat. urak, turk. orak so‘zlarining rus tilidagi ekvivalenti серп hisoblanadi. Negaki, ushbu so‘zlarning ta’riflarida aks etgan semantik komponentlari bir-biriga mos keladi:  O‘roq – turli boshoqli ekinlar, beda, pichan va o‘tlarni qo‘lda o‘rish uchun ishlatiladigan, beli bukik, o‘tkir tig‘li mehnat quroli. Urak – kul belən igen ura torgan, yarti ay formasindagi teshle timer koral. Orak – ekin biçmekta kullanılan, yarım çember biçiminde yassı, ensız ve keskin metal bir bıçakla, buna bağlı bir saptan oluşan ekin biçme aracı. </vt:lpstr>
      <vt:lpstr>“Lakuna” termini  ilk bor kanadalik tilshunoslar J.P. Vine va J. Darbelnelar tomonidan ilmiy muomalaga kiritilib, unga shunday ta’rif berilgan: “Bir tildagi so‘z boshqa tilda muqobilini topa olmagan o‘rinlarda har doim lakuna hodisasi voqelanadi”. Vinay J.P., Darbelnet J.  Stylistique comparee du fraiсais et de 1'anglais. –Paris, 1958. –P. 10. </vt:lpstr>
      <vt:lpstr>Lakunalar, asosan, tillarning qiyosida seziladi. Masalan, ingliz tilida “yurist, advokat” ma’nosini anglatgan lawyer so‘zidan boshqa advokatlik kasbining turli-tumanligini ifodalaydigan attorney “vakil”, barrister “oliy sudlarda ishtirok etish huquqiga ega bo‘lgan advokat”, solicitor “mijozlarga va tashkilotlarga maslahat beruvchi; quyi sudlarda ishtirok etish huquqiga ega”, counsel “yuriskonsult”, counsellor “maslahatchi”, advocate “oliy darajadagi advokat” (Velikobritaniya, 1978) kabi so‘zlar ham qo‘llaniladi. Mazkur ifodalarga o‘zbek va rus tillaridagi faqat advokat so‘zigina muqobil bo‘la oladi.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 lingvistikaning tushuncha va tamoyillari</dc:title>
  <dc:creator>Windows 10</dc:creator>
  <cp:lastModifiedBy>Windows 10</cp:lastModifiedBy>
  <cp:revision>2</cp:revision>
  <dcterms:created xsi:type="dcterms:W3CDTF">2025-02-06T13:39:41Z</dcterms:created>
  <dcterms:modified xsi:type="dcterms:W3CDTF">2025-02-06T13:50:32Z</dcterms:modified>
</cp:coreProperties>
</file>