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7" r:id="rId5"/>
    <p:sldId id="268" r:id="rId6"/>
    <p:sldId id="269" r:id="rId7"/>
    <p:sldId id="258" r:id="rId8"/>
    <p:sldId id="259" r:id="rId9"/>
    <p:sldId id="260" r:id="rId10"/>
    <p:sldId id="261" r:id="rId11"/>
    <p:sldId id="270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10/02/25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10/02/25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10/02/25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10/02/25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10/02/25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10/02/25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10/02/25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10/02/25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10/02/25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10/02/25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10/02/25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10/02/25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32 Presentation Business Style Wallpapers - Wallpaperbo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92" y="2960948"/>
            <a:ext cx="9144000" cy="93610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3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mic Sans MS" pitchFamily="66" charset="0"/>
              </a:rPr>
              <a:t>A</a:t>
            </a:r>
            <a:r>
              <a:rPr lang="en-US" sz="43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mic Sans MS" pitchFamily="66" charset="0"/>
              </a:rPr>
              <a:t>ntinomiyalar</a:t>
            </a:r>
            <a:r>
              <a:rPr lang="en-US" sz="43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43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mic Sans MS" pitchFamily="66" charset="0"/>
              </a:rPr>
              <a:t>haqida</a:t>
            </a:r>
            <a:r>
              <a:rPr lang="en-US" sz="4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43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mic Sans MS" pitchFamily="66" charset="0"/>
              </a:rPr>
              <a:t>tushuncha</a:t>
            </a:r>
            <a:r>
              <a:rPr lang="en-US" sz="4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Comic Sans MS" pitchFamily="66" charset="0"/>
              </a:rPr>
              <a:t> </a:t>
            </a:r>
            <a:endParaRPr lang="ru-RU" sz="4300" b="1" dirty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179512" y="332656"/>
            <a:ext cx="8568952" cy="612068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Fransuz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adabiyotida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esa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hatto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sheʼrni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boshqa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tilda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aynan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qayta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yaratib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boʻlmaydi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degan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qarash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hukmronlik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qilganligi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tufayli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bir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asrdan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ortiq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davr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mobaynida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sheʼriy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asarlar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nasriy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tarjima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qilingan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Lekin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tarjima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asliyatning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oʻrnini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bosolmaydi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deb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tarjimadan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voz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kechib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ham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boʻlmaydi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Sheʼriy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tarjima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har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qancha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mushkul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va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masʼuliyatli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boʻlmasin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Marshak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taʼbiri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bilan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aytganda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, “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Har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gal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bu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istisnodir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”.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Vintage Paper Background Presentation Ppt White Beige Neutral Warm, Paper,  Vintage, Presentation Background Image And Wallpaper for Free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692696"/>
            <a:ext cx="3672408" cy="555570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Oʻzbek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tiliga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asrlar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davomida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asosan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fors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arab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tillaridan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Sharq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adabiyoti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namunalari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tarjima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qilinib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kelganligidan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milliylik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muammosi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deyarli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boʻlmagan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Faqat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musulmon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mamlakatlarida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diniy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eʼtiqod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tafovuti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bogʻliq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asarlar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tarjimasi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muammo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tugʻdirgan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Shuning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uchun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tarjimonlar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bunday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oʻrinlarni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tarjima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jarayonida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qisqartirib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ketganlar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yo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islom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diniga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moslashtirganlar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Masalan</a:t>
            </a:r>
            <a:r>
              <a:rPr lang="en-US" dirty="0" smtClean="0">
                <a:solidFill>
                  <a:schemeClr val="bg1"/>
                </a:solidFill>
              </a:rPr>
              <a:t>, “</a:t>
            </a:r>
            <a:r>
              <a:rPr lang="en-US" dirty="0" err="1" smtClean="0">
                <a:solidFill>
                  <a:schemeClr val="bg1"/>
                </a:solidFill>
              </a:rPr>
              <a:t>Kalila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Dimna</a:t>
            </a:r>
            <a:r>
              <a:rPr lang="en-US" dirty="0" smtClean="0">
                <a:solidFill>
                  <a:schemeClr val="bg1"/>
                </a:solidFill>
              </a:rPr>
              <a:t>” </a:t>
            </a:r>
            <a:r>
              <a:rPr lang="en-US" dirty="0" err="1" smtClean="0">
                <a:solidFill>
                  <a:schemeClr val="bg1"/>
                </a:solidFill>
              </a:rPr>
              <a:t>eposi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tarjimasida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budda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dini</a:t>
            </a:r>
            <a:r>
              <a:rPr lang="en-US" dirty="0" smtClean="0">
                <a:solidFill>
                  <a:schemeClr val="bg1"/>
                </a:solidFill>
              </a:rPr>
              <a:t>, “</a:t>
            </a:r>
            <a:r>
              <a:rPr lang="en-US" dirty="0" err="1" smtClean="0">
                <a:solidFill>
                  <a:schemeClr val="bg1"/>
                </a:solidFill>
              </a:rPr>
              <a:t>Shohnoma</a:t>
            </a:r>
            <a:r>
              <a:rPr lang="en-US" dirty="0" smtClean="0">
                <a:solidFill>
                  <a:schemeClr val="bg1"/>
                </a:solidFill>
              </a:rPr>
              <a:t>” </a:t>
            </a:r>
            <a:r>
              <a:rPr lang="en-US" dirty="0" err="1" smtClean="0">
                <a:solidFill>
                  <a:schemeClr val="bg1"/>
                </a:solidFill>
              </a:rPr>
              <a:t>tarjimasida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zardushtiylikka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oid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oʻrinlar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tashlab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ketilgan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620688"/>
            <a:ext cx="4176464" cy="5627713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Badiiy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obrazni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qayta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yaratishda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tarjimon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ishining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birinchi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bosqichi</a:t>
            </a:r>
            <a:r>
              <a:rPr lang="en-US" sz="2000" dirty="0" smtClean="0">
                <a:solidFill>
                  <a:schemeClr val="bg1"/>
                </a:solidFill>
              </a:rPr>
              <a:t> – </a:t>
            </a:r>
            <a:r>
              <a:rPr lang="en-US" sz="2000" dirty="0" err="1" smtClean="0">
                <a:solidFill>
                  <a:schemeClr val="bg1"/>
                </a:solidFill>
              </a:rPr>
              <a:t>obraz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yaratilgan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millatning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tarixini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ijtimoiy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adabiyot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sharoitlarini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oʻrganishdir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Undan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keyingi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bosqich</a:t>
            </a:r>
            <a:r>
              <a:rPr lang="en-US" sz="2000" dirty="0" smtClean="0">
                <a:solidFill>
                  <a:schemeClr val="bg1"/>
                </a:solidFill>
              </a:rPr>
              <a:t> − </a:t>
            </a:r>
            <a:r>
              <a:rPr lang="en-US" sz="2000" dirty="0" err="1" smtClean="0">
                <a:solidFill>
                  <a:schemeClr val="bg1"/>
                </a:solidFill>
              </a:rPr>
              <a:t>xarakterning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asosiy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belgilarini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uning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mazmunini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belgilash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shundan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keyin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obraz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yaratilishi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kerak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boʻlgan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tilning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vositalarini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uslubiy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yoʻllarini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tahlil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qilishi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hamda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oxiri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tilida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ifodalashning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kerakli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vositalarini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axtarib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topishdadir</a:t>
            </a:r>
            <a:r>
              <a:rPr lang="en-US" sz="2000" dirty="0" smtClean="0">
                <a:solidFill>
                  <a:schemeClr val="bg1"/>
                </a:solidFill>
              </a:rPr>
              <a:t>”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intage paper background, light brown | Premium Photo - rawpix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64704"/>
            <a:ext cx="7056784" cy="54726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XIX </a:t>
            </a:r>
            <a:r>
              <a:rPr lang="en-US" dirty="0" err="1" smtClean="0">
                <a:solidFill>
                  <a:schemeClr val="bg1"/>
                </a:solidFill>
              </a:rPr>
              <a:t>asrning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oxiridan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eʼtiboran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orqali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yevropa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adabiyotidan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tarjima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qilishning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boshlanishi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bizga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mutlaqo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yot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turmush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tarziga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duch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kelgan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tarjimonlar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ularni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milliylashtirib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tarjima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qila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boshladilar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Masalan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rus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adabiyotidan</a:t>
            </a:r>
            <a:r>
              <a:rPr lang="en-US" dirty="0" smtClean="0">
                <a:solidFill>
                  <a:schemeClr val="bg1"/>
                </a:solidFill>
              </a:rPr>
              <a:t> ilk </a:t>
            </a:r>
            <a:r>
              <a:rPr lang="en-US" dirty="0" err="1" smtClean="0">
                <a:solidFill>
                  <a:schemeClr val="bg1"/>
                </a:solidFill>
              </a:rPr>
              <a:t>tarjimalardan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boʻlgan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A.S.Pushkinning</a:t>
            </a:r>
            <a:r>
              <a:rPr lang="en-US" dirty="0" smtClean="0">
                <a:solidFill>
                  <a:schemeClr val="bg1"/>
                </a:solidFill>
              </a:rPr>
              <a:t> “</a:t>
            </a:r>
            <a:r>
              <a:rPr lang="en-US" dirty="0" err="1" smtClean="0">
                <a:solidFill>
                  <a:schemeClr val="bg1"/>
                </a:solidFill>
              </a:rPr>
              <a:t>Boqchasaroy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fontani</a:t>
            </a:r>
            <a:r>
              <a:rPr lang="en-US" dirty="0" smtClean="0">
                <a:solidFill>
                  <a:schemeClr val="bg1"/>
                </a:solidFill>
              </a:rPr>
              <a:t>” </a:t>
            </a:r>
            <a:r>
              <a:rPr lang="en-US" dirty="0" err="1" smtClean="0">
                <a:solidFill>
                  <a:schemeClr val="bg1"/>
                </a:solidFill>
              </a:rPr>
              <a:t>va</a:t>
            </a:r>
            <a:r>
              <a:rPr lang="en-US" dirty="0" smtClean="0">
                <a:solidFill>
                  <a:schemeClr val="bg1"/>
                </a:solidFill>
              </a:rPr>
              <a:t> “</a:t>
            </a:r>
            <a:r>
              <a:rPr lang="en-US" dirty="0" err="1" smtClean="0">
                <a:solidFill>
                  <a:schemeClr val="bg1"/>
                </a:solidFill>
              </a:rPr>
              <a:t>Baliqchi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baliq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haqida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ertak</a:t>
            </a:r>
            <a:r>
              <a:rPr lang="en-US" dirty="0" smtClean="0">
                <a:solidFill>
                  <a:schemeClr val="bg1"/>
                </a:solidFill>
              </a:rPr>
              <a:t>” </a:t>
            </a:r>
            <a:r>
              <a:rPr lang="en-US" dirty="0" err="1" smtClean="0">
                <a:solidFill>
                  <a:schemeClr val="bg1"/>
                </a:solidFill>
              </a:rPr>
              <a:t>asarlari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tarjimada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oʻz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milliy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xususiyatlaridan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butunlay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mahrum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etilib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sof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oʻzbekcha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asarlarga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aylantirilgan</a:t>
            </a:r>
            <a:r>
              <a:rPr lang="en-US" dirty="0" smtClean="0">
                <a:solidFill>
                  <a:schemeClr val="bg1"/>
                </a:solidFill>
              </a:rPr>
              <a:t> . </a:t>
            </a:r>
            <a:r>
              <a:rPr lang="en-US" dirty="0" err="1" smtClean="0">
                <a:solidFill>
                  <a:schemeClr val="bg1"/>
                </a:solidFill>
              </a:rPr>
              <a:t>Bunday</a:t>
            </a:r>
            <a:r>
              <a:rPr lang="en-US" dirty="0" smtClean="0">
                <a:solidFill>
                  <a:schemeClr val="bg1"/>
                </a:solidFill>
              </a:rPr>
              <a:t> “</a:t>
            </a:r>
            <a:r>
              <a:rPr lang="en-US" dirty="0" err="1" smtClean="0">
                <a:solidFill>
                  <a:schemeClr val="bg1"/>
                </a:solidFill>
              </a:rPr>
              <a:t>asar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asosida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yaratish”dan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iborat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tarjimachilik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oʻtgan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asrning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oʻrtalarigacha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err="1" smtClean="0">
                <a:solidFill>
                  <a:schemeClr val="bg1"/>
                </a:solidFill>
              </a:rPr>
              <a:t>realistik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tarjima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prinsiplari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qaror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topguncha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davom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etdi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Masalan</a:t>
            </a:r>
            <a:r>
              <a:rPr lang="en-US" dirty="0" smtClean="0">
                <a:solidFill>
                  <a:schemeClr val="bg1"/>
                </a:solidFill>
              </a:rPr>
              <a:t>, 30-yillarda </a:t>
            </a:r>
            <a:r>
              <a:rPr lang="en-US" dirty="0" err="1" smtClean="0">
                <a:solidFill>
                  <a:schemeClr val="bg1"/>
                </a:solidFill>
              </a:rPr>
              <a:t>mashhur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fransuz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adibi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Gi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Mopassan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hikoyalari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tarjimalarida</a:t>
            </a:r>
            <a:r>
              <a:rPr lang="en-US" dirty="0" smtClean="0">
                <a:solidFill>
                  <a:schemeClr val="bg1"/>
                </a:solidFill>
              </a:rPr>
              <a:t> ham </a:t>
            </a:r>
            <a:r>
              <a:rPr lang="en-US" dirty="0" err="1" smtClean="0">
                <a:solidFill>
                  <a:schemeClr val="bg1"/>
                </a:solidFill>
              </a:rPr>
              <a:t>baʼzi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tarjimonlar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turli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darajadagi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milliylashtirishga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yoʻl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qoʻyganlar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Best Free Presentation Backgrounds to Grab in 2022 | GraphicM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6336704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Tarjimaning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tarjima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ekanligi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bilinib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turishi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kerak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va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tarjima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vatan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adabiyoti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namunasiday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oʻqilishi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kerak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degan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ziddiyatli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muammo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tarafdorlari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oʻrtasidagi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bahs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ham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nihoyasiga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yetmagan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Lekin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koʻpchilik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tarjimaning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original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asar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kabi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ravon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oʻqilishi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tarafdori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. “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Tarjima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qilingan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asarni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oʻqiganda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kitobxon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uning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tarjima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ekanligini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unutsin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shundagina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tarjimon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oʻz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oldiga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qoʻyilgan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maqsadni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tarjima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qilishdek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masʼuliyatli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vazifani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bajargan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boʻladi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”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hanks for your attention Images - Search Images on Everypix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99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548680"/>
            <a:ext cx="7776864" cy="554461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bg1"/>
                </a:solidFill>
                <a:latin typeface="Arial Rounded MT Bold" pitchFamily="34" charset="0"/>
              </a:rPr>
              <a:t>Antinomiya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 (</a:t>
            </a:r>
            <a:r>
              <a:rPr lang="en-US" sz="4000" dirty="0" err="1" smtClean="0">
                <a:solidFill>
                  <a:schemeClr val="bg1"/>
                </a:solidFill>
                <a:latin typeface="Arial Rounded MT Bold" pitchFamily="34" charset="0"/>
              </a:rPr>
              <a:t>yunoncha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: anti – </a:t>
            </a:r>
            <a:r>
              <a:rPr lang="en-US" sz="4000" dirty="0" err="1" smtClean="0">
                <a:solidFill>
                  <a:schemeClr val="bg1"/>
                </a:solidFill>
                <a:latin typeface="Arial Rounded MT Bold" pitchFamily="34" charset="0"/>
              </a:rPr>
              <a:t>zid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 Rounded MT Bold" pitchFamily="34" charset="0"/>
              </a:rPr>
              <a:t>nomos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 – </a:t>
            </a:r>
            <a:r>
              <a:rPr lang="en-US" sz="4000" dirty="0" err="1" smtClean="0">
                <a:solidFill>
                  <a:schemeClr val="bg1"/>
                </a:solidFill>
                <a:latin typeface="Arial Rounded MT Bold" pitchFamily="34" charset="0"/>
              </a:rPr>
              <a:t>qonun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)  –   </a:t>
            </a:r>
            <a:r>
              <a:rPr lang="en-US" sz="4000" dirty="0" err="1" smtClean="0">
                <a:solidFill>
                  <a:schemeClr val="bg1"/>
                </a:solidFill>
                <a:latin typeface="Arial Rounded MT Bold" pitchFamily="34" charset="0"/>
              </a:rPr>
              <a:t>ziddiyatlar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 Rounded MT Bold" pitchFamily="34" charset="0"/>
              </a:rPr>
              <a:t>haqidagi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 Rounded MT Bold" pitchFamily="34" charset="0"/>
              </a:rPr>
              <a:t>qonun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 Rounded MT Bold" pitchFamily="34" charset="0"/>
              </a:rPr>
              <a:t>yoki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 Rounded MT Bold" pitchFamily="34" charset="0"/>
              </a:rPr>
              <a:t>boshqacha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 Rounded MT Bold" pitchFamily="34" charset="0"/>
              </a:rPr>
              <a:t>aytganda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 Rounded MT Bold" pitchFamily="34" charset="0"/>
              </a:rPr>
              <a:t>ziddiyatli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 Rounded MT Bold" pitchFamily="34" charset="0"/>
              </a:rPr>
              <a:t>qonuniyatlar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612068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Har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bir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fanning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oʻz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antinomiyalari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inkor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eta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turib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taqozo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qiladigan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ziddiyatli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qonunlari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boʻladi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Tarjimashunoslik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esa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taʼbiz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joiz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boʻlsa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boshdan-oyoq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qarama-qarshilik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asosiga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qurilgan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Bunday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deyishimizning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sababi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tarjima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hech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qachon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asliyatning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oʻrnini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bosolmaydi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ayni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paytda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tarjimasiz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ham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ish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bitmaydi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Chunki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jahondagi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barcha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tillarni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oʻrganish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imkondan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xorij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narsa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Oʻz-oʻzidan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har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bir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asarni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ham u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yaratilgan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tildan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tarjima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qilishning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iloji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yoʻq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Shuning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uchun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tarjimachilik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tajribasida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qadim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ul-ayyomdan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vositachi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tillar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xizmatidan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foydalanib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kelingan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Binobarin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jahonning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asosiy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yetakchi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tillarini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egallash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orqali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dunyoda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yuz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berayotgan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voqea-hodisalardan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ilmiy-texnik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madaniy-adabiy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yangiliklardan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xabardor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boʻlish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omic Sans MS" pitchFamily="66" charset="0"/>
                <a:cs typeface="Arial" pitchFamily="34" charset="0"/>
              </a:rPr>
              <a:t>mumkin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.</a:t>
            </a:r>
            <a:endParaRPr lang="ru-RU" sz="24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32 Presentation Business Style Wallpapers - Wallpaperbo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91264" cy="324036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Tarjimashunoslikda</a:t>
            </a:r>
            <a:r>
              <a:rPr lang="en-US" sz="40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ham </a:t>
            </a:r>
            <a:r>
              <a:rPr lang="en-US" sz="4000" dirty="0" err="1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bir</a:t>
            </a:r>
            <a:r>
              <a:rPr lang="en-US" sz="40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qator</a:t>
            </a:r>
            <a:r>
              <a:rPr lang="en-US" sz="40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oʻzaro</a:t>
            </a:r>
            <a:r>
              <a:rPr lang="en-US" sz="40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zid</a:t>
            </a:r>
            <a:r>
              <a:rPr lang="en-US" sz="40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bir-birini</a:t>
            </a:r>
            <a:r>
              <a:rPr lang="en-US" sz="40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inkor</a:t>
            </a:r>
            <a:r>
              <a:rPr lang="en-US" sz="40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etadigan</a:t>
            </a:r>
            <a:r>
              <a:rPr lang="en-US" sz="40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qonuniyatlar</a:t>
            </a:r>
            <a:r>
              <a:rPr lang="en-US" sz="40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mavjud</a:t>
            </a:r>
            <a:r>
              <a:rPr lang="en-US" sz="40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4000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скругленным углом 4"/>
          <p:cNvSpPr/>
          <p:nvPr/>
        </p:nvSpPr>
        <p:spPr>
          <a:xfrm>
            <a:off x="539552" y="476672"/>
            <a:ext cx="8136904" cy="2376264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Birinchisi</a:t>
            </a:r>
            <a:r>
              <a:rPr lang="en-US" sz="3200" dirty="0" smtClean="0"/>
              <a:t>: </a:t>
            </a:r>
            <a:r>
              <a:rPr lang="en-US" sz="3200" dirty="0" err="1" smtClean="0"/>
              <a:t>tarjima</a:t>
            </a:r>
            <a:r>
              <a:rPr lang="en-US" sz="3200" dirty="0" smtClean="0"/>
              <a:t> </a:t>
            </a:r>
            <a:r>
              <a:rPr lang="en-US" sz="3200" dirty="0" err="1" smtClean="0"/>
              <a:t>nazariyasi</a:t>
            </a:r>
            <a:r>
              <a:rPr lang="en-US" sz="3200" dirty="0" smtClean="0"/>
              <a:t> </a:t>
            </a:r>
            <a:r>
              <a:rPr lang="en-US" sz="3200" dirty="0" err="1" smtClean="0"/>
              <a:t>adabiyotshunoslik</a:t>
            </a:r>
            <a:r>
              <a:rPr lang="en-US" sz="3200" dirty="0" smtClean="0"/>
              <a:t> </a:t>
            </a:r>
            <a:r>
              <a:rPr lang="en-US" sz="3200" dirty="0" err="1" smtClean="0"/>
              <a:t>asosiga</a:t>
            </a:r>
            <a:r>
              <a:rPr lang="en-US" sz="3200" dirty="0" smtClean="0"/>
              <a:t> </a:t>
            </a:r>
            <a:r>
              <a:rPr lang="en-US" sz="3200" dirty="0" err="1" smtClean="0"/>
              <a:t>qurilishi</a:t>
            </a:r>
            <a:r>
              <a:rPr lang="en-US" sz="3200" dirty="0" smtClean="0"/>
              <a:t> </a:t>
            </a:r>
            <a:r>
              <a:rPr lang="en-US" sz="3200" dirty="0" err="1" smtClean="0"/>
              <a:t>kerakmi</a:t>
            </a:r>
            <a:r>
              <a:rPr lang="en-US" sz="3200" dirty="0" smtClean="0"/>
              <a:t> </a:t>
            </a:r>
            <a:r>
              <a:rPr lang="en-US" sz="3200" dirty="0" err="1" smtClean="0"/>
              <a:t>yoki</a:t>
            </a:r>
            <a:r>
              <a:rPr lang="en-US" sz="3200" dirty="0" smtClean="0"/>
              <a:t> </a:t>
            </a:r>
            <a:r>
              <a:rPr lang="en-US" sz="3200" dirty="0" err="1" smtClean="0"/>
              <a:t>tilshunoslik</a:t>
            </a:r>
            <a:r>
              <a:rPr lang="en-US" sz="3200" dirty="0" smtClean="0"/>
              <a:t> </a:t>
            </a:r>
            <a:r>
              <a:rPr lang="en-US" sz="3200" dirty="0" err="1" smtClean="0"/>
              <a:t>zamirida</a:t>
            </a:r>
            <a:r>
              <a:rPr lang="en-US" sz="3200" dirty="0" smtClean="0"/>
              <a:t> </a:t>
            </a:r>
            <a:r>
              <a:rPr lang="en-US" sz="3200" dirty="0" err="1" smtClean="0"/>
              <a:t>rivojlanishi</a:t>
            </a:r>
            <a:r>
              <a:rPr lang="en-US" sz="3200" dirty="0" smtClean="0"/>
              <a:t> </a:t>
            </a:r>
            <a:r>
              <a:rPr lang="en-US" sz="3200" dirty="0" err="1" smtClean="0"/>
              <a:t>joizmi</a:t>
            </a:r>
            <a:r>
              <a:rPr lang="en-US" sz="3200" dirty="0" smtClean="0"/>
              <a:t>?</a:t>
            </a:r>
            <a:endParaRPr lang="ru-RU" sz="3200" dirty="0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11560" y="3717032"/>
            <a:ext cx="8208912" cy="2592288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Ikkinchisi</a:t>
            </a:r>
            <a:r>
              <a:rPr lang="en-US" sz="3200" dirty="0" smtClean="0"/>
              <a:t>: </a:t>
            </a:r>
            <a:r>
              <a:rPr lang="en-US" sz="3200" dirty="0" err="1" smtClean="0"/>
              <a:t>asar</a:t>
            </a:r>
            <a:r>
              <a:rPr lang="en-US" sz="3200" dirty="0" smtClean="0"/>
              <a:t> </a:t>
            </a:r>
            <a:r>
              <a:rPr lang="en-US" sz="3200" dirty="0" err="1" smtClean="0"/>
              <a:t>hijjalab</a:t>
            </a:r>
            <a:r>
              <a:rPr lang="en-US" sz="3200" dirty="0" smtClean="0"/>
              <a:t>, </a:t>
            </a:r>
            <a:r>
              <a:rPr lang="en-US" sz="3200" dirty="0" err="1" smtClean="0"/>
              <a:t>soʻzma-soʻz</a:t>
            </a:r>
            <a:r>
              <a:rPr lang="en-US" sz="3200" dirty="0" smtClean="0"/>
              <a:t> </a:t>
            </a:r>
            <a:r>
              <a:rPr lang="en-US" sz="3200" dirty="0" err="1" smtClean="0"/>
              <a:t>oʻgirilishi</a:t>
            </a:r>
            <a:r>
              <a:rPr lang="en-US" sz="3200" dirty="0" smtClean="0"/>
              <a:t> </a:t>
            </a:r>
            <a:r>
              <a:rPr lang="en-US" sz="3200" dirty="0" err="1" smtClean="0"/>
              <a:t>lozimmi</a:t>
            </a:r>
            <a:r>
              <a:rPr lang="en-US" sz="3200" dirty="0" smtClean="0"/>
              <a:t> </a:t>
            </a:r>
            <a:r>
              <a:rPr lang="en-US" sz="3200" dirty="0" err="1" smtClean="0"/>
              <a:t>yoki</a:t>
            </a:r>
            <a:r>
              <a:rPr lang="en-US" sz="3200" dirty="0" smtClean="0"/>
              <a:t> </a:t>
            </a:r>
            <a:r>
              <a:rPr lang="en-US" sz="3200" dirty="0" err="1" smtClean="0"/>
              <a:t>erkin</a:t>
            </a:r>
            <a:r>
              <a:rPr lang="en-US" sz="3200" dirty="0" smtClean="0"/>
              <a:t>, </a:t>
            </a:r>
            <a:r>
              <a:rPr lang="en-US" sz="3200" dirty="0" err="1" smtClean="0"/>
              <a:t>ijodiy</a:t>
            </a:r>
            <a:r>
              <a:rPr lang="en-US" sz="3200" dirty="0" smtClean="0"/>
              <a:t> </a:t>
            </a:r>
            <a:r>
              <a:rPr lang="en-US" sz="3200" dirty="0" err="1" smtClean="0"/>
              <a:t>tarjima</a:t>
            </a:r>
            <a:r>
              <a:rPr lang="en-US" sz="3200" dirty="0" smtClean="0"/>
              <a:t> </a:t>
            </a:r>
            <a:r>
              <a:rPr lang="en-US" sz="3200" dirty="0" err="1" smtClean="0"/>
              <a:t>qilinishi</a:t>
            </a:r>
            <a:r>
              <a:rPr lang="en-US" sz="3200" dirty="0" smtClean="0"/>
              <a:t> </a:t>
            </a:r>
            <a:r>
              <a:rPr lang="en-US" sz="3200" dirty="0" err="1" smtClean="0"/>
              <a:t>kerakmi</a:t>
            </a:r>
            <a:r>
              <a:rPr lang="en-US" sz="3200" dirty="0" smtClean="0"/>
              <a:t>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323528" y="332656"/>
            <a:ext cx="4464496" cy="2736304"/>
          </a:xfrm>
          <a:prstGeom prst="round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Uchinchisi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asarda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tasvirlangan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milliy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xususiyatlarni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aynan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qoldirish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kerakmi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yo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milliylashtirish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lozimmi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23528" y="3573016"/>
            <a:ext cx="4536504" cy="2736304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Beshinchisi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sheʼrni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sheʼr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bilan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berib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boʻlmaydi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binobarin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har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qanday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sheʼriy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asar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nasriy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tarjima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qilinishi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kerak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148064" y="620688"/>
            <a:ext cx="3672408" cy="5400600"/>
          </a:xfrm>
          <a:prstGeom prst="round2Same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Toʻrtinchisi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tarjima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boʻlish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yoki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boʻlmaslik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haqidagi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qarashlar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oʻrtasida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ham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ziddiyat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mavjud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–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bir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guruh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bir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tildan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ikkinchi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tilga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umuman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tarjima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qilish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mumkin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emas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desalar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ikkinchi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guruhning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fikricha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har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qanday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asarni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tarjima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qilish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mumkin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00,000+ Free Presentation Background &amp; Presentation Images -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809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340768"/>
            <a:ext cx="7632848" cy="5258056"/>
          </a:xfrm>
        </p:spPr>
        <p:txBody>
          <a:bodyPr>
            <a:normAutofit fontScale="70000" lnSpcReduction="20000"/>
          </a:bodyPr>
          <a:lstStyle/>
          <a:p>
            <a:pPr marL="578358" indent="-514350">
              <a:buNone/>
            </a:pP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– 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tarjima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asl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nusxaning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soʻzlarini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bersin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marL="578358" indent="-514350">
              <a:buNone/>
            </a:pP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– 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tarjima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asl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nusxaning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gʻoyalarini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ifodalasin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marL="578358" indent="-514350">
              <a:buNone/>
            </a:pP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– 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tarjima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original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asarday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oʻqilsin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marL="578358" indent="-514350">
              <a:buNone/>
            </a:pP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– 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tarjima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tarjimaday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oʻqilsin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marL="578358" indent="-514350">
              <a:buNone/>
            </a:pP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– 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tarjima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asl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nusxaning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uslubini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aks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ettirsin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marL="578358" indent="-514350">
              <a:buNone/>
            </a:pP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– 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tarjima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tarjimonning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uslubini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aks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ettirsin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marL="578358" indent="-514350">
              <a:buNone/>
            </a:pP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–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tarjima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asl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nusxaga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nisbatan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zamonaviy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asar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sifatida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oʻqiladigan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boʻlsin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marL="578358" indent="-514350">
              <a:buNone/>
            </a:pP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–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tarjima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tarjimonga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nisbatan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zamonaviy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asar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sifatida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oʻqiladigan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boʻlsin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marL="578358" indent="-514350">
              <a:buNone/>
            </a:pP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–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tarjimada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asl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nusxaga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nimanidir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qoʻshish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yoki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undan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nimanidir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chiqarib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tashlash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mumkin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marL="578358" indent="-514350">
              <a:buNone/>
            </a:pP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– 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tarjimaga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hech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narsani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qoʻshib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ham,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undan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hech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narsani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chiqarib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tashlab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ham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boʻlmaydi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marL="578358" indent="-514350">
              <a:buNone/>
            </a:pP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– 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sheʼrni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nasrga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oʻtkazib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oʻgirish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lozim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marL="578358" indent="-514350">
              <a:buNone/>
            </a:pP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– 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sheʼrni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sheʼr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bilan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tarjima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qilish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lozim</a:t>
            </a:r>
            <a:r>
              <a:rPr lang="en-US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539552" y="404664"/>
            <a:ext cx="5472608" cy="864096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omic Sans MS" pitchFamily="66" charset="0"/>
              </a:rPr>
              <a:t>Bundan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tashqari</a:t>
            </a:r>
            <a:r>
              <a:rPr lang="en-US" sz="3600" dirty="0" smtClean="0">
                <a:latin typeface="Comic Sans MS" pitchFamily="66" charset="0"/>
              </a:rPr>
              <a:t>: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een Backdrop Background Images, HD Pictures and Wallpaper For Free  Download | Png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76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136904" cy="561662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Comic Sans MS" pitchFamily="66" charset="0"/>
              </a:rPr>
              <a:t>Sheʼriy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tarjima</a:t>
            </a:r>
            <a:r>
              <a:rPr lang="en-US" dirty="0" smtClean="0">
                <a:latin typeface="Comic Sans MS" pitchFamily="66" charset="0"/>
              </a:rPr>
              <a:t> – </a:t>
            </a:r>
            <a:r>
              <a:rPr lang="en-US" dirty="0" err="1" smtClean="0">
                <a:latin typeface="Comic Sans MS" pitchFamily="66" charset="0"/>
              </a:rPr>
              <a:t>badiiy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tarjimaning</a:t>
            </a:r>
            <a:r>
              <a:rPr lang="en-US" dirty="0" smtClean="0">
                <a:latin typeface="Comic Sans MS" pitchFamily="66" charset="0"/>
              </a:rPr>
              <a:t> eng </a:t>
            </a:r>
            <a:r>
              <a:rPr lang="en-US" dirty="0" err="1" smtClean="0">
                <a:latin typeface="Comic Sans MS" pitchFamily="66" charset="0"/>
              </a:rPr>
              <a:t>oliy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shakli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boʻlganligi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chunki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sheʼrni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tarjima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qilish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qiyin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va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murakkabligi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sheʼriy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nutq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tarjimaga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koʻchganda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asliga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muvofiq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jaranglab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chiqmasligi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umuman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sheʼriy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tarjimada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beriladigan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qurbonliklar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qanday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boshqa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tarjimaga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nisbatan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koʻpligi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jihatidan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ayniqsa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sheʼriy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tarjima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muxoliflari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koʻp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edi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Masalan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buyuk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italyan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shoiri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Aligyeri</a:t>
            </a:r>
            <a:r>
              <a:rPr lang="en-US" dirty="0" smtClean="0">
                <a:latin typeface="Comic Sans MS" pitchFamily="66" charset="0"/>
              </a:rPr>
              <a:t> Dante </a:t>
            </a:r>
            <a:r>
              <a:rPr lang="en-US" dirty="0" err="1" smtClean="0">
                <a:latin typeface="Comic Sans MS" pitchFamily="66" charset="0"/>
              </a:rPr>
              <a:t>oʻzining</a:t>
            </a:r>
            <a:r>
              <a:rPr lang="en-US" dirty="0" smtClean="0">
                <a:latin typeface="Comic Sans MS" pitchFamily="66" charset="0"/>
              </a:rPr>
              <a:t> “</a:t>
            </a:r>
            <a:r>
              <a:rPr lang="en-US" dirty="0" err="1" smtClean="0">
                <a:latin typeface="Comic Sans MS" pitchFamily="66" charset="0"/>
              </a:rPr>
              <a:t>Bazm</a:t>
            </a:r>
            <a:r>
              <a:rPr lang="en-US" dirty="0" smtClean="0">
                <a:latin typeface="Comic Sans MS" pitchFamily="66" charset="0"/>
              </a:rPr>
              <a:t>” </a:t>
            </a:r>
            <a:r>
              <a:rPr lang="en-US" dirty="0" err="1" smtClean="0">
                <a:latin typeface="Comic Sans MS" pitchFamily="66" charset="0"/>
              </a:rPr>
              <a:t>risolasida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yozgan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edi</a:t>
            </a:r>
            <a:r>
              <a:rPr lang="en-US" dirty="0" smtClean="0">
                <a:latin typeface="Comic Sans MS" pitchFamily="66" charset="0"/>
              </a:rPr>
              <a:t>: “</a:t>
            </a:r>
            <a:r>
              <a:rPr lang="en-US" dirty="0" err="1" smtClean="0">
                <a:latin typeface="Comic Sans MS" pitchFamily="66" charset="0"/>
              </a:rPr>
              <a:t>Vazn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qonuniyatiga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boʻysungan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musiqaviy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ravonlikka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boʻlgan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asarlarni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asl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nusxa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lafzining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tamomi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lazizligi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va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uygʻunligi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bilan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boshqa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tilga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benuqson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tarjima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etib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boʻlmaydi</a:t>
            </a:r>
            <a:r>
              <a:rPr lang="en-US" dirty="0" smtClean="0">
                <a:latin typeface="Comic Sans MS" pitchFamily="66" charset="0"/>
              </a:rPr>
              <a:t>”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k Presentation Wallpapers - Wallpaper C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122152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Atoqli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ingliz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shoiri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Persi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Shelli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yozadi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: “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Biror-bir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poetik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matnni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boshqa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tilda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qayta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yaratishga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urinish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bu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baayni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binafsha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gulini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ichida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metall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qaynab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turgan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idishga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solib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shundan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keyin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uning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avvalgi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holatini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yana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saqlab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qolaman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deb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tentaklarcha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ishonishday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gap”. Shelli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bu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tashbehini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quyidagicha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izohlaydi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: “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Axir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shoirlarning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tili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hamma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vaqt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tovushlarning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bir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xildagi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garmonik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takroriga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itoat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etadi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busiz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poeziya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hosil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boʻlmaydi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Oʻquvchi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ruhiga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taʼsir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etish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uchun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tovushlar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takrori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hatto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baʼzan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soʻzlardan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ham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muhimroq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boʻladi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Shuning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uchun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har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qanday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tarjima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befoyda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ishdir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”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63</TotalTime>
  <Words>873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Century Gothic</vt:lpstr>
      <vt:lpstr>Comic Sans MS</vt:lpstr>
      <vt:lpstr>Verdana</vt:lpstr>
      <vt:lpstr>Wingdings 2</vt:lpstr>
      <vt:lpstr>Яркая</vt:lpstr>
      <vt:lpstr>Antinomiyalar haqida tushuncha </vt:lpstr>
      <vt:lpstr>PowerPoint Presentation</vt:lpstr>
      <vt:lpstr>PowerPoint Presentation</vt:lpstr>
      <vt:lpstr>Tarjimashunoslikda ham bir qator oʻzaro zid, bir-birini inkor etadigan qonuniyatlar mavjud: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</cp:revision>
  <dcterms:created xsi:type="dcterms:W3CDTF">2024-11-17T11:34:50Z</dcterms:created>
  <dcterms:modified xsi:type="dcterms:W3CDTF">2025-02-10T18:55:12Z</dcterms:modified>
</cp:coreProperties>
</file>