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62" r:id="rId4"/>
    <p:sldId id="261" r:id="rId5"/>
    <p:sldId id="258" r:id="rId6"/>
    <p:sldId id="260" r:id="rId7"/>
    <p:sldId id="259"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1" autoAdjust="0"/>
    <p:restoredTop sz="94660"/>
  </p:normalViewPr>
  <p:slideViewPr>
    <p:cSldViewPr snapToGrid="0">
      <p:cViewPr varScale="1">
        <p:scale>
          <a:sx n="73" d="100"/>
          <a:sy n="73" d="100"/>
        </p:scale>
        <p:origin x="58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3"/>
          <p:cNvPicPr>
            <a:picLocks noChangeAspect="1"/>
          </p:cNvPicPr>
          <p:nvPr/>
        </p:nvPicPr>
        <p:blipFill>
          <a:blip r:embed="rId2"/>
          <a:stretch>
            <a:fillRect/>
          </a:stretch>
        </p:blipFill>
        <p:spPr>
          <a:xfrm>
            <a:off x="0" y="0"/>
            <a:ext cx="12192000" cy="6858000"/>
          </a:xfrm>
          <a:prstGeom prst="rect">
            <a:avLst/>
          </a:prstGeom>
          <a:noFill/>
          <a:ln w="9525">
            <a:noFill/>
          </a:ln>
        </p:spPr>
      </p:pic>
      <p:sp>
        <p:nvSpPr>
          <p:cNvPr id="2051" name="Rectangle 3"/>
          <p:cNvSpPr>
            <a:spLocks noGrp="1" noChangeArrowheads="1"/>
          </p:cNvSpPr>
          <p:nvPr>
            <p:ph type="ctrTitle"/>
          </p:nvPr>
        </p:nvSpPr>
        <p:spPr>
          <a:xfrm>
            <a:off x="624417" y="3717925"/>
            <a:ext cx="10943167" cy="1082675"/>
          </a:xfrm>
        </p:spPr>
        <p:txBody>
          <a:bodyPr/>
          <a:lstStyle>
            <a:lvl1pPr algn="r">
              <a:defRPr/>
            </a:lvl1pPr>
          </a:lstStyle>
          <a:p>
            <a:pPr lvl="0"/>
            <a:r>
              <a:rPr lang="en-US" altLang="zh-CN" noProof="0" smtClean="0"/>
              <a:t>Click to edit Master title style</a:t>
            </a:r>
          </a:p>
        </p:txBody>
      </p:sp>
      <p:sp>
        <p:nvSpPr>
          <p:cNvPr id="2052" name="Rectangle 4"/>
          <p:cNvSpPr>
            <a:spLocks noGrp="1" noChangeArrowheads="1"/>
          </p:cNvSpPr>
          <p:nvPr>
            <p:ph type="subTitle" idx="1"/>
          </p:nvPr>
        </p:nvSpPr>
        <p:spPr>
          <a:xfrm>
            <a:off x="626533" y="4940300"/>
            <a:ext cx="10949517" cy="981075"/>
          </a:xfrm>
        </p:spPr>
        <p:txBody>
          <a:bodyPr/>
          <a:lstStyle>
            <a:lvl1pPr marL="0" indent="0" algn="r">
              <a:buFontTx/>
              <a:buNone/>
              <a:defRPr/>
            </a:lvl1pPr>
          </a:lstStyle>
          <a:p>
            <a:pPr lvl="0"/>
            <a:r>
              <a:rPr lang="en-US" altLang="zh-CN" noProof="0" smtClean="0"/>
              <a:t>Click to edit Master subtitle style</a:t>
            </a:r>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t>2/10/2025</a:t>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t>2/10/2025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t>2/10/2025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2/10/2025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p:cNvPicPr>
            <a:picLocks noChangeAspect="1"/>
          </p:cNvPicPr>
          <p:nvPr/>
        </p:nvPicPr>
        <p:blipFill>
          <a:blip r:embed="rId13"/>
          <a:stretch>
            <a:fillRect/>
          </a:stretch>
        </p:blipFill>
        <p:spPr>
          <a:xfrm>
            <a:off x="0" y="0"/>
            <a:ext cx="12192000"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lstStyle/>
          <a:p>
            <a:pPr lvl="0"/>
            <a:r>
              <a:rPr lang="en-US" altLang="zh-CN" dirty="0"/>
              <a:t>Click to edit Master title style</a:t>
            </a:r>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t>2/10/2025</a:t>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90204" pitchFamily="34" charset="0"/>
          <a:ea typeface="SimSun" pitchFamily="2" charset="-122"/>
        </a:defRPr>
      </a:lvl2pPr>
      <a:lvl3pPr algn="l" rtl="0" fontAlgn="base">
        <a:spcBef>
          <a:spcPct val="0"/>
        </a:spcBef>
        <a:spcAft>
          <a:spcPct val="0"/>
        </a:spcAft>
        <a:defRPr sz="3600">
          <a:solidFill>
            <a:schemeClr val="tx1"/>
          </a:solidFill>
          <a:latin typeface="Arial" panose="020B0604020202090204" pitchFamily="34" charset="0"/>
          <a:ea typeface="SimSun" pitchFamily="2" charset="-122"/>
        </a:defRPr>
      </a:lvl3pPr>
      <a:lvl4pPr algn="l" rtl="0" fontAlgn="base">
        <a:spcBef>
          <a:spcPct val="0"/>
        </a:spcBef>
        <a:spcAft>
          <a:spcPct val="0"/>
        </a:spcAft>
        <a:defRPr sz="3600">
          <a:solidFill>
            <a:schemeClr val="tx1"/>
          </a:solidFill>
          <a:latin typeface="Arial" panose="020B0604020202090204" pitchFamily="34" charset="0"/>
          <a:ea typeface="SimSun" pitchFamily="2" charset="-122"/>
        </a:defRPr>
      </a:lvl4pPr>
      <a:lvl5pPr algn="l" rtl="0" fontAlgn="base">
        <a:spcBef>
          <a:spcPct val="0"/>
        </a:spcBef>
        <a:spcAft>
          <a:spcPct val="0"/>
        </a:spcAft>
        <a:defRPr sz="3600">
          <a:solidFill>
            <a:schemeClr val="tx1"/>
          </a:solidFill>
          <a:latin typeface="Arial" panose="020B0604020202090204" pitchFamily="34" charset="0"/>
          <a:ea typeface="SimSun" pitchFamily="2" charset="-122"/>
        </a:defRPr>
      </a:lvl5pPr>
      <a:lvl6pPr marL="457200" algn="l" rtl="0" fontAlgn="base">
        <a:spcBef>
          <a:spcPct val="0"/>
        </a:spcBef>
        <a:spcAft>
          <a:spcPct val="0"/>
        </a:spcAft>
        <a:defRPr sz="3600">
          <a:solidFill>
            <a:schemeClr val="tx1"/>
          </a:solidFill>
          <a:latin typeface="Arial" panose="020B0604020202090204" pitchFamily="34" charset="0"/>
          <a:ea typeface="SimSun" pitchFamily="2" charset="-122"/>
        </a:defRPr>
      </a:lvl6pPr>
      <a:lvl7pPr marL="914400" algn="l" rtl="0" fontAlgn="base">
        <a:spcBef>
          <a:spcPct val="0"/>
        </a:spcBef>
        <a:spcAft>
          <a:spcPct val="0"/>
        </a:spcAft>
        <a:defRPr sz="3600">
          <a:solidFill>
            <a:schemeClr val="tx1"/>
          </a:solidFill>
          <a:latin typeface="Arial" panose="020B0604020202090204" pitchFamily="34" charset="0"/>
          <a:ea typeface="SimSun" pitchFamily="2" charset="-122"/>
        </a:defRPr>
      </a:lvl7pPr>
      <a:lvl8pPr marL="1371600" algn="l" rtl="0" fontAlgn="base">
        <a:spcBef>
          <a:spcPct val="0"/>
        </a:spcBef>
        <a:spcAft>
          <a:spcPct val="0"/>
        </a:spcAft>
        <a:defRPr sz="3600">
          <a:solidFill>
            <a:schemeClr val="tx1"/>
          </a:solidFill>
          <a:latin typeface="Arial" panose="020B0604020202090204" pitchFamily="34" charset="0"/>
          <a:ea typeface="SimSun" pitchFamily="2" charset="-122"/>
        </a:defRPr>
      </a:lvl8pPr>
      <a:lvl9pPr marL="1828800" algn="l" rtl="0" fontAlgn="base">
        <a:spcBef>
          <a:spcPct val="0"/>
        </a:spcBef>
        <a:spcAft>
          <a:spcPct val="0"/>
        </a:spcAft>
        <a:defRPr sz="3600">
          <a:solidFill>
            <a:schemeClr val="tx1"/>
          </a:solidFill>
          <a:latin typeface="Arial" panose="020B0604020202090204" pitchFamily="34" charset="0"/>
          <a:ea typeface="SimSun"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0817" y="2704011"/>
            <a:ext cx="10495099" cy="1711234"/>
          </a:xfrm>
        </p:spPr>
        <p:txBody>
          <a:bodyPr/>
          <a:lstStyle/>
          <a:p>
            <a:pPr algn="ctr"/>
            <a:r>
              <a:rPr lang="en-US" sz="6600" dirty="0" smtClean="0">
                <a:latin typeface="Apple Symbols" panose="02000000000000000000" charset="0"/>
                <a:cs typeface="Apple Symbols" panose="02000000000000000000" charset="0"/>
              </a:rPr>
              <a:t>TARJIMA TARIXI</a:t>
            </a:r>
            <a:endParaRPr lang="en-US" sz="6600" dirty="0">
              <a:latin typeface="Apple Symbols" panose="02000000000000000000" charset="0"/>
              <a:cs typeface="Apple Symbols" panose="02000000000000000000" charset="0"/>
            </a:endParaRPr>
          </a:p>
        </p:txBody>
      </p:sp>
      <p:sp>
        <p:nvSpPr>
          <p:cNvPr id="3" name="Subtitle 2"/>
          <p:cNvSpPr>
            <a:spLocks noGrp="1"/>
          </p:cNvSpPr>
          <p:nvPr>
            <p:ph type="subTitle" idx="1"/>
          </p:nvPr>
        </p:nvSpPr>
        <p:spPr>
          <a:xfrm>
            <a:off x="-635" y="5233670"/>
            <a:ext cx="11978005" cy="1623695"/>
          </a:xfrm>
        </p:spPr>
        <p:txBody>
          <a:bodyPr/>
          <a:lstStyle/>
          <a:p>
            <a:pPr algn="r"/>
            <a:endParaRPr lang="en-US"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419860"/>
          </a:xfrm>
        </p:spPr>
        <p:txBody>
          <a:bodyPr/>
          <a:lstStyle/>
          <a:p>
            <a:pPr algn="ctr"/>
            <a:r>
              <a:rPr lang="ru-RU" altLang="en-US" sz="2400"/>
              <a:t>MAVZU: TARJIMASHUNOSLIKNING RIVOJLANISH BOSQICHLARI</a:t>
            </a:r>
          </a:p>
        </p:txBody>
      </p:sp>
      <p:sp>
        <p:nvSpPr>
          <p:cNvPr id="3" name="Content Placeholder 2"/>
          <p:cNvSpPr>
            <a:spLocks noGrp="1"/>
          </p:cNvSpPr>
          <p:nvPr>
            <p:ph idx="1"/>
          </p:nvPr>
        </p:nvSpPr>
        <p:spPr>
          <a:xfrm>
            <a:off x="609600" y="1633220"/>
            <a:ext cx="10972800" cy="5224780"/>
          </a:xfrm>
        </p:spPr>
        <p:txBody>
          <a:bodyPr/>
          <a:lstStyle/>
          <a:p>
            <a:pPr marL="0" indent="0" algn="ctr">
              <a:buNone/>
            </a:pPr>
            <a:r>
              <a:rPr lang="en-US" sz="2000"/>
              <a:t>Reja:</a:t>
            </a:r>
          </a:p>
          <a:p>
            <a:pPr marL="0" indent="0">
              <a:buNone/>
            </a:pPr>
            <a:r>
              <a:rPr lang="en-US" sz="2000"/>
              <a:t>1. Tarjimashunoslikning XX asrdagi taraqqiyot davri</a:t>
            </a:r>
          </a:p>
          <a:p>
            <a:pPr marL="0" indent="0">
              <a:buNone/>
            </a:pPr>
            <a:r>
              <a:rPr lang="en-US" sz="2000"/>
              <a:t>2. G‘arb olimlarining tarjimashunoslikka oid yondashuvlari</a:t>
            </a:r>
          </a:p>
          <a:p>
            <a:pPr marL="0" indent="0">
              <a:buNone/>
            </a:pPr>
            <a:r>
              <a:rPr lang="en-US" sz="2000"/>
              <a:t>3. Tarjimaning madaniy aspektlari</a:t>
            </a:r>
          </a:p>
          <a:p>
            <a:pPr marL="0" indent="0">
              <a:buNone/>
            </a:pPr>
            <a:r>
              <a:rPr lang="en-US" sz="2000"/>
              <a:t>4. Tarjimashunoslik rivojlanishining asosiy bosqichlari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0500"/>
            <a:ext cx="10972800" cy="983615"/>
          </a:xfrm>
        </p:spPr>
        <p:txBody>
          <a:bodyPr/>
          <a:lstStyle/>
          <a:p>
            <a:pPr algn="ctr"/>
            <a:r>
              <a:rPr lang="en-US" sz="2800">
                <a:sym typeface="+mn-ea"/>
              </a:rPr>
              <a:t>Tarjimashunoslikning rivoji</a:t>
            </a:r>
            <a:endParaRPr lang="en-US" sz="2800"/>
          </a:p>
        </p:txBody>
      </p:sp>
      <p:sp>
        <p:nvSpPr>
          <p:cNvPr id="3" name="Content Placeholder 2"/>
          <p:cNvSpPr>
            <a:spLocks noGrp="1"/>
          </p:cNvSpPr>
          <p:nvPr>
            <p:ph idx="1"/>
          </p:nvPr>
        </p:nvSpPr>
        <p:spPr>
          <a:xfrm>
            <a:off x="609600" y="1174750"/>
            <a:ext cx="10972800" cy="5559425"/>
          </a:xfrm>
        </p:spPr>
        <p:txBody>
          <a:bodyPr/>
          <a:lstStyle/>
          <a:p>
            <a:pPr marL="0" indent="457200">
              <a:buNone/>
            </a:pPr>
            <a:r>
              <a:rPr lang="en-US" sz="2000"/>
              <a:t>1980-yillar tarjimashunoshlik deb atalgan va tez qanot yoyib borayotgan fan uchun taraqqiyot davri bo‘ldi</a:t>
            </a:r>
            <a:r>
              <a:rPr lang="ru-RU" altLang="en-US" sz="2000"/>
              <a:t>. </a:t>
            </a:r>
            <a:r>
              <a:rPr lang="en-US" sz="2000"/>
              <a:t>1970-yillarning oxirlarida dunyo sahnasida paydo bo‘lgan ushbu fan jiddiy qabul qilina boshlandi va tarjima nazariyasi va amaliyoti faniga bo‘lgan qiziqish oshib bordi. Keyinroq 1990-yillarda tarjimashunoslik fani, nihoyat, tamomila o‘z o‘rnini topdi.</a:t>
            </a:r>
          </a:p>
          <a:p>
            <a:pPr marL="0" indent="457200">
              <a:buNone/>
            </a:pPr>
            <a:r>
              <a:rPr lang="en-US" sz="2000"/>
              <a:t>Qachonlardir ahamiyatsiz faoliyat deb qabul qilingan tarjimashunoslik endi insonlar o‘rtasidagi almashinuvning fundamental akti sifatida qarala boshlandi. Bugungi kunda bu sohaga qiziqish har qachongidan nihoyatda yuqori bo‘lib, tarjimaning amaliy ahamiyati butun dunyo bo‘ylab o‘sib bormoqda. </a:t>
            </a:r>
          </a:p>
          <a:p>
            <a:pPr marL="0" indent="457200">
              <a:buNone/>
            </a:pPr>
            <a:r>
              <a:rPr lang="en-US" sz="2000"/>
              <a:t>1990-yillardagi elektronika vositalari sohasidagi “portlash” va uning globalizatsiya jarayoniga jalb etilishi madaniyatlararo muloqotning alohida e’tiborga molik nashrlarining chiqishiga olib keldi.</a:t>
            </a:r>
            <a:r>
              <a:rPr lang="ru-RU" altLang="en-US" sz="2000"/>
              <a:t> </a:t>
            </a:r>
          </a:p>
          <a:p>
            <a:pPr marL="0" indent="457200">
              <a:buNone/>
            </a:pPr>
            <a:r>
              <a:rPr lang="ru-RU" altLang="en-US" sz="2000"/>
              <a:t>Tarjimashunoslikning asosiy rivojlanish bosqichlari 1970-yillardan boshlab tarjima tarixi bilan bir qatorda tadqiq etildi. Xususan, o‘tmishda tarjima qanday qilib bizning bilimlarimizni shakllantirishga yordam berganligini o‘rganish bizning kelajagimizni shakllantirish uchun eng yaxshi vositalar bilan ta’minladi.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1174750"/>
            <a:ext cx="10972800" cy="5600065"/>
          </a:xfrm>
        </p:spPr>
        <p:txBody>
          <a:bodyPr/>
          <a:lstStyle/>
          <a:p>
            <a:r>
              <a:rPr lang="en-US" sz="2000"/>
              <a:t>1980-yillar mobaynida Ernst-August Gutning relevantlik nazariyasi, Katerina Reys va Hans Vermerlarning kuzatuvchanlik (Skopos) nazariyasi va Gideon Touriyning psevdotarjimashunoshlik sohasidagi tadqiqoti tarjimaga yangicha yondashuv bo‘ldi. Darhaqiqat, kompyuter tarjimasidagi tadqiqotga asos solinganidan bir muddat davr o‘tib, tarjima va texnologiya orasidagi munosabat o‘zining samarali darajasiga yetdi va kelajakda</a:t>
            </a:r>
            <a:r>
              <a:rPr lang="ru-RU" altLang="en-US" sz="2000"/>
              <a:t> </a:t>
            </a:r>
            <a:r>
              <a:rPr lang="en-US" sz="2000"/>
              <a:t>ham tarjimashunoslik rivojlanishiga mustahkam ishonch berdi</a:t>
            </a:r>
            <a:r>
              <a:rPr lang="en-US"/>
              <a:t>.</a:t>
            </a:r>
          </a:p>
          <a:p>
            <a:r>
              <a:rPr lang="en-US" sz="2000"/>
              <a:t>Kompyuter tarjimasi bo‘yicha tadqiqotlarga tamal toshi qo‘yilgan davrdan keyin tarjimashunoslik va yangi texnologiya o‘rtasidagi aloqaning ahamiyati ko‘tarildi va, hattoki, kelajakda uning ahamiyati yanada ko‘tarilishining alomatlarini namoyon etdi.</a:t>
            </a:r>
          </a:p>
          <a:p>
            <a:r>
              <a:rPr lang="en-US" sz="2000"/>
              <a:t>1980-yillargacha amalga oshirilgan tarjima sohasidagi ilmiy tadqiqotlarning xarakterlovchi, madaniyat va tilshunoslik nuqtayi nazardan yondashishlardagi tafovut yo‘q bo‘ldi. Tarjimashunoslik endigina asos solingan yillarning boshlarida uning tarafdorlari o‘zlarini ham tilshunoslar, ham adabiyotshunoslarga qarshi nuqtayi nazarni egallashdi.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000"/>
              <a:t>Tarjimashunoslik fanini qiyosiy adabiyot yoki amaliy tilshunoslik soyasi ostidan ajratib olish muhim ekanligi qo‘llab-quvvatlandi. Tarjimashunoslikni “avtonom” soha sifatida qabul qilishga qaratilgan kuchli munozaralar ham umumiy bo‘ldi.</a:t>
            </a:r>
          </a:p>
          <a:p>
            <a:r>
              <a:rPr lang="ru-RU" altLang="en-US" sz="2000"/>
              <a:t>O</a:t>
            </a:r>
            <a:r>
              <a:rPr lang="en-US" sz="2000"/>
              <a:t>‘tmishda tarjima mustamlakachilikka asoslangan ustunlikning quroli sifatida foydalanilgan va mustamlaka qilingan mamlakatlarning aholisini o‘z ovozidan mosuvo qilish vositasi sifatida qo‘llanilganligini dalillab, ko‘proq urg‘uni tarjima munosabatlarining farqli ekanligiga qaratadi. </a:t>
            </a:r>
          </a:p>
          <a:p>
            <a:r>
              <a:rPr lang="en-US" sz="2000"/>
              <a:t>Mustamlakachilik modelida bir madaniyat ustun bo‘ladi, boshqalari tobe bo‘ladi, shu bois, tarjima iyerarxiyaning qudratini mustahkamlashda qo‘llanilgan. Anuradha Dingvaneyni aytib o‘tganidek, tarjima jarayoni zo‘ravonlik darajasini o‘zgartirish orqali boshqa madaniyatni yaqqol aktga aylantirishga jalb etilgan, ayniqsa, madaniyat boshqa madaniyat vakillariga tarjima yordam berishni o‘rniga tarjima etilayotgan mamlakat madaniyati boshqasiniki bilan aralashib ketishga olib kelingan edi.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000"/>
              <a:t>1990-yillarda tarjimonning ikkita kontrast qiyofasi paydo bo‘ldi. Tarjimonning roliga oid bir ma’ruzaga ko‘ra, tarjimon yaxshilikka yetaklovchi kuch, zamonlar va koinot osha yozma adabiyotni uzoq yashab qolishini ta’minlovchi ijodkor san’atkor, madaniyatlararo vositachi va sharhlovchi bo‘lib, u madaniyatni keng tarqalishi va yaxlitligini ta’minlashda qo‘shgan muhim hissasini o‘lchab bo‘lmaydigan inson sifatida namoyon bo‘ladi.</a:t>
            </a:r>
          </a:p>
          <a:p>
            <a:r>
              <a:rPr lang="en-US" sz="2000"/>
              <a:t>Hozirda asl matn ham, tarjima matni ham har ikkalasi yozuvchi va tarjimonning teng qiymatli ijod mahsuli sifatida qabul qilinadi, shunday bo‘lsa-da, Pazning fikricha, bu ikkalasining vazifalari farqlanadi. Idealni so‘zga biriktirish va o‘zgarmas shaklda jilolantirish yozuvchining bosh vazifasi bo‘lsa, tarjimonning vazifasi esa bu so‘zlarni asliyat tili chegarasidan ozod qilish va so‘zlarni tarjima qilingan tilda yana yashashiga imkoniyat ato etishdan iborat. </a:t>
            </a:r>
          </a:p>
          <a:p>
            <a:r>
              <a:rPr lang="en-US" sz="2000"/>
              <a:t>Natijada asliyatga sodiq qolish zarurligi haqidagi eski dalillar yo‘qola boshladi. Braziliyada ilk marotaba 1920-yillarda taklif etilgan, matn “iste’moli”ning gannibalcha nazariyasi tarjimonning roli bo‘yicha alternativ istiqbollarni taklif etish uchun zamonaviylashtirildi. Unga ko‘ra, tarjima jarayoni tarjimonning ijodiy yondashuvi va mustaqilligiga katta e’tibor beriladi.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000"/>
              <a:t>Bugungi kunda insonlarning dunyo bo‘ylab ko‘chib yurishi aynan o‘sha tarjima jarayonining ko‘zgusida aks etishi mumkin, tarjima uchun matnlarning bir tildan boshqa tilga o‘tishi emas, balki madaniyatlar va matnlar o‘rtasidagi muhokama jarayoni, tarjimon shaxsi vositachiligi orqali barcha turdagi ishlar bajariladigan jarayon deb to‘g‘ri qabul qilinmoqda.</a:t>
            </a:r>
          </a:p>
          <a:p>
            <a:r>
              <a:rPr lang="en-US" sz="2000"/>
              <a:t>1980-yillarning oxirlarigacha tarjimashunoslik Itamar Even-Zohar va Gideon Touriy tomonidan birinchi bo‘lib ilgari surilgan tizimli yondashuvga asoslangan. Polisistem nazariya radikal rivojlanishda bo‘ldi, chunki u diqqat e’tiborni muqobillik va matnga sodiqlik haqidagi quruq muhokamalardan tarjima qilingan matnning yangi kontekstdagi rolini o‘rganishga e’tibor qaratadi. </a:t>
            </a:r>
          </a:p>
          <a:p>
            <a:r>
              <a:rPr lang="en-US" sz="2000"/>
              <a:t>1995-yilda Gideon Touriy “Descriptive Translation Studies and Beyond” kitobini nashr ettirdi. Polisistem yondashuvni qayta ko‘tarib chiqqan bu kitob tarjima tizimiga ortiqcha urg‘u berilganligi uchun ayrim olimlar tomonidan ijobiy baholanmadi. Touriyning tarjima avvalboshda birlamchi o‘rinda “nishon” bo‘lgan madaniyatning ehtiyojlarini qondirishga mo‘ljallangan bo‘lib, tadqiqotning obyekti sifatida ushbu tizimni olish mantiqqa to‘g‘ri keladi, degan qarashni qo‘llab quvvatlaydi.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000"/>
              <a:t>1990-yillar davomida, tarjima me’yorlari borasida juda ulkan ilmiy tadqiqot hisoblandi va tarjimani o‘rganish yuzasidan buyuk ilmiy da’vat bo‘ldi. </a:t>
            </a:r>
          </a:p>
          <a:p>
            <a:r>
              <a:rPr lang="en-US" sz="2000"/>
              <a:t>Hozirgi XX asrda siyosiy, geografik va madaniy chegaralar ancha o‘zgaruvchanki, yaqin tarixning istalgan paytida insonlarning bu chegaralardan o‘tishi kuchayadi. </a:t>
            </a:r>
          </a:p>
          <a:p>
            <a:r>
              <a:rPr lang="en-US" sz="2000"/>
              <a:t>Shu tariqa dunyo, tarjimon roli yanada katta ahamiyat kasb etadi. Bu holat tarjimaning nima uchun bu qadar ko‘p muhokama qilinishi va nima uchun tarjimaga talabning yuqoriligi sababidir. </a:t>
            </a:r>
          </a:p>
          <a:p>
            <a:r>
              <a:rPr lang="en-US" sz="2000"/>
              <a:t>Biz faqat World Wide Web kengayishi bilan tarjima potensialini tasavvur qila boshlaymiz. Elektron tarjima ancha soxtalasha borgan paytda tarjimashunoslik taraqqiyotga muhtoj. Bu oldindan aytish mumkin bo‘lgan kelajakda amalga oshiriladigan vazifa ko‘rinadi.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reen Color">
  <a:themeElements>
    <a:clrScheme name="Green Color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fontScheme name="Green Color">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90204" pitchFamily="34" charset="0"/>
            <a:ea typeface="SimSun"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90204" pitchFamily="34" charset="0"/>
            <a:ea typeface="SimSun" pitchFamily="2" charset="-122"/>
          </a:defRPr>
        </a:defPPr>
      </a:lstStyle>
    </a:lnDef>
  </a:objectDefaults>
  <a:extraClrSchemeLst>
    <a:extraClrScheme>
      <a:clrScheme name="Green Colo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reen Colo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reen Colo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reen Colo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reen Colo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reen Colo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reen Colo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reen Colo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reen Colo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reen Colo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reen Colo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reen Colo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reen Color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860</Words>
  <Application>Microsoft Office PowerPoint</Application>
  <PresentationFormat>Widescreen</PresentationFormat>
  <Paragraphs>28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SimSun</vt:lpstr>
      <vt:lpstr>Apple Symbols</vt:lpstr>
      <vt:lpstr>Arial</vt:lpstr>
      <vt:lpstr>Green Color</vt:lpstr>
      <vt:lpstr>TARJIMA TARIXI</vt:lpstr>
      <vt:lpstr>MAVZU: TARJIMASHUNOSLIKNING RIVOJLANISH BOSQICHLARI</vt:lpstr>
      <vt:lpstr>Tarjimashunoslikning rivoji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TOSHKENT DAVLAT SHARQSHUNOSLIK UNIVERSITETI</dc:title>
  <dc:creator>mendoos</dc:creator>
  <cp:lastModifiedBy>Пользователь</cp:lastModifiedBy>
  <cp:revision>3</cp:revision>
  <dcterms:created xsi:type="dcterms:W3CDTF">2024-10-20T15:16:33Z</dcterms:created>
  <dcterms:modified xsi:type="dcterms:W3CDTF">2025-02-10T18:59:21Z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D9AFA5E977EBB4C5C40615677581FD64_41</vt:lpwstr>
  </property>
  <property fmtid="{D5CDD505-2E9C-101B-9397-08002B2CF9AE}" pid="3" name="KSOProductBuildVer">
    <vt:lpwstr>1033-6.10.1.8197</vt:lpwstr>
  </property>
</Properties>
</file>