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</p:sldIdLst>
  <p:sldSz cx="18288000" cy="10287000"/>
  <p:notesSz cx="6858000" cy="9144000"/>
  <p:embeddedFontLst>
    <p:embeddedFont>
      <p:font typeface="Open Sans" panose="020B0604020202020204" charset="0"/>
      <p:regular r:id="rId9"/>
    </p:embeddedFont>
    <p:embeddedFont>
      <p:font typeface="Cooper BT Bold" panose="020B0604020202020204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2688739"/>
            <a:ext cx="16247832" cy="49476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973"/>
              </a:lnSpc>
            </a:pPr>
            <a:r>
              <a:rPr lang="en-US" sz="11088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MUTAXASSISLIK FANLARINING TASNIFI</a:t>
            </a:r>
          </a:p>
        </p:txBody>
      </p:sp>
      <p:sp>
        <p:nvSpPr>
          <p:cNvPr id="3" name="Freeform 3"/>
          <p:cNvSpPr/>
          <p:nvPr/>
        </p:nvSpPr>
        <p:spPr>
          <a:xfrm>
            <a:off x="-1889093" y="-2025661"/>
            <a:ext cx="4010284" cy="5327672"/>
          </a:xfrm>
          <a:custGeom>
            <a:avLst/>
            <a:gdLst/>
            <a:ahLst/>
            <a:cxnLst/>
            <a:rect l="l" t="t" r="r" b="b"/>
            <a:pathLst>
              <a:path w="4010284" h="5327672">
                <a:moveTo>
                  <a:pt x="0" y="0"/>
                </a:moveTo>
                <a:lnTo>
                  <a:pt x="4010284" y="0"/>
                </a:lnTo>
                <a:lnTo>
                  <a:pt x="4010284" y="5327672"/>
                </a:lnTo>
                <a:lnTo>
                  <a:pt x="0" y="53276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746247">
            <a:off x="-1156514" y="5381726"/>
            <a:ext cx="6088034" cy="7200900"/>
          </a:xfrm>
          <a:custGeom>
            <a:avLst/>
            <a:gdLst/>
            <a:ahLst/>
            <a:cxnLst/>
            <a:rect l="l" t="t" r="r" b="b"/>
            <a:pathLst>
              <a:path w="6088034" h="7200900">
                <a:moveTo>
                  <a:pt x="0" y="0"/>
                </a:moveTo>
                <a:lnTo>
                  <a:pt x="6088034" y="0"/>
                </a:lnTo>
                <a:lnTo>
                  <a:pt x="6088034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-10690362">
            <a:off x="12526631" y="-2276459"/>
            <a:ext cx="6088034" cy="7200900"/>
          </a:xfrm>
          <a:custGeom>
            <a:avLst/>
            <a:gdLst/>
            <a:ahLst/>
            <a:cxnLst/>
            <a:rect l="l" t="t" r="r" b="b"/>
            <a:pathLst>
              <a:path w="6088034" h="7200900">
                <a:moveTo>
                  <a:pt x="0" y="0"/>
                </a:moveTo>
                <a:lnTo>
                  <a:pt x="6088034" y="0"/>
                </a:lnTo>
                <a:lnTo>
                  <a:pt x="6088034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10659771">
            <a:off x="16282858" y="6968873"/>
            <a:ext cx="4010284" cy="5327672"/>
          </a:xfrm>
          <a:custGeom>
            <a:avLst/>
            <a:gdLst/>
            <a:ahLst/>
            <a:cxnLst/>
            <a:rect l="l" t="t" r="r" b="b"/>
            <a:pathLst>
              <a:path w="4010284" h="5327672">
                <a:moveTo>
                  <a:pt x="0" y="0"/>
                </a:moveTo>
                <a:lnTo>
                  <a:pt x="4010284" y="0"/>
                </a:lnTo>
                <a:lnTo>
                  <a:pt x="4010284" y="5327672"/>
                </a:lnTo>
                <a:lnTo>
                  <a:pt x="0" y="53276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53980" y="904875"/>
            <a:ext cx="13180039" cy="1193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KIRISH</a:t>
            </a: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4516937" y="-1346836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3"/>
                </a:lnTo>
                <a:lnTo>
                  <a:pt x="0" y="48903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438851" y="4148499"/>
            <a:ext cx="15410298" cy="203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59"/>
              </a:lnSpc>
            </a:pPr>
            <a:r>
              <a:rPr lang="en-US" sz="38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Tarjimashunoslik tarjima jarayonini o‘rganadigan fan bo‘lib, u turli yo‘nalishlarga bo‘linadi. Bu yo‘nalishlar tarjima turlarini, usullarini, lingvistik va madaniy jihatlarini o‘z ichiga oladi.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03790" y="904875"/>
            <a:ext cx="14880419" cy="244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TARJIMASHUNOSLIKNING ASOSIY BO‘LIMLARI</a:t>
            </a: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4516937" y="-1346836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3"/>
                </a:lnTo>
                <a:lnTo>
                  <a:pt x="0" y="48903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791340" y="3877310"/>
            <a:ext cx="14792870" cy="5380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Umumiy tarjimashunoslik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Xususiy tarjimashunoslik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Amaliy tarjimashunoslik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nazariyasi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tarixi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texnologiyalari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Lingvistik tarjimashunoslik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Madaniyatshunoslik tarjimashunosligi</a:t>
            </a:r>
          </a:p>
          <a:p>
            <a:pPr algn="just">
              <a:lnSpc>
                <a:spcPts val="4759"/>
              </a:lnSpc>
            </a:pPr>
            <a:endParaRPr lang="en-US" sz="3399">
              <a:solidFill>
                <a:srgbClr val="331C2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53980" y="904875"/>
            <a:ext cx="13180039" cy="244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UMUMIY TARJIMASHUNOSLIK</a:t>
            </a: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4516937" y="-1346836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3"/>
                </a:lnTo>
                <a:lnTo>
                  <a:pt x="0" y="48903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2144191" y="4289596"/>
            <a:ext cx="14440019" cy="4180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•Umumiy tarjimashunoslik barcha tillarga umumiy bo‘lgan tarjima qonuniyatlarini o‘rganadi.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jarayonining umumiy tamoyillari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Ekvivalentlik va adekvatlik tushunchalari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turlarining umumiy xususiyatlari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jarayonida uchraydigan muammolar</a:t>
            </a:r>
          </a:p>
          <a:p>
            <a:pPr algn="l">
              <a:lnSpc>
                <a:spcPts val="4759"/>
              </a:lnSpc>
            </a:pPr>
            <a:endParaRPr lang="en-US" sz="3399">
              <a:solidFill>
                <a:srgbClr val="331C2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649746" y="904875"/>
            <a:ext cx="13484737" cy="244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XUSUSIY TARJIMASHUNOSLIK</a:t>
            </a: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5008917" y="-1416462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4"/>
                </a:lnTo>
                <a:lnTo>
                  <a:pt x="0" y="4890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708039" y="3880729"/>
            <a:ext cx="15368151" cy="4180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•Xususiy tarjimashunoslik ma’lum tillar juftligi bo‘yicha tarjima xususiyatlarini o‘rganadi.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Inglizcha-o‘zbekcha tarjima xususiyatlari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Ruscha-o‘zbekcha tarjima tamoyillari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Arabcha-o‘zbekcha tarjimada lingvistik tafovutlar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Har bir til juftligi bo‘yicha maxsus tarjima usullari</a:t>
            </a:r>
          </a:p>
          <a:p>
            <a:pPr algn="just">
              <a:lnSpc>
                <a:spcPts val="4759"/>
              </a:lnSpc>
            </a:pPr>
            <a:endParaRPr lang="en-US" sz="3399">
              <a:solidFill>
                <a:srgbClr val="331C2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649746" y="904875"/>
            <a:ext cx="13484737" cy="2407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 dirty="0" smtClean="0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AMALIY </a:t>
            </a:r>
            <a:r>
              <a:rPr lang="en-US" sz="6999" b="1" dirty="0" smtClean="0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TARJIMASHUNOSLIK</a:t>
            </a:r>
            <a:endParaRPr lang="en-US" sz="6999" b="1" dirty="0">
              <a:solidFill>
                <a:srgbClr val="331C2C"/>
              </a:solidFill>
              <a:latin typeface="Cooper BT Bold"/>
              <a:ea typeface="Cooper BT Bold"/>
              <a:cs typeface="Cooper BT Bold"/>
              <a:sym typeface="Cooper BT Bold"/>
            </a:endParaRP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5008917" y="-1416462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4"/>
                </a:lnTo>
                <a:lnTo>
                  <a:pt x="0" y="4890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708039" y="3880729"/>
            <a:ext cx="15368151" cy="3651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•Amaliy tarjimashunoslik tarjimonning ish jarayoniga oid bilimlarni o‘rganadi.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metodikasi va texnikasi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Sinxron va ketma-ket tarjima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Mashinaviy tarjima</a:t>
            </a:r>
          </a:p>
          <a:p>
            <a:pPr algn="just">
              <a:lnSpc>
                <a:spcPts val="4759"/>
              </a:lnSpc>
            </a:pPr>
            <a:r>
              <a:rPr lang="en-US" sz="33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•- Tarjima sifati nazorati</a:t>
            </a:r>
            <a:endParaRPr lang="en-US" sz="3399" dirty="0">
              <a:solidFill>
                <a:srgbClr val="331C2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9737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0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53980" y="904875"/>
            <a:ext cx="13180039" cy="1193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b="1">
                <a:solidFill>
                  <a:srgbClr val="331C2C"/>
                </a:solidFill>
                <a:latin typeface="Cooper BT Bold"/>
                <a:ea typeface="Cooper BT Bold"/>
                <a:cs typeface="Cooper BT Bold"/>
                <a:sym typeface="Cooper BT Bold"/>
              </a:rPr>
              <a:t>XULOSA</a:t>
            </a:r>
          </a:p>
        </p:txBody>
      </p:sp>
      <p:sp>
        <p:nvSpPr>
          <p:cNvPr id="3" name="Freeform 3"/>
          <p:cNvSpPr/>
          <p:nvPr/>
        </p:nvSpPr>
        <p:spPr>
          <a:xfrm rot="10659771">
            <a:off x="16939064" y="7804610"/>
            <a:ext cx="3371126" cy="4478549"/>
          </a:xfrm>
          <a:custGeom>
            <a:avLst/>
            <a:gdLst/>
            <a:ahLst/>
            <a:cxnLst/>
            <a:rect l="l" t="t" r="r" b="b"/>
            <a:pathLst>
              <a:path w="3371126" h="4478549">
                <a:moveTo>
                  <a:pt x="0" y="0"/>
                </a:moveTo>
                <a:lnTo>
                  <a:pt x="3371126" y="0"/>
                </a:lnTo>
                <a:lnTo>
                  <a:pt x="3371126" y="4478549"/>
                </a:lnTo>
                <a:lnTo>
                  <a:pt x="0" y="44785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16496660" y="8470436"/>
            <a:ext cx="1159060" cy="115906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EB3C0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10690362">
            <a:off x="14516937" y="-1346836"/>
            <a:ext cx="4134546" cy="4890324"/>
          </a:xfrm>
          <a:custGeom>
            <a:avLst/>
            <a:gdLst/>
            <a:ahLst/>
            <a:cxnLst/>
            <a:rect l="l" t="t" r="r" b="b"/>
            <a:pathLst>
              <a:path w="4134546" h="4890324">
                <a:moveTo>
                  <a:pt x="0" y="0"/>
                </a:moveTo>
                <a:lnTo>
                  <a:pt x="4134546" y="0"/>
                </a:lnTo>
                <a:lnTo>
                  <a:pt x="4134546" y="4890323"/>
                </a:lnTo>
                <a:lnTo>
                  <a:pt x="0" y="48903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1889093" y="-1787536"/>
            <a:ext cx="3105152" cy="4125202"/>
          </a:xfrm>
          <a:custGeom>
            <a:avLst/>
            <a:gdLst/>
            <a:ahLst/>
            <a:cxnLst/>
            <a:rect l="l" t="t" r="r" b="b"/>
            <a:pathLst>
              <a:path w="3105152" h="4125202">
                <a:moveTo>
                  <a:pt x="0" y="0"/>
                </a:moveTo>
                <a:lnTo>
                  <a:pt x="3105152" y="0"/>
                </a:lnTo>
                <a:lnTo>
                  <a:pt x="3105152" y="4125202"/>
                </a:lnTo>
                <a:lnTo>
                  <a:pt x="0" y="41252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665646">
            <a:off x="-607849" y="7151772"/>
            <a:ext cx="4135775" cy="4891777"/>
          </a:xfrm>
          <a:custGeom>
            <a:avLst/>
            <a:gdLst/>
            <a:ahLst/>
            <a:cxnLst/>
            <a:rect l="l" t="t" r="r" b="b"/>
            <a:pathLst>
              <a:path w="4135775" h="4891777">
                <a:moveTo>
                  <a:pt x="0" y="0"/>
                </a:moveTo>
                <a:lnTo>
                  <a:pt x="4135775" y="0"/>
                </a:lnTo>
                <a:lnTo>
                  <a:pt x="4135775" y="4891776"/>
                </a:lnTo>
                <a:lnTo>
                  <a:pt x="0" y="48917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2062000" y="2963862"/>
            <a:ext cx="14522210" cy="4302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•Tarjimashunoslik keng qamrovli fandir va turli yo‘nalishlarga bo‘linadi.</a:t>
            </a:r>
          </a:p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•Zamonaviy tarjima texnologiyalar bilan uyg‘unlashib, tarjimonlar uchun yangi imkoniyatlar yaratmoqda.</a:t>
            </a:r>
          </a:p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331C2C"/>
                </a:solidFill>
                <a:latin typeface="Open Sans"/>
                <a:ea typeface="Open Sans"/>
                <a:cs typeface="Open Sans"/>
                <a:sym typeface="Open Sans"/>
              </a:rPr>
              <a:t>•Har bir tarjima turi va usuli o‘ziga xos jihatlarga ega bo‘lib, ularning chuqur o‘rganilishi muhimdir</a:t>
            </a: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331C2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196</Words>
  <Application>Microsoft Office PowerPoint</Application>
  <PresentationFormat>Custom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Open Sans</vt:lpstr>
      <vt:lpstr>Cooper BT 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mutaxassislik fanlarining tasnifi</dc:title>
  <cp:lastModifiedBy>Пользователь</cp:lastModifiedBy>
  <cp:revision>2</cp:revision>
  <dcterms:created xsi:type="dcterms:W3CDTF">2006-08-16T00:00:00Z</dcterms:created>
  <dcterms:modified xsi:type="dcterms:W3CDTF">2025-02-12T15:49:45Z</dcterms:modified>
  <dc:identifier>DAGe4142SQc</dc:identifier>
</cp:coreProperties>
</file>