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8288000" cy="10287000"/>
  <p:notesSz cx="6858000" cy="9144000"/>
  <p:embeddedFontLst>
    <p:embeddedFont>
      <p:font typeface="Dynapuff Condensed" charset="1" panose="00000000000000000000"/>
      <p:regular r:id="rId15"/>
    </p:embeddedFont>
    <p:embeddedFont>
      <p:font typeface="Open Sans" charset="1" panose="020B0606030504020204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F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664261" y="6677503"/>
            <a:ext cx="6103108" cy="4114800"/>
          </a:xfrm>
          <a:custGeom>
            <a:avLst/>
            <a:gdLst/>
            <a:ahLst/>
            <a:cxnLst/>
            <a:rect r="r" b="b" t="t" l="l"/>
            <a:pathLst>
              <a:path h="4114800" w="6103108">
                <a:moveTo>
                  <a:pt x="0" y="0"/>
                </a:moveTo>
                <a:lnTo>
                  <a:pt x="6103109" y="0"/>
                </a:lnTo>
                <a:lnTo>
                  <a:pt x="610310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true" rot="0">
            <a:off x="12184892" y="-1028700"/>
            <a:ext cx="6103108" cy="4114800"/>
          </a:xfrm>
          <a:custGeom>
            <a:avLst/>
            <a:gdLst/>
            <a:ahLst/>
            <a:cxnLst/>
            <a:rect r="r" b="b" t="t" l="l"/>
            <a:pathLst>
              <a:path h="4114800" w="6103108">
                <a:moveTo>
                  <a:pt x="6103108" y="4114800"/>
                </a:moveTo>
                <a:lnTo>
                  <a:pt x="0" y="4114800"/>
                </a:lnTo>
                <a:lnTo>
                  <a:pt x="0" y="0"/>
                </a:lnTo>
                <a:lnTo>
                  <a:pt x="6103108" y="0"/>
                </a:lnTo>
                <a:lnTo>
                  <a:pt x="6103108" y="41148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true" flipV="false" rot="0">
            <a:off x="-91673" y="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7315200" y="0"/>
                </a:moveTo>
                <a:lnTo>
                  <a:pt x="0" y="0"/>
                </a:lnTo>
                <a:lnTo>
                  <a:pt x="0" y="3204754"/>
                </a:lnTo>
                <a:lnTo>
                  <a:pt x="7315200" y="3204754"/>
                </a:lnTo>
                <a:lnTo>
                  <a:pt x="731520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true" rot="0">
            <a:off x="11578846" y="720159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0" y="3204754"/>
                </a:moveTo>
                <a:lnTo>
                  <a:pt x="7315200" y="3204754"/>
                </a:lnTo>
                <a:lnTo>
                  <a:pt x="7315200" y="0"/>
                </a:lnTo>
                <a:lnTo>
                  <a:pt x="0" y="0"/>
                </a:lnTo>
                <a:lnTo>
                  <a:pt x="0" y="3204754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4254823" y="-455023"/>
            <a:ext cx="5040401" cy="4114800"/>
          </a:xfrm>
          <a:custGeom>
            <a:avLst/>
            <a:gdLst/>
            <a:ahLst/>
            <a:cxnLst/>
            <a:rect r="r" b="b" t="t" l="l"/>
            <a:pathLst>
              <a:path h="4114800" w="5040401">
                <a:moveTo>
                  <a:pt x="0" y="0"/>
                </a:moveTo>
                <a:lnTo>
                  <a:pt x="5040401" y="0"/>
                </a:lnTo>
                <a:lnTo>
                  <a:pt x="504040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572605" y="6043612"/>
            <a:ext cx="2369825" cy="2300885"/>
          </a:xfrm>
          <a:custGeom>
            <a:avLst/>
            <a:gdLst/>
            <a:ahLst/>
            <a:cxnLst/>
            <a:rect r="r" b="b" t="t" l="l"/>
            <a:pathLst>
              <a:path h="2300885" w="2369825">
                <a:moveTo>
                  <a:pt x="0" y="0"/>
                </a:moveTo>
                <a:lnTo>
                  <a:pt x="2369825" y="0"/>
                </a:lnTo>
                <a:lnTo>
                  <a:pt x="2369825" y="2300885"/>
                </a:lnTo>
                <a:lnTo>
                  <a:pt x="0" y="230088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373199" y="2993530"/>
            <a:ext cx="16327241" cy="420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6530"/>
              </a:lnSpc>
              <a:spcBef>
                <a:spcPct val="0"/>
              </a:spcBef>
            </a:pPr>
            <a:r>
              <a:rPr lang="en-US" sz="13775" spc="413">
                <a:solidFill>
                  <a:srgbClr val="000000"/>
                </a:solidFill>
                <a:latin typeface="Dynapuff Condensed"/>
                <a:ea typeface="Dynapuff Condensed"/>
                <a:cs typeface="Dynapuff Condensed"/>
                <a:sym typeface="Dynapuff Condensed"/>
              </a:rPr>
              <a:t>MUTAXASSISLIKNING TARIXIY ILDIZLARI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F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676662" y="2107719"/>
            <a:ext cx="8934676" cy="110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526"/>
              </a:lnSpc>
            </a:pPr>
            <a:r>
              <a:rPr lang="en-US" sz="7681">
                <a:solidFill>
                  <a:srgbClr val="000000"/>
                </a:solidFill>
                <a:latin typeface="Dynapuff Condensed"/>
                <a:ea typeface="Dynapuff Condensed"/>
                <a:cs typeface="Dynapuff Condensed"/>
                <a:sym typeface="Dynapuff Condensed"/>
              </a:rPr>
              <a:t>KIRISH</a:t>
            </a:r>
          </a:p>
        </p:txBody>
      </p:sp>
      <p:sp>
        <p:nvSpPr>
          <p:cNvPr name="Freeform 3" id="3"/>
          <p:cNvSpPr/>
          <p:nvPr/>
        </p:nvSpPr>
        <p:spPr>
          <a:xfrm flipH="true" flipV="false" rot="0">
            <a:off x="-91673" y="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7315200" y="0"/>
                </a:moveTo>
                <a:lnTo>
                  <a:pt x="0" y="0"/>
                </a:lnTo>
                <a:lnTo>
                  <a:pt x="0" y="3204754"/>
                </a:lnTo>
                <a:lnTo>
                  <a:pt x="7315200" y="3204754"/>
                </a:lnTo>
                <a:lnTo>
                  <a:pt x="731520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true" rot="0">
            <a:off x="11578846" y="720159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0" y="3204754"/>
                </a:moveTo>
                <a:lnTo>
                  <a:pt x="7315200" y="3204754"/>
                </a:lnTo>
                <a:lnTo>
                  <a:pt x="7315200" y="0"/>
                </a:lnTo>
                <a:lnTo>
                  <a:pt x="0" y="0"/>
                </a:lnTo>
                <a:lnTo>
                  <a:pt x="0" y="3204754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417274" y="4467428"/>
            <a:ext cx="15453452" cy="19443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79"/>
              </a:lnSpc>
            </a:pPr>
            <a:r>
              <a:rPr lang="en-US" sz="3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Tarjimashunoslik insoniyat madaniyatining ajralmas qismi bo‘lib, uning rivojlanishi turli davrlarda turlicha shakllangan. Tarjima madaniyatlararo aloqalarni o‘rnatishda muhim rol o‘ynaydi.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F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3971583" y="2107719"/>
            <a:ext cx="10344835" cy="110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526"/>
              </a:lnSpc>
            </a:pPr>
            <a:r>
              <a:rPr lang="en-US" sz="7681">
                <a:solidFill>
                  <a:srgbClr val="000000"/>
                </a:solidFill>
                <a:latin typeface="Dynapuff Condensed"/>
                <a:ea typeface="Dynapuff Condensed"/>
                <a:cs typeface="Dynapuff Condensed"/>
                <a:sym typeface="Dynapuff Condensed"/>
              </a:rPr>
              <a:t>DASTLABKI TARJIMALAR</a:t>
            </a:r>
          </a:p>
        </p:txBody>
      </p:sp>
      <p:sp>
        <p:nvSpPr>
          <p:cNvPr name="Freeform 3" id="3"/>
          <p:cNvSpPr/>
          <p:nvPr/>
        </p:nvSpPr>
        <p:spPr>
          <a:xfrm flipH="true" flipV="false" rot="0">
            <a:off x="-91673" y="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7315200" y="0"/>
                </a:moveTo>
                <a:lnTo>
                  <a:pt x="0" y="0"/>
                </a:lnTo>
                <a:lnTo>
                  <a:pt x="0" y="3204754"/>
                </a:lnTo>
                <a:lnTo>
                  <a:pt x="7315200" y="3204754"/>
                </a:lnTo>
                <a:lnTo>
                  <a:pt x="731520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true" rot="0">
            <a:off x="11578846" y="720159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0" y="3204754"/>
                </a:moveTo>
                <a:lnTo>
                  <a:pt x="7315200" y="3204754"/>
                </a:lnTo>
                <a:lnTo>
                  <a:pt x="7315200" y="0"/>
                </a:lnTo>
                <a:lnTo>
                  <a:pt x="0" y="0"/>
                </a:lnTo>
                <a:lnTo>
                  <a:pt x="0" y="3204754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935874" y="3796891"/>
            <a:ext cx="14416252" cy="4646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19"/>
              </a:lnSpc>
            </a:pPr>
          </a:p>
          <a:p>
            <a:pPr algn="l">
              <a:lnSpc>
                <a:spcPts val="5319"/>
              </a:lnSpc>
            </a:pPr>
            <a:r>
              <a:rPr lang="en-US" sz="37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Tarjima insoniyat tarixining ilk bosqichlarida paydo bo‘lgan.</a:t>
            </a:r>
          </a:p>
          <a:p>
            <a:pPr algn="l">
              <a:lnSpc>
                <a:spcPts val="5319"/>
              </a:lnSpc>
            </a:pPr>
            <a:r>
              <a:rPr lang="en-US" sz="37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Qadimgi Misr, Mesopotamiya va Xitoyda tarjimonlik faoliyati mavjud bo‘lgan.</a:t>
            </a:r>
          </a:p>
          <a:p>
            <a:pPr algn="l">
              <a:lnSpc>
                <a:spcPts val="5319"/>
              </a:lnSpc>
            </a:pPr>
            <a:r>
              <a:rPr lang="en-US" sz="37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Dastlabki tarjimalar diniy matnlar va hujjatlar bilan bog‘liq bo‘lgan.</a:t>
            </a:r>
          </a:p>
          <a:p>
            <a:pPr algn="l">
              <a:lnSpc>
                <a:spcPts val="5319"/>
              </a:lnSpc>
            </a:pP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F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3051554" y="2107719"/>
            <a:ext cx="12184892" cy="110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526"/>
              </a:lnSpc>
            </a:pPr>
            <a:r>
              <a:rPr lang="en-US" sz="7681">
                <a:solidFill>
                  <a:srgbClr val="000000"/>
                </a:solidFill>
                <a:latin typeface="Dynapuff Condensed"/>
                <a:ea typeface="Dynapuff Condensed"/>
                <a:cs typeface="Dynapuff Condensed"/>
                <a:sym typeface="Dynapuff Condensed"/>
              </a:rPr>
              <a:t>ANTIK DAVR TARJIMALARI</a:t>
            </a:r>
          </a:p>
        </p:txBody>
      </p:sp>
      <p:sp>
        <p:nvSpPr>
          <p:cNvPr name="Freeform 3" id="3"/>
          <p:cNvSpPr/>
          <p:nvPr/>
        </p:nvSpPr>
        <p:spPr>
          <a:xfrm flipH="true" flipV="false" rot="0">
            <a:off x="-91673" y="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7315200" y="0"/>
                </a:moveTo>
                <a:lnTo>
                  <a:pt x="0" y="0"/>
                </a:lnTo>
                <a:lnTo>
                  <a:pt x="0" y="3204754"/>
                </a:lnTo>
                <a:lnTo>
                  <a:pt x="7315200" y="3204754"/>
                </a:lnTo>
                <a:lnTo>
                  <a:pt x="731520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true" rot="0">
            <a:off x="11578846" y="720159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0" y="3204754"/>
                </a:moveTo>
                <a:lnTo>
                  <a:pt x="7315200" y="3204754"/>
                </a:lnTo>
                <a:lnTo>
                  <a:pt x="7315200" y="0"/>
                </a:lnTo>
                <a:lnTo>
                  <a:pt x="0" y="0"/>
                </a:lnTo>
                <a:lnTo>
                  <a:pt x="0" y="3204754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612160" y="4212548"/>
            <a:ext cx="15063680" cy="3683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Yunon va Rim madaniyatida tarjima keng rivojlangan.</a:t>
            </a:r>
          </a:p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Aristotel va Platon asarlari lotin tiliga tarjima qilingan.</a:t>
            </a:r>
          </a:p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'Septuaginta' – yunon tiliga tarjima qilingan Tavrot matni.</a:t>
            </a:r>
          </a:p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Rimlik tarjimonlar tarjimada ekvivalentlik va moslashuv tamoyillarini ishlab chiqqan.</a:t>
            </a:r>
          </a:p>
          <a:p>
            <a:pPr algn="just">
              <a:lnSpc>
                <a:spcPts val="4899"/>
              </a:lnSpc>
            </a:pP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F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3051554" y="2107719"/>
            <a:ext cx="12184892" cy="110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526"/>
              </a:lnSpc>
            </a:pPr>
            <a:r>
              <a:rPr lang="en-US" sz="7681">
                <a:solidFill>
                  <a:srgbClr val="000000"/>
                </a:solidFill>
                <a:latin typeface="Dynapuff Condensed"/>
                <a:ea typeface="Dynapuff Condensed"/>
                <a:cs typeface="Dynapuff Condensed"/>
                <a:sym typeface="Dynapuff Condensed"/>
              </a:rPr>
              <a:t>O’RTA ASRLARDA TARJIMA</a:t>
            </a:r>
          </a:p>
        </p:txBody>
      </p:sp>
      <p:sp>
        <p:nvSpPr>
          <p:cNvPr name="Freeform 3" id="3"/>
          <p:cNvSpPr/>
          <p:nvPr/>
        </p:nvSpPr>
        <p:spPr>
          <a:xfrm flipH="true" flipV="false" rot="0">
            <a:off x="-91673" y="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7315200" y="0"/>
                </a:moveTo>
                <a:lnTo>
                  <a:pt x="0" y="0"/>
                </a:lnTo>
                <a:lnTo>
                  <a:pt x="0" y="3204754"/>
                </a:lnTo>
                <a:lnTo>
                  <a:pt x="7315200" y="3204754"/>
                </a:lnTo>
                <a:lnTo>
                  <a:pt x="731520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true" rot="0">
            <a:off x="11578846" y="720159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0" y="3204754"/>
                </a:moveTo>
                <a:lnTo>
                  <a:pt x="7315200" y="3204754"/>
                </a:lnTo>
                <a:lnTo>
                  <a:pt x="7315200" y="0"/>
                </a:lnTo>
                <a:lnTo>
                  <a:pt x="0" y="0"/>
                </a:lnTo>
                <a:lnTo>
                  <a:pt x="0" y="3204754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601770" y="4000405"/>
            <a:ext cx="15084461" cy="4921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Islom olamida tarjima markazlari rivojlangan (Bag‘dod – 'Bayt al-Hikma').</a:t>
            </a:r>
          </a:p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Yunon olimlarining asarlari arab tiliga tarjima qilingan.</a:t>
            </a:r>
          </a:p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Arab tarjimonlari falsafa, tibbiyot, matematika va astronomiya sohalarida katta hissa qo‘shgan.</a:t>
            </a:r>
          </a:p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O‘rta asrlarda lotin tilidan boshqa tillarga tarjima qilish jarayoni kuchaygan.</a:t>
            </a:r>
          </a:p>
          <a:p>
            <a:pPr algn="just">
              <a:lnSpc>
                <a:spcPts val="4899"/>
              </a:lnSpc>
            </a:pP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F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182021" y="2107719"/>
            <a:ext cx="13923957" cy="110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526"/>
              </a:lnSpc>
            </a:pPr>
            <a:r>
              <a:rPr lang="en-US" sz="7681">
                <a:solidFill>
                  <a:srgbClr val="000000"/>
                </a:solidFill>
                <a:latin typeface="Dynapuff Condensed"/>
                <a:ea typeface="Dynapuff Condensed"/>
                <a:cs typeface="Dynapuff Condensed"/>
                <a:sym typeface="Dynapuff Condensed"/>
              </a:rPr>
              <a:t>UYG’ONISH DAVRIDA TARJIMA</a:t>
            </a:r>
          </a:p>
        </p:txBody>
      </p:sp>
      <p:sp>
        <p:nvSpPr>
          <p:cNvPr name="Freeform 3" id="3"/>
          <p:cNvSpPr/>
          <p:nvPr/>
        </p:nvSpPr>
        <p:spPr>
          <a:xfrm flipH="true" flipV="false" rot="0">
            <a:off x="-91673" y="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7315200" y="0"/>
                </a:moveTo>
                <a:lnTo>
                  <a:pt x="0" y="0"/>
                </a:lnTo>
                <a:lnTo>
                  <a:pt x="0" y="3204754"/>
                </a:lnTo>
                <a:lnTo>
                  <a:pt x="7315200" y="3204754"/>
                </a:lnTo>
                <a:lnTo>
                  <a:pt x="731520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true" rot="0">
            <a:off x="11578846" y="720159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0" y="3204754"/>
                </a:moveTo>
                <a:lnTo>
                  <a:pt x="7315200" y="3204754"/>
                </a:lnTo>
                <a:lnTo>
                  <a:pt x="7315200" y="0"/>
                </a:lnTo>
                <a:lnTo>
                  <a:pt x="0" y="0"/>
                </a:lnTo>
                <a:lnTo>
                  <a:pt x="0" y="3204754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330901" y="4018119"/>
            <a:ext cx="15626199" cy="44424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G‘arbiy Yevropada yunon va lotin asarlarini milliy tillarga tarjima qilish rivojlandi.</a:t>
            </a:r>
          </a:p>
          <a:p>
            <a:pPr algn="l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Matbaachilikning paydo bo‘lishi tarjima jarayonini tezlashtirdi.</a:t>
            </a:r>
          </a:p>
          <a:p>
            <a:pPr algn="l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Bibliya milliy tillarga tarjima qilina boshladi.</a:t>
            </a:r>
          </a:p>
          <a:p>
            <a:pPr algn="l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Tarjimada grammatik va stilistik normalarni yaratishga harakat qilingan.</a:t>
            </a:r>
          </a:p>
          <a:p>
            <a:pPr algn="l">
              <a:lnSpc>
                <a:spcPts val="5039"/>
              </a:lnSpc>
            </a:pP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F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861054" y="2209863"/>
            <a:ext cx="12375392" cy="110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526"/>
              </a:lnSpc>
            </a:pPr>
            <a:r>
              <a:rPr lang="en-US" sz="7681">
                <a:solidFill>
                  <a:srgbClr val="000000"/>
                </a:solidFill>
                <a:latin typeface="Dynapuff Condensed"/>
                <a:ea typeface="Dynapuff Condensed"/>
                <a:cs typeface="Dynapuff Condensed"/>
                <a:sym typeface="Dynapuff Condensed"/>
              </a:rPr>
              <a:t>YANGI DAVR TARJIMALARI</a:t>
            </a:r>
          </a:p>
        </p:txBody>
      </p:sp>
      <p:sp>
        <p:nvSpPr>
          <p:cNvPr name="Freeform 3" id="3"/>
          <p:cNvSpPr/>
          <p:nvPr/>
        </p:nvSpPr>
        <p:spPr>
          <a:xfrm flipH="true" flipV="false" rot="0">
            <a:off x="-91673" y="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7315200" y="0"/>
                </a:moveTo>
                <a:lnTo>
                  <a:pt x="0" y="0"/>
                </a:lnTo>
                <a:lnTo>
                  <a:pt x="0" y="3204754"/>
                </a:lnTo>
                <a:lnTo>
                  <a:pt x="7315200" y="3204754"/>
                </a:lnTo>
                <a:lnTo>
                  <a:pt x="731520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true" rot="0">
            <a:off x="11578846" y="720159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0" y="3204754"/>
                </a:moveTo>
                <a:lnTo>
                  <a:pt x="7315200" y="3204754"/>
                </a:lnTo>
                <a:lnTo>
                  <a:pt x="7315200" y="0"/>
                </a:lnTo>
                <a:lnTo>
                  <a:pt x="0" y="0"/>
                </a:lnTo>
                <a:lnTo>
                  <a:pt x="0" y="3204754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640123" y="4035479"/>
            <a:ext cx="15619177" cy="31661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XVIII-XIX asrlarda tarjima nazariyasi shakllana boshladi.</a:t>
            </a:r>
          </a:p>
          <a:p>
            <a:pPr algn="l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Tarjimada adabiy uslub va ekvivalentlik tushunchalari rivojlandi.</a:t>
            </a:r>
          </a:p>
          <a:p>
            <a:pPr algn="l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Milliy tillarga tarjimalar kengaydi.</a:t>
            </a:r>
          </a:p>
          <a:p>
            <a:pPr algn="l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Zamonaviy tarjima nazariyasining ilk asoslari yaratilgan.</a:t>
            </a:r>
          </a:p>
          <a:p>
            <a:pPr algn="l">
              <a:lnSpc>
                <a:spcPts val="5039"/>
              </a:lnSpc>
            </a:pP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F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493851" y="2107719"/>
            <a:ext cx="13300297" cy="110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526"/>
              </a:lnSpc>
            </a:pPr>
            <a:r>
              <a:rPr lang="en-US" sz="7681">
                <a:solidFill>
                  <a:srgbClr val="000000"/>
                </a:solidFill>
                <a:latin typeface="Dynapuff Condensed"/>
                <a:ea typeface="Dynapuff Condensed"/>
                <a:cs typeface="Dynapuff Condensed"/>
                <a:sym typeface="Dynapuff Condensed"/>
              </a:rPr>
              <a:t>XX ASRDA TARJIMA NAZARIYASI</a:t>
            </a:r>
          </a:p>
        </p:txBody>
      </p:sp>
      <p:sp>
        <p:nvSpPr>
          <p:cNvPr name="Freeform 3" id="3"/>
          <p:cNvSpPr/>
          <p:nvPr/>
        </p:nvSpPr>
        <p:spPr>
          <a:xfrm flipH="true" flipV="false" rot="0">
            <a:off x="-91673" y="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7315200" y="0"/>
                </a:moveTo>
                <a:lnTo>
                  <a:pt x="0" y="0"/>
                </a:lnTo>
                <a:lnTo>
                  <a:pt x="0" y="3204754"/>
                </a:lnTo>
                <a:lnTo>
                  <a:pt x="7315200" y="3204754"/>
                </a:lnTo>
                <a:lnTo>
                  <a:pt x="731520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true" rot="0">
            <a:off x="11578846" y="720159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0" y="3204754"/>
                </a:moveTo>
                <a:lnTo>
                  <a:pt x="7315200" y="3204754"/>
                </a:lnTo>
                <a:lnTo>
                  <a:pt x="7315200" y="0"/>
                </a:lnTo>
                <a:lnTo>
                  <a:pt x="0" y="0"/>
                </a:lnTo>
                <a:lnTo>
                  <a:pt x="0" y="3204754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764494" y="4194864"/>
            <a:ext cx="14759013" cy="3099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Tarjima fan sifatida shakllana boshladi.</a:t>
            </a:r>
          </a:p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Ekvivalentlik va adekvatlik tushunchalari chuqur o‘rganildi.</a:t>
            </a:r>
          </a:p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Sinxron tarjima paydo bo‘ldi.</a:t>
            </a:r>
          </a:p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•- Mashinaviy tarjima bo‘yicha ilk tadqiqotlar boshlandi.</a:t>
            </a:r>
          </a:p>
          <a:p>
            <a:pPr algn="just">
              <a:lnSpc>
                <a:spcPts val="5179"/>
              </a:lnSpc>
            </a:pP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F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4676662" y="2107719"/>
            <a:ext cx="8934676" cy="110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526"/>
              </a:lnSpc>
            </a:pPr>
            <a:r>
              <a:rPr lang="en-US" sz="7681">
                <a:solidFill>
                  <a:srgbClr val="000000"/>
                </a:solidFill>
                <a:latin typeface="Dynapuff Condensed"/>
                <a:ea typeface="Dynapuff Condensed"/>
                <a:cs typeface="Dynapuff Condensed"/>
                <a:sym typeface="Dynapuff Condensed"/>
              </a:rPr>
              <a:t>XULOSA</a:t>
            </a:r>
          </a:p>
        </p:txBody>
      </p:sp>
      <p:sp>
        <p:nvSpPr>
          <p:cNvPr name="Freeform 3" id="3"/>
          <p:cNvSpPr/>
          <p:nvPr/>
        </p:nvSpPr>
        <p:spPr>
          <a:xfrm flipH="true" flipV="false" rot="0">
            <a:off x="-91673" y="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7315200" y="0"/>
                </a:moveTo>
                <a:lnTo>
                  <a:pt x="0" y="0"/>
                </a:lnTo>
                <a:lnTo>
                  <a:pt x="0" y="3204754"/>
                </a:lnTo>
                <a:lnTo>
                  <a:pt x="7315200" y="3204754"/>
                </a:lnTo>
                <a:lnTo>
                  <a:pt x="731520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true" rot="0">
            <a:off x="11578846" y="7201590"/>
            <a:ext cx="7315200" cy="3204754"/>
          </a:xfrm>
          <a:custGeom>
            <a:avLst/>
            <a:gdLst/>
            <a:ahLst/>
            <a:cxnLst/>
            <a:rect r="r" b="b" t="t" l="l"/>
            <a:pathLst>
              <a:path h="3204754" w="7315200">
                <a:moveTo>
                  <a:pt x="0" y="3204754"/>
                </a:moveTo>
                <a:lnTo>
                  <a:pt x="7315200" y="3204754"/>
                </a:lnTo>
                <a:lnTo>
                  <a:pt x="7315200" y="0"/>
                </a:lnTo>
                <a:lnTo>
                  <a:pt x="0" y="0"/>
                </a:lnTo>
                <a:lnTo>
                  <a:pt x="0" y="3204754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276594" y="3942769"/>
            <a:ext cx="15982706" cy="3258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179"/>
              </a:lnSpc>
            </a:pPr>
            <a:r>
              <a:rPr lang="en-US" sz="3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•Tarjima insoniyat madaniyatining muhim qismi bo‘lib kelgan.</a:t>
            </a:r>
          </a:p>
          <a:p>
            <a:pPr algn="l">
              <a:lnSpc>
                <a:spcPts val="5179"/>
              </a:lnSpc>
            </a:pPr>
            <a:r>
              <a:rPr lang="en-US" sz="3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•U turli davrlarda o‘zgarib, rivojlanib bordi.</a:t>
            </a:r>
          </a:p>
          <a:p>
            <a:pPr algn="l">
              <a:lnSpc>
                <a:spcPts val="5179"/>
              </a:lnSpc>
            </a:pPr>
            <a:r>
              <a:rPr lang="en-US" sz="3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•Bugungi kunda tarjima texnologiyalar bilan uyg‘unlashgan holda taraqqiy etmoqda.</a:t>
            </a:r>
          </a:p>
          <a:p>
            <a:pPr algn="l">
              <a:lnSpc>
                <a:spcPts val="5179"/>
              </a:lnSpc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DAGe41FVWJ4</dc:identifier>
  <dcterms:modified xsi:type="dcterms:W3CDTF">2011-08-01T06:04:30Z</dcterms:modified>
  <cp:revision>1</cp:revision>
  <dc:title>mut tarixiy ildizlari</dc:title>
</cp:coreProperties>
</file>