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ugo Classic" charset="1" panose="00000000000000000000"/>
      <p:regular r:id="rId15"/>
    </p:embeddedFont>
    <p:embeddedFont>
      <p:font typeface="Crimson Pro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52520" y="5878830"/>
            <a:ext cx="18640520" cy="6758940"/>
          </a:xfrm>
          <a:custGeom>
            <a:avLst/>
            <a:gdLst/>
            <a:ahLst/>
            <a:cxnLst/>
            <a:rect r="r" b="b" t="t" l="l"/>
            <a:pathLst>
              <a:path h="6758940" w="18640520">
                <a:moveTo>
                  <a:pt x="0" y="0"/>
                </a:moveTo>
                <a:lnTo>
                  <a:pt x="18640520" y="0"/>
                </a:lnTo>
                <a:lnTo>
                  <a:pt x="18640520" y="6758940"/>
                </a:lnTo>
                <a:lnTo>
                  <a:pt x="0" y="6758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63" r="0" b="-96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84616" y="-490898"/>
            <a:ext cx="3335307" cy="8085592"/>
          </a:xfrm>
          <a:custGeom>
            <a:avLst/>
            <a:gdLst/>
            <a:ahLst/>
            <a:cxnLst/>
            <a:rect r="r" b="b" t="t" l="l"/>
            <a:pathLst>
              <a:path h="8085592" w="3335307">
                <a:moveTo>
                  <a:pt x="0" y="0"/>
                </a:moveTo>
                <a:lnTo>
                  <a:pt x="3335307" y="0"/>
                </a:lnTo>
                <a:lnTo>
                  <a:pt x="3335307" y="8085592"/>
                </a:lnTo>
                <a:lnTo>
                  <a:pt x="0" y="80855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15053" y="2714722"/>
            <a:ext cx="15468286" cy="2151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6"/>
              </a:lnSpc>
            </a:pPr>
            <a:r>
              <a:rPr lang="en-US" sz="12147">
                <a:solidFill>
                  <a:srgbClr val="000000"/>
                </a:solidFill>
                <a:latin typeface="Sugo Classic"/>
                <a:ea typeface="Sugo Classic"/>
                <a:cs typeface="Sugo Classic"/>
                <a:sym typeface="Sugo Classic"/>
              </a:rPr>
              <a:t>Frazeologiya va milliylik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12824" y="4832136"/>
            <a:ext cx="3653151" cy="6381050"/>
          </a:xfrm>
          <a:custGeom>
            <a:avLst/>
            <a:gdLst/>
            <a:ahLst/>
            <a:cxnLst/>
            <a:rect r="r" b="b" t="t" l="l"/>
            <a:pathLst>
              <a:path h="6381050" w="3653151">
                <a:moveTo>
                  <a:pt x="0" y="0"/>
                </a:moveTo>
                <a:lnTo>
                  <a:pt x="3653151" y="0"/>
                </a:lnTo>
                <a:lnTo>
                  <a:pt x="3653151" y="6381050"/>
                </a:lnTo>
                <a:lnTo>
                  <a:pt x="0" y="6381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37880" y="8252132"/>
            <a:ext cx="3622518" cy="3513843"/>
          </a:xfrm>
          <a:custGeom>
            <a:avLst/>
            <a:gdLst/>
            <a:ahLst/>
            <a:cxnLst/>
            <a:rect r="r" b="b" t="t" l="l"/>
            <a:pathLst>
              <a:path h="3513843" w="3622518">
                <a:moveTo>
                  <a:pt x="0" y="0"/>
                </a:moveTo>
                <a:lnTo>
                  <a:pt x="3622518" y="0"/>
                </a:lnTo>
                <a:lnTo>
                  <a:pt x="3622518" y="3513843"/>
                </a:lnTo>
                <a:lnTo>
                  <a:pt x="0" y="3513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0088" y="4783687"/>
            <a:ext cx="14906347" cy="3468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7790" indent="-358895" lvl="1">
              <a:lnSpc>
                <a:spcPts val="4621"/>
              </a:lnSpc>
              <a:buFont typeface="Arial"/>
              <a:buChar char="•"/>
            </a:pPr>
            <a:r>
              <a:rPr lang="en-US" sz="3324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Frazeologiya - turg‘un iboralar, maqollar, matallar va boshqa ma'noli birikmalardan tashkil topgan bo'lim.</a:t>
            </a:r>
          </a:p>
          <a:p>
            <a:pPr algn="ctr" marL="717790" indent="-358895" lvl="1">
              <a:lnSpc>
                <a:spcPts val="4621"/>
              </a:lnSpc>
              <a:buFont typeface="Arial"/>
              <a:buChar char="•"/>
            </a:pPr>
            <a:r>
              <a:rPr lang="en-US" sz="3324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Milliylik - xalqning o'ziga xos urf-odatlari, madaniyati, tafakkuri va dunyoqarashini aks ettiruvchi hodisa.</a:t>
            </a:r>
          </a:p>
          <a:p>
            <a:pPr algn="ctr" marL="717790" indent="-358895" lvl="1">
              <a:lnSpc>
                <a:spcPts val="4621"/>
              </a:lnSpc>
              <a:buFont typeface="Arial"/>
              <a:buChar char="•"/>
            </a:pPr>
            <a:r>
              <a:rPr lang="en-US" sz="3324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Frazeologizmlar xalqning milliy tafakkuri va madaniyatini aks ettiradi.</a:t>
            </a:r>
          </a:p>
          <a:p>
            <a:pPr algn="ctr">
              <a:lnSpc>
                <a:spcPts val="462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365143" y="1220187"/>
            <a:ext cx="13049309" cy="1840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Kirish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38063" y="1489125"/>
            <a:ext cx="13049309" cy="1838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Frazeologiyaning Ta'rifi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9546" y="4637782"/>
            <a:ext cx="17088907" cy="3126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8280" indent="-389140" lvl="1">
              <a:lnSpc>
                <a:spcPts val="5010"/>
              </a:lnSpc>
              <a:buFont typeface="Arial"/>
              <a:buChar char="•"/>
            </a:pPr>
            <a:r>
              <a:rPr lang="en-US" sz="3604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Frazeologiya - tayyor shakldagi so'z birikmalaridan tashkil topgan bo'lib, ular ma'nosi alohida so'zlardan kelib chiqmaydi.</a:t>
            </a:r>
          </a:p>
          <a:p>
            <a:pPr algn="l" marL="778280" indent="-389140" lvl="1">
              <a:lnSpc>
                <a:spcPts val="5010"/>
              </a:lnSpc>
              <a:buFont typeface="Arial"/>
              <a:buChar char="•"/>
            </a:pPr>
            <a:r>
              <a:rPr lang="en-US" sz="3604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Masalan: "Tili uzun" - "boshqalarga tanbeh beruvchi yoki ko‘p gapiruvchi odam".</a:t>
            </a:r>
          </a:p>
          <a:p>
            <a:pPr algn="l" marL="778280" indent="-389140" lvl="1">
              <a:lnSpc>
                <a:spcPts val="5010"/>
              </a:lnSpc>
              <a:buFont typeface="Arial"/>
              <a:buChar char="•"/>
            </a:pPr>
            <a:r>
              <a:rPr lang="en-US" sz="3604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Frazeologizmlar ko‘pincha ko‘chma ma’noda ishlatiladi.</a:t>
            </a:r>
          </a:p>
          <a:p>
            <a:pPr algn="l">
              <a:lnSpc>
                <a:spcPts val="501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34696" y="7057507"/>
            <a:ext cx="2258285" cy="3944603"/>
          </a:xfrm>
          <a:custGeom>
            <a:avLst/>
            <a:gdLst/>
            <a:ahLst/>
            <a:cxnLst/>
            <a:rect r="r" b="b" t="t" l="l"/>
            <a:pathLst>
              <a:path h="3944603" w="2258285">
                <a:moveTo>
                  <a:pt x="0" y="0"/>
                </a:moveTo>
                <a:lnTo>
                  <a:pt x="2258286" y="0"/>
                </a:lnTo>
                <a:lnTo>
                  <a:pt x="2258286" y="3944603"/>
                </a:lnTo>
                <a:lnTo>
                  <a:pt x="0" y="394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95661" y="9171662"/>
            <a:ext cx="2239349" cy="2172168"/>
          </a:xfrm>
          <a:custGeom>
            <a:avLst/>
            <a:gdLst/>
            <a:ahLst/>
            <a:cxnLst/>
            <a:rect r="r" b="b" t="t" l="l"/>
            <a:pathLst>
              <a:path h="2172168" w="2239349">
                <a:moveTo>
                  <a:pt x="0" y="0"/>
                </a:moveTo>
                <a:lnTo>
                  <a:pt x="2239349" y="0"/>
                </a:lnTo>
                <a:lnTo>
                  <a:pt x="2239349" y="2172168"/>
                </a:lnTo>
                <a:lnTo>
                  <a:pt x="0" y="217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19345" y="1336052"/>
            <a:ext cx="13049309" cy="1838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Frazeologiya va Milliylik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9119" y="4612349"/>
            <a:ext cx="16084144" cy="2856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1776" indent="-355888" lvl="1">
              <a:lnSpc>
                <a:spcPts val="4582"/>
              </a:lnSpc>
              <a:buFont typeface="Arial"/>
              <a:buChar char="•"/>
            </a:pPr>
            <a:r>
              <a:rPr lang="en-US" sz="3296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Har bir xalqning frazeologizmlari o‘ziga xos bo‘lib, ularning milliy mentaliteti va dunyoqarashini aks ettiradi.</a:t>
            </a:r>
          </a:p>
          <a:p>
            <a:pPr algn="l" marL="711776" indent="-355888" lvl="1">
              <a:lnSpc>
                <a:spcPts val="4582"/>
              </a:lnSpc>
              <a:buFont typeface="Arial"/>
              <a:buChar char="•"/>
            </a:pPr>
            <a:r>
              <a:rPr lang="en-US" sz="3296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Masalan: o‘zbek tilida "Qorni to'q, ko'ngli tinch" iborasi milliy qadriyatlarni bildiradi.</a:t>
            </a:r>
          </a:p>
          <a:p>
            <a:pPr algn="l" marL="711776" indent="-355888" lvl="1">
              <a:lnSpc>
                <a:spcPts val="4582"/>
              </a:lnSpc>
              <a:buFont typeface="Arial"/>
              <a:buChar char="•"/>
            </a:pPr>
            <a:r>
              <a:rPr lang="en-US" sz="3296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Boshqa tillarda bunga o‘xshash iboralar boshqacha talqin qilinadi.</a:t>
            </a:r>
          </a:p>
          <a:p>
            <a:pPr algn="l">
              <a:lnSpc>
                <a:spcPts val="458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34696" y="7057507"/>
            <a:ext cx="2258285" cy="3944603"/>
          </a:xfrm>
          <a:custGeom>
            <a:avLst/>
            <a:gdLst/>
            <a:ahLst/>
            <a:cxnLst/>
            <a:rect r="r" b="b" t="t" l="l"/>
            <a:pathLst>
              <a:path h="3944603" w="2258285">
                <a:moveTo>
                  <a:pt x="0" y="0"/>
                </a:moveTo>
                <a:lnTo>
                  <a:pt x="2258286" y="0"/>
                </a:lnTo>
                <a:lnTo>
                  <a:pt x="2258286" y="3944603"/>
                </a:lnTo>
                <a:lnTo>
                  <a:pt x="0" y="394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95661" y="9171662"/>
            <a:ext cx="2239349" cy="2172168"/>
          </a:xfrm>
          <a:custGeom>
            <a:avLst/>
            <a:gdLst/>
            <a:ahLst/>
            <a:cxnLst/>
            <a:rect r="r" b="b" t="t" l="l"/>
            <a:pathLst>
              <a:path h="2172168" w="2239349">
                <a:moveTo>
                  <a:pt x="0" y="0"/>
                </a:moveTo>
                <a:lnTo>
                  <a:pt x="2239349" y="0"/>
                </a:lnTo>
                <a:lnTo>
                  <a:pt x="2239349" y="2172168"/>
                </a:lnTo>
                <a:lnTo>
                  <a:pt x="0" y="217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34747" y="427634"/>
            <a:ext cx="11548224" cy="2608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2"/>
              </a:lnSpc>
            </a:pPr>
            <a:r>
              <a:rPr lang="en-US" sz="7387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Milliylikni Aks Ettiruvchi Frazeologizmlar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90516" y="4323940"/>
            <a:ext cx="15344493" cy="400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1867" indent="-355933" lvl="1">
              <a:lnSpc>
                <a:spcPts val="4583"/>
              </a:lnSpc>
              <a:buFont typeface="Arial"/>
              <a:buChar char="•"/>
            </a:pPr>
            <a:r>
              <a:rPr lang="en-US" sz="3297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O'zbek tilida:</a:t>
            </a:r>
          </a:p>
          <a:p>
            <a:pPr algn="l" marL="1423734" indent="-474578" lvl="2">
              <a:lnSpc>
                <a:spcPts val="4583"/>
              </a:lnSpc>
              <a:buFont typeface="Arial"/>
              <a:buChar char="⚬"/>
            </a:pPr>
            <a:r>
              <a:rPr lang="en-US" sz="3297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"Qo'lidan keladi" – qobiliyatli yoki usta odam.</a:t>
            </a:r>
          </a:p>
          <a:p>
            <a:pPr algn="l" marL="1423734" indent="-474578" lvl="2">
              <a:lnSpc>
                <a:spcPts val="4583"/>
              </a:lnSpc>
              <a:buFont typeface="Arial"/>
              <a:buChar char="⚬"/>
            </a:pPr>
            <a:r>
              <a:rPr lang="en-US" sz="3297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"Ko'ngli oq" – samimiy va pok niyatli inson.</a:t>
            </a:r>
          </a:p>
          <a:p>
            <a:pPr algn="l" marL="711867" indent="-355933" lvl="1">
              <a:lnSpc>
                <a:spcPts val="4583"/>
              </a:lnSpc>
              <a:buFont typeface="Arial"/>
              <a:buChar char="•"/>
            </a:pPr>
            <a:r>
              <a:rPr lang="en-US" sz="3297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Rus tilida:</a:t>
            </a:r>
          </a:p>
          <a:p>
            <a:pPr algn="l" marL="1423734" indent="-474578" lvl="2">
              <a:lnSpc>
                <a:spcPts val="4583"/>
              </a:lnSpc>
              <a:buFont typeface="Arial"/>
              <a:buChar char="⚬"/>
            </a:pPr>
            <a:r>
              <a:rPr lang="en-US" sz="3297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"Душа нараспашку" – ochiqko'ngil va soddadil odam.</a:t>
            </a:r>
          </a:p>
          <a:p>
            <a:pPr algn="l" marL="711867" indent="-355933" lvl="1">
              <a:lnSpc>
                <a:spcPts val="4583"/>
              </a:lnSpc>
              <a:buFont typeface="Arial"/>
              <a:buChar char="•"/>
            </a:pPr>
            <a:r>
              <a:rPr lang="en-US" sz="3297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Bu frazeologizmlar xalqning madaniyati va tafakkurini aks ettiradi.</a:t>
            </a:r>
          </a:p>
          <a:p>
            <a:pPr algn="l">
              <a:lnSpc>
                <a:spcPts val="4583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834696" y="7057507"/>
            <a:ext cx="2258285" cy="3944603"/>
          </a:xfrm>
          <a:custGeom>
            <a:avLst/>
            <a:gdLst/>
            <a:ahLst/>
            <a:cxnLst/>
            <a:rect r="r" b="b" t="t" l="l"/>
            <a:pathLst>
              <a:path h="3944603" w="2258285">
                <a:moveTo>
                  <a:pt x="0" y="0"/>
                </a:moveTo>
                <a:lnTo>
                  <a:pt x="2258286" y="0"/>
                </a:lnTo>
                <a:lnTo>
                  <a:pt x="2258286" y="3944603"/>
                </a:lnTo>
                <a:lnTo>
                  <a:pt x="0" y="394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95661" y="9171662"/>
            <a:ext cx="2239349" cy="2172168"/>
          </a:xfrm>
          <a:custGeom>
            <a:avLst/>
            <a:gdLst/>
            <a:ahLst/>
            <a:cxnLst/>
            <a:rect r="r" b="b" t="t" l="l"/>
            <a:pathLst>
              <a:path h="2172168" w="2239349">
                <a:moveTo>
                  <a:pt x="0" y="0"/>
                </a:moveTo>
                <a:lnTo>
                  <a:pt x="2239349" y="0"/>
                </a:lnTo>
                <a:lnTo>
                  <a:pt x="2239349" y="2172168"/>
                </a:lnTo>
                <a:lnTo>
                  <a:pt x="0" y="217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89390" y="659856"/>
            <a:ext cx="11885432" cy="335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5"/>
              </a:lnSpc>
            </a:pPr>
            <a:r>
              <a:rPr lang="en-US" sz="9496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Frazeologizmlarning Tarixiy Asoslari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4237" y="4400312"/>
            <a:ext cx="14276901" cy="557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2483" indent="-496241" lvl="1">
              <a:lnSpc>
                <a:spcPts val="6389"/>
              </a:lnSpc>
              <a:buFont typeface="Arial"/>
              <a:buChar char="•"/>
            </a:pPr>
            <a:r>
              <a:rPr lang="en-US" sz="4596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Frazeologizmlar tarixiy voqealar, an'analar va urf-odatlar bilan bog'liq.</a:t>
            </a:r>
          </a:p>
          <a:p>
            <a:pPr algn="l" marL="992483" indent="-496241" lvl="1">
              <a:lnSpc>
                <a:spcPts val="6389"/>
              </a:lnSpc>
              <a:buFont typeface="Arial"/>
              <a:buChar char="•"/>
            </a:pPr>
            <a:r>
              <a:rPr lang="en-US" sz="4596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Masalan, "Oq yo‘l tilamoq" iborasi qadimiy odatlardan kelib chiqqan.</a:t>
            </a:r>
          </a:p>
          <a:p>
            <a:pPr algn="l" marL="992483" indent="-496241" lvl="1">
              <a:lnSpc>
                <a:spcPts val="6389"/>
              </a:lnSpc>
              <a:buFont typeface="Arial"/>
              <a:buChar char="•"/>
            </a:pPr>
            <a:r>
              <a:rPr lang="en-US" sz="4596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Milliy tarix va urf-odatlar frazeologik ma'nolarni shakllantiradi.</a:t>
            </a:r>
          </a:p>
          <a:p>
            <a:pPr algn="l">
              <a:lnSpc>
                <a:spcPts val="638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34696" y="7057507"/>
            <a:ext cx="2258285" cy="3944603"/>
          </a:xfrm>
          <a:custGeom>
            <a:avLst/>
            <a:gdLst/>
            <a:ahLst/>
            <a:cxnLst/>
            <a:rect r="r" b="b" t="t" l="l"/>
            <a:pathLst>
              <a:path h="3944603" w="2258285">
                <a:moveTo>
                  <a:pt x="0" y="0"/>
                </a:moveTo>
                <a:lnTo>
                  <a:pt x="2258286" y="0"/>
                </a:lnTo>
                <a:lnTo>
                  <a:pt x="2258286" y="3944603"/>
                </a:lnTo>
                <a:lnTo>
                  <a:pt x="0" y="394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95661" y="9171662"/>
            <a:ext cx="2239349" cy="2172168"/>
          </a:xfrm>
          <a:custGeom>
            <a:avLst/>
            <a:gdLst/>
            <a:ahLst/>
            <a:cxnLst/>
            <a:rect r="r" b="b" t="t" l="l"/>
            <a:pathLst>
              <a:path h="2172168" w="2239349">
                <a:moveTo>
                  <a:pt x="0" y="0"/>
                </a:moveTo>
                <a:lnTo>
                  <a:pt x="2239349" y="0"/>
                </a:lnTo>
                <a:lnTo>
                  <a:pt x="2239349" y="2172168"/>
                </a:lnTo>
                <a:lnTo>
                  <a:pt x="0" y="217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93030" y="819150"/>
            <a:ext cx="13582800" cy="2976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88"/>
              </a:lnSpc>
            </a:pPr>
            <a:r>
              <a:rPr lang="en-US" sz="8420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Frazeologiyaning O'ziga Xos Xususiyatlari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05351" y="4680911"/>
            <a:ext cx="15158158" cy="476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1106" indent="-495553" lvl="1">
              <a:lnSpc>
                <a:spcPts val="6380"/>
              </a:lnSpc>
              <a:buFont typeface="Arial"/>
              <a:buChar char="•"/>
            </a:pPr>
            <a:r>
              <a:rPr lang="en-US" sz="4590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Turg‘unlik – so‘zlarning o‘rnini o‘zgartirish mumkin emas.</a:t>
            </a:r>
          </a:p>
          <a:p>
            <a:pPr algn="l" marL="991106" indent="-495553" lvl="1">
              <a:lnSpc>
                <a:spcPts val="6380"/>
              </a:lnSpc>
              <a:buFont typeface="Arial"/>
              <a:buChar char="•"/>
            </a:pPr>
            <a:r>
              <a:rPr lang="en-US" sz="4590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Ko‘chma ma'no – to‘g‘ridan-to‘g‘ri ma'no bilan izohlab bo‘lmaydi.</a:t>
            </a:r>
          </a:p>
          <a:p>
            <a:pPr algn="l" marL="991106" indent="-495553" lvl="1">
              <a:lnSpc>
                <a:spcPts val="6380"/>
              </a:lnSpc>
              <a:buFont typeface="Arial"/>
              <a:buChar char="•"/>
            </a:pPr>
            <a:r>
              <a:rPr lang="en-US" sz="4590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Emotsionallik – hissiy ta'sir kuchiga ega, masalan, "Ko‘ngli tog‘dek" (mehribon).</a:t>
            </a:r>
          </a:p>
          <a:p>
            <a:pPr algn="l">
              <a:lnSpc>
                <a:spcPts val="638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19345" y="1086722"/>
            <a:ext cx="13049309" cy="1838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Xulosa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12728" y="4350121"/>
            <a:ext cx="14862543" cy="4679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2070" indent="-486035" lvl="1">
              <a:lnSpc>
                <a:spcPts val="6258"/>
              </a:lnSpc>
              <a:buFont typeface="Arial"/>
              <a:buChar char="•"/>
            </a:pPr>
            <a:r>
              <a:rPr lang="en-US" sz="450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Frazeologiya va milliylik o‘zaro chambarchas bog‘liq.</a:t>
            </a:r>
          </a:p>
          <a:p>
            <a:pPr algn="l" marL="972070" indent="-486035" lvl="1">
              <a:lnSpc>
                <a:spcPts val="6258"/>
              </a:lnSpc>
              <a:buFont typeface="Arial"/>
              <a:buChar char="•"/>
            </a:pPr>
            <a:r>
              <a:rPr lang="en-US" sz="450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Frazeologizmlar xalqning tarixiy tajribasi, dunyoqarashi va qadriyatlarini aks ettiradi.</a:t>
            </a:r>
          </a:p>
          <a:p>
            <a:pPr algn="l" marL="972070" indent="-486035" lvl="1">
              <a:lnSpc>
                <a:spcPts val="6258"/>
              </a:lnSpc>
              <a:buFont typeface="Arial"/>
              <a:buChar char="•"/>
            </a:pPr>
            <a:r>
              <a:rPr lang="en-US" sz="450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Milliylikni o'rganish uchun frazeologizmlarni chuqur o'rganish zarur.</a:t>
            </a:r>
          </a:p>
          <a:p>
            <a:pPr algn="l">
              <a:lnSpc>
                <a:spcPts val="6258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34696" y="7057507"/>
            <a:ext cx="2258285" cy="3944603"/>
          </a:xfrm>
          <a:custGeom>
            <a:avLst/>
            <a:gdLst/>
            <a:ahLst/>
            <a:cxnLst/>
            <a:rect r="r" b="b" t="t" l="l"/>
            <a:pathLst>
              <a:path h="3944603" w="2258285">
                <a:moveTo>
                  <a:pt x="0" y="0"/>
                </a:moveTo>
                <a:lnTo>
                  <a:pt x="2258286" y="0"/>
                </a:lnTo>
                <a:lnTo>
                  <a:pt x="2258286" y="3944603"/>
                </a:lnTo>
                <a:lnTo>
                  <a:pt x="0" y="394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95661" y="9171662"/>
            <a:ext cx="2239349" cy="2172168"/>
          </a:xfrm>
          <a:custGeom>
            <a:avLst/>
            <a:gdLst/>
            <a:ahLst/>
            <a:cxnLst/>
            <a:rect r="r" b="b" t="t" l="l"/>
            <a:pathLst>
              <a:path h="2172168" w="2239349">
                <a:moveTo>
                  <a:pt x="0" y="0"/>
                </a:moveTo>
                <a:lnTo>
                  <a:pt x="2239349" y="0"/>
                </a:lnTo>
                <a:lnTo>
                  <a:pt x="2239349" y="2172168"/>
                </a:lnTo>
                <a:lnTo>
                  <a:pt x="0" y="217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38063" y="1381269"/>
            <a:ext cx="13049309" cy="1840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Sugo Classic"/>
                <a:ea typeface="Sugo Classic"/>
                <a:cs typeface="Sugo Classic"/>
                <a:sym typeface="Sugo Classic"/>
              </a:rPr>
              <a:t>Foydalanilgan Adabiyotlar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32301" y="4389468"/>
            <a:ext cx="15623399" cy="4868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1830" indent="-430915" lvl="1">
              <a:lnSpc>
                <a:spcPts val="5548"/>
              </a:lnSpc>
              <a:buFont typeface="Arial"/>
              <a:buChar char="•"/>
            </a:pPr>
            <a:r>
              <a:rPr lang="en-US" sz="3991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G‘ulomov N. "O‘zbek tilining frazeologik lug‘ati" – Toshkent: Fan, 2004.</a:t>
            </a:r>
          </a:p>
          <a:p>
            <a:pPr algn="l" marL="861830" indent="-430915" lvl="1">
              <a:lnSpc>
                <a:spcPts val="5548"/>
              </a:lnSpc>
              <a:buFont typeface="Arial"/>
              <a:buChar char="•"/>
            </a:pPr>
            <a:r>
              <a:rPr lang="en-US" sz="3991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Madrahimov A. "Frazeologiyaning nazariy asoslari" – Toshkent: Universitet nashriyoti, 2010.</a:t>
            </a:r>
          </a:p>
          <a:p>
            <a:pPr algn="l" marL="861830" indent="-430915" lvl="1">
              <a:lnSpc>
                <a:spcPts val="5548"/>
              </a:lnSpc>
              <a:buFont typeface="Arial"/>
              <a:buChar char="•"/>
            </a:pPr>
            <a:r>
              <a:rPr lang="en-US" sz="3991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Abduazizov A. "O‘zbek tili frazeologizmlarining ma’no talqini" – Toshkent: O‘qituvchi, 2015.</a:t>
            </a:r>
          </a:p>
          <a:p>
            <a:pPr algn="l">
              <a:lnSpc>
                <a:spcPts val="5548"/>
              </a:lnSpc>
            </a:pPr>
          </a:p>
          <a:p>
            <a:pPr algn="l">
              <a:lnSpc>
                <a:spcPts val="5548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3299" y="-818860"/>
            <a:ext cx="1701877" cy="4125764"/>
          </a:xfrm>
          <a:custGeom>
            <a:avLst/>
            <a:gdLst/>
            <a:ahLst/>
            <a:cxnLst/>
            <a:rect r="r" b="b" t="t" l="l"/>
            <a:pathLst>
              <a:path h="4125764" w="1701877">
                <a:moveTo>
                  <a:pt x="0" y="0"/>
                </a:moveTo>
                <a:lnTo>
                  <a:pt x="1701877" y="0"/>
                </a:lnTo>
                <a:lnTo>
                  <a:pt x="1701877" y="4125764"/>
                </a:lnTo>
                <a:lnTo>
                  <a:pt x="0" y="412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34696" y="7057507"/>
            <a:ext cx="2258285" cy="3944603"/>
          </a:xfrm>
          <a:custGeom>
            <a:avLst/>
            <a:gdLst/>
            <a:ahLst/>
            <a:cxnLst/>
            <a:rect r="r" b="b" t="t" l="l"/>
            <a:pathLst>
              <a:path h="3944603" w="2258285">
                <a:moveTo>
                  <a:pt x="0" y="0"/>
                </a:moveTo>
                <a:lnTo>
                  <a:pt x="2258286" y="0"/>
                </a:lnTo>
                <a:lnTo>
                  <a:pt x="2258286" y="3944603"/>
                </a:lnTo>
                <a:lnTo>
                  <a:pt x="0" y="394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95661" y="9171662"/>
            <a:ext cx="2239349" cy="2172168"/>
          </a:xfrm>
          <a:custGeom>
            <a:avLst/>
            <a:gdLst/>
            <a:ahLst/>
            <a:cxnLst/>
            <a:rect r="r" b="b" t="t" l="l"/>
            <a:pathLst>
              <a:path h="2172168" w="2239349">
                <a:moveTo>
                  <a:pt x="0" y="0"/>
                </a:moveTo>
                <a:lnTo>
                  <a:pt x="2239349" y="0"/>
                </a:lnTo>
                <a:lnTo>
                  <a:pt x="2239349" y="2172168"/>
                </a:lnTo>
                <a:lnTo>
                  <a:pt x="0" y="217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DAGe_8gEbUg</dc:identifier>
  <dcterms:modified xsi:type="dcterms:W3CDTF">2011-08-01T06:04:30Z</dcterms:modified>
  <cp:revision>1</cp:revision>
  <dc:title>Frazeologiya va milliylik</dc:title>
</cp:coreProperties>
</file>