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FCO Brookshire" pitchFamily="2" charset="0"/>
      <p:regular r:id="rId14"/>
    </p:embeddedFont>
    <p:embeddedFont>
      <p:font typeface="Katibeh" pitchFamily="2" charset="-7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95" autoAdjust="0"/>
  </p:normalViewPr>
  <p:slideViewPr>
    <p:cSldViewPr>
      <p:cViewPr varScale="1">
        <p:scale>
          <a:sx n="77" d="100"/>
          <a:sy n="77" d="100"/>
        </p:scale>
        <p:origin x="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7336" y="2691840"/>
            <a:ext cx="14133328" cy="4903319"/>
          </a:xfrm>
          <a:custGeom>
            <a:avLst/>
            <a:gdLst/>
            <a:ahLst/>
            <a:cxnLst/>
            <a:rect l="l" t="t" r="r" b="b"/>
            <a:pathLst>
              <a:path w="14133328" h="4903319">
                <a:moveTo>
                  <a:pt x="0" y="0"/>
                </a:moveTo>
                <a:lnTo>
                  <a:pt x="14133328" y="0"/>
                </a:lnTo>
                <a:lnTo>
                  <a:pt x="14133328" y="4903320"/>
                </a:lnTo>
                <a:lnTo>
                  <a:pt x="0" y="49033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66138" y="3728933"/>
            <a:ext cx="1080217" cy="1097867"/>
          </a:xfrm>
          <a:custGeom>
            <a:avLst/>
            <a:gdLst/>
            <a:ahLst/>
            <a:cxnLst/>
            <a:rect l="l" t="t" r="r" b="b"/>
            <a:pathLst>
              <a:path w="1080217" h="1097867">
                <a:moveTo>
                  <a:pt x="0" y="0"/>
                </a:moveTo>
                <a:lnTo>
                  <a:pt x="1080217" y="0"/>
                </a:lnTo>
                <a:lnTo>
                  <a:pt x="1080217" y="1097867"/>
                </a:lnTo>
                <a:lnTo>
                  <a:pt x="0" y="1097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363951" y="3824310"/>
            <a:ext cx="7850414" cy="254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1"/>
              </a:lnSpc>
              <a:spcBef>
                <a:spcPct val="0"/>
              </a:spcBef>
            </a:pPr>
            <a:r>
              <a:rPr lang="en-US" sz="4836">
                <a:solidFill>
                  <a:srgbClr val="30281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FRAZEOLOGIZMLARNI TARJIMA QILISH USULLARI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94991" y="3886857"/>
            <a:ext cx="5372776" cy="4114800"/>
          </a:xfrm>
          <a:custGeom>
            <a:avLst/>
            <a:gdLst/>
            <a:ahLst/>
            <a:cxnLst/>
            <a:rect l="l" t="t" r="r" b="b"/>
            <a:pathLst>
              <a:path w="5372776" h="4114800">
                <a:moveTo>
                  <a:pt x="0" y="0"/>
                </a:moveTo>
                <a:lnTo>
                  <a:pt x="5372776" y="0"/>
                </a:lnTo>
                <a:lnTo>
                  <a:pt x="5372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26342" y="3503922"/>
            <a:ext cx="9866291" cy="575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638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•Frazeologizmlar - o'ziga xos ma'no kasb etuvchi barqaror birikmalar.</a:t>
            </a:r>
          </a:p>
          <a:p>
            <a:pPr algn="ctr">
              <a:lnSpc>
                <a:spcPts val="5612"/>
              </a:lnSpc>
            </a:pPr>
            <a:r>
              <a:rPr lang="en-US" sz="4638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•Ularni tarjima qilish jarayonida nafaqat lug'aviy, balki madaniy kontekstni ham inobatga olish kerak.</a:t>
            </a:r>
          </a:p>
          <a:p>
            <a:pPr algn="ctr">
              <a:lnSpc>
                <a:spcPts val="5612"/>
              </a:lnSpc>
            </a:pPr>
            <a:r>
              <a:rPr lang="en-US" sz="4638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•Turli tillarda frazeologizmlar turlicha ifodalanadi, shu bois tarjima qilishda maxsus usullar qo'llaniladi.</a:t>
            </a:r>
          </a:p>
          <a:p>
            <a:pPr algn="ctr">
              <a:lnSpc>
                <a:spcPts val="5612"/>
              </a:lnSpc>
            </a:pPr>
            <a:endParaRPr lang="en-US" sz="4638">
              <a:solidFill>
                <a:srgbClr val="30281A"/>
              </a:solidFill>
              <a:latin typeface="Katibeh"/>
              <a:ea typeface="Katibeh"/>
              <a:cs typeface="Katibeh"/>
              <a:sym typeface="Katibe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66138" y="1095166"/>
            <a:ext cx="10555724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Kirish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07958" y="3508397"/>
            <a:ext cx="5048250" cy="5635460"/>
          </a:xfrm>
          <a:custGeom>
            <a:avLst/>
            <a:gdLst/>
            <a:ahLst/>
            <a:cxnLst/>
            <a:rect l="l" t="t" r="r" b="b"/>
            <a:pathLst>
              <a:path w="5048250" h="5635460">
                <a:moveTo>
                  <a:pt x="0" y="0"/>
                </a:moveTo>
                <a:lnTo>
                  <a:pt x="5048251" y="0"/>
                </a:lnTo>
                <a:lnTo>
                  <a:pt x="5048251" y="5635460"/>
                </a:lnTo>
                <a:lnTo>
                  <a:pt x="0" y="5635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972562" y="4395075"/>
            <a:ext cx="10776972" cy="310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634" lvl="1" indent="-428817" algn="l">
              <a:lnSpc>
                <a:spcPts val="4806"/>
              </a:lnSpc>
              <a:buFont typeface="Arial"/>
              <a:buChar char="•"/>
            </a:pPr>
            <a:r>
              <a:rPr lang="en-US" sz="3972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Bu usulda frazeologizmning to'liq ekvivalenti boshqa tilda mavjud bo'lganda qo'llaniladi.</a:t>
            </a:r>
          </a:p>
          <a:p>
            <a:pPr marL="857634" lvl="1" indent="-428817" algn="l">
              <a:lnSpc>
                <a:spcPts val="4806"/>
              </a:lnSpc>
              <a:buFont typeface="Arial"/>
              <a:buChar char="•"/>
            </a:pPr>
            <a:r>
              <a:rPr lang="en-US" sz="3972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Masalan: 'Ko'z ochib yumguncha' — 'In the blink of an eye'.</a:t>
            </a:r>
          </a:p>
          <a:p>
            <a:pPr marL="857634" lvl="1" indent="-428817" algn="l">
              <a:lnSpc>
                <a:spcPts val="4806"/>
              </a:lnSpc>
              <a:buFont typeface="Arial"/>
              <a:buChar char="•"/>
            </a:pPr>
            <a:r>
              <a:rPr lang="en-US" sz="3972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Mazmun va ifodalanishi bir xil bo'lganda ishlatiladi.</a:t>
            </a:r>
          </a:p>
          <a:p>
            <a:pPr algn="l">
              <a:lnSpc>
                <a:spcPts val="4806"/>
              </a:lnSpc>
            </a:pPr>
            <a:endParaRPr lang="en-US" sz="3972">
              <a:solidFill>
                <a:srgbClr val="30281A"/>
              </a:solidFill>
              <a:latin typeface="Katibeh"/>
              <a:ea typeface="Katibeh"/>
              <a:cs typeface="Katibeh"/>
              <a:sym typeface="Katibeh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75526" y="1142754"/>
            <a:ext cx="10704515" cy="1503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5"/>
              </a:lnSpc>
            </a:pPr>
            <a:r>
              <a:rPr lang="en-US" sz="883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To'liq ekvivalent tarjima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363126" y="5143500"/>
            <a:ext cx="6896174" cy="4232572"/>
          </a:xfrm>
          <a:custGeom>
            <a:avLst/>
            <a:gdLst/>
            <a:ahLst/>
            <a:cxnLst/>
            <a:rect l="l" t="t" r="r" b="b"/>
            <a:pathLst>
              <a:path w="6896174" h="4232572">
                <a:moveTo>
                  <a:pt x="6896174" y="0"/>
                </a:moveTo>
                <a:lnTo>
                  <a:pt x="0" y="0"/>
                </a:lnTo>
                <a:lnTo>
                  <a:pt x="0" y="4232572"/>
                </a:lnTo>
                <a:lnTo>
                  <a:pt x="6896174" y="4232572"/>
                </a:lnTo>
                <a:lnTo>
                  <a:pt x="68961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66138" y="811219"/>
            <a:ext cx="11293125" cy="147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7"/>
              </a:lnSpc>
            </a:pPr>
            <a:r>
              <a:rPr lang="en-US" sz="8662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Qisman ekvivalent tarjima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6350" y="3722891"/>
            <a:ext cx="9631546" cy="447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1"/>
              </a:lnSpc>
            </a:pPr>
            <a:r>
              <a:rPr lang="en-US" sz="4124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•Mazmuni o'xshash, lekin ifodalanishi biroz farq qiluvchi frazeologizmlarni tarjima qilishda qo'llaniladi.</a:t>
            </a:r>
          </a:p>
          <a:p>
            <a:pPr algn="l">
              <a:lnSpc>
                <a:spcPts val="4991"/>
              </a:lnSpc>
            </a:pPr>
            <a:r>
              <a:rPr lang="en-US" sz="4124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•Masalan: 'Og'zi kuygan qatiqni ham puflab ichadi' — 'Once bitten, twice shy'.</a:t>
            </a:r>
          </a:p>
          <a:p>
            <a:pPr algn="l">
              <a:lnSpc>
                <a:spcPts val="4991"/>
              </a:lnSpc>
            </a:pPr>
            <a:r>
              <a:rPr lang="en-US" sz="4124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•Har ikki ibora ehtiyotkorlik ma'nosini beradi, lekin obrazlar boshqacha.</a:t>
            </a:r>
          </a:p>
          <a:p>
            <a:pPr algn="l">
              <a:lnSpc>
                <a:spcPts val="4991"/>
              </a:lnSpc>
            </a:pPr>
            <a:endParaRPr lang="en-US" sz="4124">
              <a:solidFill>
                <a:srgbClr val="30281A"/>
              </a:solidFill>
              <a:latin typeface="Katibeh"/>
              <a:ea typeface="Katibeh"/>
              <a:cs typeface="Katibeh"/>
              <a:sym typeface="Katibe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66138" y="1108350"/>
            <a:ext cx="10555724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Erkin tarjima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1939" y="4659004"/>
            <a:ext cx="17567899" cy="314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00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•Frazeologizmning mazmunini saqlagan holda, uni boshqacha tarzda ifodalash usuli.</a:t>
            </a:r>
          </a:p>
          <a:p>
            <a:pPr algn="l">
              <a:lnSpc>
                <a:spcPts val="6050"/>
              </a:lnSpc>
            </a:pPr>
            <a:r>
              <a:rPr lang="en-US" sz="500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•Masalan: 'Qo'rqoqning o'limi ikki' — 'A coward dies a thousand deaths'.</a:t>
            </a:r>
          </a:p>
          <a:p>
            <a:pPr algn="l">
              <a:lnSpc>
                <a:spcPts val="6050"/>
              </a:lnSpc>
            </a:pPr>
            <a:r>
              <a:rPr lang="en-US" sz="5000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•Ma'no bir xil bo'lsa-da, obrazlar boshqacha ifodalangan.</a:t>
            </a:r>
          </a:p>
          <a:p>
            <a:pPr algn="l">
              <a:lnSpc>
                <a:spcPts val="6050"/>
              </a:lnSpc>
            </a:pPr>
            <a:endParaRPr lang="en-US" sz="5000">
              <a:solidFill>
                <a:srgbClr val="30281A"/>
              </a:solidFill>
              <a:latin typeface="Katibeh"/>
              <a:ea typeface="Katibeh"/>
              <a:cs typeface="Katibeh"/>
              <a:sym typeface="Katibe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24812" y="3127942"/>
            <a:ext cx="2261731" cy="2057400"/>
          </a:xfrm>
          <a:custGeom>
            <a:avLst/>
            <a:gdLst/>
            <a:ahLst/>
            <a:cxnLst/>
            <a:rect l="l" t="t" r="r" b="b"/>
            <a:pathLst>
              <a:path w="2261731" h="2057400">
                <a:moveTo>
                  <a:pt x="0" y="0"/>
                </a:moveTo>
                <a:lnTo>
                  <a:pt x="2261731" y="0"/>
                </a:lnTo>
                <a:lnTo>
                  <a:pt x="226173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56337" y="3127942"/>
            <a:ext cx="2010312" cy="2057400"/>
          </a:xfrm>
          <a:custGeom>
            <a:avLst/>
            <a:gdLst/>
            <a:ahLst/>
            <a:cxnLst/>
            <a:rect l="l" t="t" r="r" b="b"/>
            <a:pathLst>
              <a:path w="2010312" h="2057400">
                <a:moveTo>
                  <a:pt x="0" y="0"/>
                </a:moveTo>
                <a:lnTo>
                  <a:pt x="2010311" y="0"/>
                </a:lnTo>
                <a:lnTo>
                  <a:pt x="201031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30263" y="3127942"/>
            <a:ext cx="2027474" cy="2057400"/>
          </a:xfrm>
          <a:custGeom>
            <a:avLst/>
            <a:gdLst/>
            <a:ahLst/>
            <a:cxnLst/>
            <a:rect l="l" t="t" r="r" b="b"/>
            <a:pathLst>
              <a:path w="2027474" h="2057400">
                <a:moveTo>
                  <a:pt x="0" y="0"/>
                </a:moveTo>
                <a:lnTo>
                  <a:pt x="2027474" y="0"/>
                </a:lnTo>
                <a:lnTo>
                  <a:pt x="20274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66138" y="838200"/>
            <a:ext cx="10555724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Izohlash usuli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5248" y="6434130"/>
            <a:ext cx="17417000" cy="231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1"/>
              </a:lnSpc>
            </a:pPr>
            <a:r>
              <a:rPr lang="en-US" sz="3687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•Agar frazeologizmning boshqa tilda ekvivalenti bo'lmasa, uni mazmunan izohlab tarjima qilish usuli qo'llaniladi.</a:t>
            </a:r>
          </a:p>
          <a:p>
            <a:pPr algn="ctr">
              <a:lnSpc>
                <a:spcPts val="4461"/>
              </a:lnSpc>
            </a:pPr>
            <a:r>
              <a:rPr lang="en-US" sz="3687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•Masalan: 'Tili uzun' — 'He talks too much and carelessly'.</a:t>
            </a:r>
          </a:p>
          <a:p>
            <a:pPr algn="ctr">
              <a:lnSpc>
                <a:spcPts val="4461"/>
              </a:lnSpc>
            </a:pPr>
            <a:r>
              <a:rPr lang="en-US" sz="3687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•Frazeologizmning mazmunini tushuntirish orqali tarjima qilinadi.</a:t>
            </a:r>
          </a:p>
          <a:p>
            <a:pPr algn="ctr">
              <a:lnSpc>
                <a:spcPts val="4461"/>
              </a:lnSpc>
            </a:pPr>
            <a:endParaRPr lang="en-US" sz="3687">
              <a:solidFill>
                <a:srgbClr val="30281A"/>
              </a:solidFill>
              <a:latin typeface="Katibeh"/>
              <a:ea typeface="Katibeh"/>
              <a:cs typeface="Katibeh"/>
              <a:sym typeface="Katibeh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053321" y="4156642"/>
            <a:ext cx="2894068" cy="217841"/>
          </a:xfrm>
          <a:custGeom>
            <a:avLst/>
            <a:gdLst/>
            <a:ahLst/>
            <a:cxnLst/>
            <a:rect l="l" t="t" r="r" b="b"/>
            <a:pathLst>
              <a:path w="2894068" h="217841">
                <a:moveTo>
                  <a:pt x="0" y="0"/>
                </a:moveTo>
                <a:lnTo>
                  <a:pt x="2894068" y="0"/>
                </a:lnTo>
                <a:lnTo>
                  <a:pt x="2894068" y="217841"/>
                </a:lnTo>
                <a:lnTo>
                  <a:pt x="0" y="217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117891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40611" y="4156642"/>
            <a:ext cx="2894068" cy="217841"/>
          </a:xfrm>
          <a:custGeom>
            <a:avLst/>
            <a:gdLst/>
            <a:ahLst/>
            <a:cxnLst/>
            <a:rect l="l" t="t" r="r" b="b"/>
            <a:pathLst>
              <a:path w="2894068" h="217841">
                <a:moveTo>
                  <a:pt x="0" y="0"/>
                </a:moveTo>
                <a:lnTo>
                  <a:pt x="2894068" y="0"/>
                </a:lnTo>
                <a:lnTo>
                  <a:pt x="2894068" y="217841"/>
                </a:lnTo>
                <a:lnTo>
                  <a:pt x="0" y="217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17891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833" y="-1231280"/>
            <a:ext cx="19211667" cy="12749561"/>
          </a:xfrm>
          <a:custGeom>
            <a:avLst/>
            <a:gdLst/>
            <a:ahLst/>
            <a:cxnLst/>
            <a:rect l="l" t="t" r="r" b="b"/>
            <a:pathLst>
              <a:path w="19211667" h="12749561">
                <a:moveTo>
                  <a:pt x="0" y="0"/>
                </a:moveTo>
                <a:lnTo>
                  <a:pt x="19211666" y="0"/>
                </a:lnTo>
                <a:lnTo>
                  <a:pt x="19211666" y="12749560"/>
                </a:lnTo>
                <a:lnTo>
                  <a:pt x="0" y="1274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0876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b="-1574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5752" y="311538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r="-143856" b="-1574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30876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l="-143856" t="-1574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5752" y="6778603"/>
            <a:ext cx="2871372" cy="3196859"/>
          </a:xfrm>
          <a:custGeom>
            <a:avLst/>
            <a:gdLst/>
            <a:ahLst/>
            <a:cxnLst/>
            <a:rect l="l" t="t" r="r" b="b"/>
            <a:pathLst>
              <a:path w="2871372" h="3196859">
                <a:moveTo>
                  <a:pt x="0" y="0"/>
                </a:moveTo>
                <a:lnTo>
                  <a:pt x="2871372" y="0"/>
                </a:lnTo>
                <a:lnTo>
                  <a:pt x="2871372" y="3196859"/>
                </a:lnTo>
                <a:lnTo>
                  <a:pt x="0" y="3196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</a:blip>
            <a:stretch>
              <a:fillRect t="-157427" r="-14385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66138" y="587763"/>
            <a:ext cx="10555724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716B5C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Xulosa</a:t>
            </a:r>
          </a:p>
        </p:txBody>
      </p:sp>
      <p:sp>
        <p:nvSpPr>
          <p:cNvPr id="8" name="Freeform 8"/>
          <p:cNvSpPr/>
          <p:nvPr/>
        </p:nvSpPr>
        <p:spPr>
          <a:xfrm>
            <a:off x="12706061" y="1229534"/>
            <a:ext cx="4267892" cy="2772108"/>
          </a:xfrm>
          <a:custGeom>
            <a:avLst/>
            <a:gdLst/>
            <a:ahLst/>
            <a:cxnLst/>
            <a:rect l="l" t="t" r="r" b="b"/>
            <a:pathLst>
              <a:path w="4267892" h="2772108">
                <a:moveTo>
                  <a:pt x="0" y="0"/>
                </a:moveTo>
                <a:lnTo>
                  <a:pt x="4267892" y="0"/>
                </a:lnTo>
                <a:lnTo>
                  <a:pt x="4267892" y="2772108"/>
                </a:lnTo>
                <a:lnTo>
                  <a:pt x="0" y="2772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62225" y="4228323"/>
            <a:ext cx="13683429" cy="499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1"/>
              </a:lnSpc>
            </a:pPr>
            <a:r>
              <a:rPr lang="en-US" sz="5356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•Frazeologizmlarni tarjima qilish murakkab jarayon bo'lib, madaniy va til o'ziga xosliklarini hisobga olishni talab qiladi.</a:t>
            </a:r>
          </a:p>
          <a:p>
            <a:pPr algn="l">
              <a:lnSpc>
                <a:spcPts val="6481"/>
              </a:lnSpc>
            </a:pPr>
            <a:r>
              <a:rPr lang="en-US" sz="5356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•Turli usullardan foydalanish orqali ma'no yo'qolishini oldini olish mumkin.</a:t>
            </a:r>
          </a:p>
          <a:p>
            <a:pPr algn="l">
              <a:lnSpc>
                <a:spcPts val="6481"/>
              </a:lnSpc>
            </a:pPr>
            <a:r>
              <a:rPr lang="en-US" sz="5356">
                <a:solidFill>
                  <a:srgbClr val="30281A"/>
                </a:solidFill>
                <a:latin typeface="Katibeh"/>
                <a:ea typeface="Katibeh"/>
                <a:cs typeface="Katibeh"/>
                <a:sym typeface="Katibeh"/>
              </a:rPr>
              <a:t>•To'g'ri usulni tanlash matnning mazmuni va uslubiga bog'liq.</a:t>
            </a:r>
          </a:p>
          <a:p>
            <a:pPr algn="l">
              <a:lnSpc>
                <a:spcPts val="6481"/>
              </a:lnSpc>
            </a:pPr>
            <a:endParaRPr lang="en-US" sz="5356">
              <a:solidFill>
                <a:srgbClr val="30281A"/>
              </a:solidFill>
              <a:latin typeface="Katibeh"/>
              <a:ea typeface="Katibeh"/>
              <a:cs typeface="Katibeh"/>
              <a:sym typeface="Katibe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1950C-F4D1-8E4A-834B-0C6E5997DDAF}"/>
              </a:ext>
            </a:extLst>
          </p:cNvPr>
          <p:cNvSpPr txBox="1"/>
          <p:nvPr/>
        </p:nvSpPr>
        <p:spPr>
          <a:xfrm>
            <a:off x="1066800" y="3362604"/>
            <a:ext cx="16459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4800" b="0" i="0" dirty="0" err="1">
                <a:solidFill>
                  <a:srgbClr val="000000"/>
                </a:solidFill>
                <a:effectLst/>
              </a:rPr>
              <a:t>G‘ulomov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N. "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O‘zbek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tilining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frazeologik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lug‘ati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" –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Toshkent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: Fan, 2004.</a:t>
            </a:r>
            <a:endParaRPr lang="tr-TR" sz="4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4800" b="0" i="0" dirty="0" err="1">
                <a:solidFill>
                  <a:srgbClr val="000000"/>
                </a:solidFill>
                <a:effectLst/>
              </a:rPr>
              <a:t>Madrahimov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A. "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Frazeologiyaning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nazariy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asoslari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" –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Toshkent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: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Universitet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nashriyoti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, 2010.</a:t>
            </a:r>
            <a:endParaRPr lang="tr-TR" sz="4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4800" b="0" i="0" dirty="0" err="1">
                <a:solidFill>
                  <a:srgbClr val="000000"/>
                </a:solidFill>
                <a:effectLst/>
              </a:rPr>
              <a:t>Abduazizov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A. "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O‘zbek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tili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frazeologizmlarining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ma’no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talqini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" –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Toshkent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: </a:t>
            </a:r>
            <a:r>
              <a:rPr lang="tr-TR" sz="4800" b="0" i="0" dirty="0" err="1">
                <a:solidFill>
                  <a:srgbClr val="000000"/>
                </a:solidFill>
                <a:effectLst/>
              </a:rPr>
              <a:t>O‘qituvchi</a:t>
            </a:r>
            <a:r>
              <a:rPr lang="tr-TR" sz="4800" b="0" i="0" dirty="0">
                <a:solidFill>
                  <a:srgbClr val="000000"/>
                </a:solidFill>
                <a:effectLst/>
              </a:rPr>
              <a:t>, 2015.</a:t>
            </a:r>
            <a:endParaRPr lang="tr-TR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80FAF-CA7F-2B48-8C1A-8A93F312BBFF}"/>
              </a:ext>
            </a:extLst>
          </p:cNvPr>
          <p:cNvSpPr txBox="1"/>
          <p:nvPr/>
        </p:nvSpPr>
        <p:spPr>
          <a:xfrm>
            <a:off x="4289367" y="1213658"/>
            <a:ext cx="8507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i="0" dirty="0" err="1">
                <a:solidFill>
                  <a:srgbClr val="141619"/>
                </a:solidFill>
                <a:effectLst/>
              </a:rPr>
              <a:t>Foydalanilgan</a:t>
            </a:r>
            <a:r>
              <a:rPr lang="tr-TR" sz="6000" b="1" i="0" dirty="0">
                <a:solidFill>
                  <a:srgbClr val="141619"/>
                </a:solidFill>
                <a:effectLst/>
              </a:rPr>
              <a:t> </a:t>
            </a:r>
            <a:r>
              <a:rPr lang="tr-TR" sz="6000" b="1" i="0" dirty="0" err="1">
                <a:solidFill>
                  <a:srgbClr val="141619"/>
                </a:solidFill>
                <a:effectLst/>
              </a:rPr>
              <a:t>Adabiyotlar</a:t>
            </a:r>
            <a:endParaRPr lang="ru-UZ" sz="6000" b="1" dirty="0"/>
          </a:p>
        </p:txBody>
      </p:sp>
    </p:spTree>
    <p:extLst>
      <p:ext uri="{BB962C8B-B14F-4D97-AF65-F5344CB8AC3E}">
        <p14:creationId xmlns:p14="http://schemas.microsoft.com/office/powerpoint/2010/main" val="189222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309</Words>
  <Application>Microsoft Macintosh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EFCO Brookshire</vt:lpstr>
      <vt:lpstr>Arial</vt:lpstr>
      <vt:lpstr>Katibeh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FRAZEOLOGIZMLARNI TARJIMA QILISH USULLARI</dc:title>
  <cp:lastModifiedBy>Microsoft Office User</cp:lastModifiedBy>
  <cp:revision>2</cp:revision>
  <dcterms:created xsi:type="dcterms:W3CDTF">2006-08-16T00:00:00Z</dcterms:created>
  <dcterms:modified xsi:type="dcterms:W3CDTF">2025-02-13T15:20:36Z</dcterms:modified>
  <dc:identifier>DAGe--EJ7wI</dc:identifier>
</cp:coreProperties>
</file>