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8288000" cy="10287000"/>
  <p:notesSz cx="6858000" cy="9144000"/>
  <p:embeddedFontLst>
    <p:embeddedFont>
      <p:font typeface="Safira March" charset="1" panose="02000503000000020003"/>
      <p:regular r:id="rId17"/>
    </p:embeddedFont>
    <p:embeddedFont>
      <p:font typeface="Open Sans" charset="1" panose="00000000000000000000"/>
      <p:regular r:id="rId18"/>
    </p:embeddedFont>
    <p:embeddedFont>
      <p:font typeface="Canva Sans" charset="1" panose="020B0503030501040103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19" Target="fonts/font19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4614545"/>
            <a:ext cx="9263525" cy="953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sz="56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USLUB XILLARI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-3729506">
            <a:off x="14735975" y="6725639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7" y="0"/>
                </a:lnTo>
                <a:lnTo>
                  <a:pt x="5430657" y="5065322"/>
                </a:lnTo>
                <a:lnTo>
                  <a:pt x="0" y="50653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897775" y="-1336337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50" y="0"/>
                </a:lnTo>
                <a:lnTo>
                  <a:pt x="385295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2754295" y="3625072"/>
            <a:ext cx="12779410" cy="3036855"/>
            <a:chOff x="0" y="0"/>
            <a:chExt cx="3365770" cy="79983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365771" cy="799830"/>
            </a:xfrm>
            <a:custGeom>
              <a:avLst/>
              <a:gdLst/>
              <a:ahLst/>
              <a:cxnLst/>
              <a:rect r="r" b="b" t="t" l="l"/>
              <a:pathLst>
                <a:path h="799830" w="3365771">
                  <a:moveTo>
                    <a:pt x="3162570" y="0"/>
                  </a:moveTo>
                  <a:cubicBezTo>
                    <a:pt x="3274795" y="0"/>
                    <a:pt x="3365771" y="179048"/>
                    <a:pt x="3365771" y="399915"/>
                  </a:cubicBezTo>
                  <a:cubicBezTo>
                    <a:pt x="3365771" y="620782"/>
                    <a:pt x="3274795" y="799830"/>
                    <a:pt x="3162570" y="799830"/>
                  </a:cubicBezTo>
                  <a:lnTo>
                    <a:pt x="203200" y="799830"/>
                  </a:lnTo>
                  <a:cubicBezTo>
                    <a:pt x="90976" y="799830"/>
                    <a:pt x="0" y="620782"/>
                    <a:pt x="0" y="399915"/>
                  </a:cubicBezTo>
                  <a:cubicBezTo>
                    <a:pt x="0" y="179048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4BDBC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3365770" cy="83793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3363821" y="4266526"/>
            <a:ext cx="11780106" cy="16872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28"/>
              </a:lnSpc>
              <a:spcBef>
                <a:spcPct val="0"/>
              </a:spcBef>
            </a:pPr>
            <a:r>
              <a:rPr lang="en-US" sz="3234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Har bir uslubning o‘ziga xos vazifasi va qo‘llanish sohasi bor.</a:t>
            </a:r>
          </a:p>
          <a:p>
            <a:pPr algn="ctr">
              <a:lnSpc>
                <a:spcPts val="4528"/>
              </a:lnSpc>
              <a:spcBef>
                <a:spcPct val="0"/>
              </a:spcBef>
            </a:pPr>
            <a:r>
              <a:rPr lang="en-US" sz="3234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Uslublar to‘g‘ri tanlansa, nutq ta'sirchan va samarali bo'ladi.</a:t>
            </a:r>
          </a:p>
          <a:p>
            <a:pPr algn="ctr">
              <a:lnSpc>
                <a:spcPts val="4528"/>
              </a:lnSpc>
              <a:spcBef>
                <a:spcPct val="0"/>
              </a:spcBef>
            </a:pPr>
            <a:r>
              <a:rPr lang="en-US" sz="3234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Uslubiyatni chuqur o‘rganish nutq madaniyatini oshiradi.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017506" y="2188151"/>
            <a:ext cx="9263525" cy="1455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FOYDALANILGAN ADABIYOTLAR</a:t>
            </a:r>
          </a:p>
        </p:txBody>
      </p:sp>
      <p:grpSp>
        <p:nvGrpSpPr>
          <p:cNvPr name="Group 8" id="8"/>
          <p:cNvGrpSpPr/>
          <p:nvPr/>
        </p:nvGrpSpPr>
        <p:grpSpPr>
          <a:xfrm rot="0">
            <a:off x="2754295" y="4483888"/>
            <a:ext cx="12779410" cy="3412355"/>
            <a:chOff x="0" y="0"/>
            <a:chExt cx="3365770" cy="898727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3365771" cy="898727"/>
            </a:xfrm>
            <a:custGeom>
              <a:avLst/>
              <a:gdLst/>
              <a:ahLst/>
              <a:cxnLst/>
              <a:rect r="r" b="b" t="t" l="l"/>
              <a:pathLst>
                <a:path h="898727" w="3365771">
                  <a:moveTo>
                    <a:pt x="3162570" y="0"/>
                  </a:moveTo>
                  <a:cubicBezTo>
                    <a:pt x="3274795" y="0"/>
                    <a:pt x="3365771" y="201187"/>
                    <a:pt x="3365771" y="449364"/>
                  </a:cubicBezTo>
                  <a:cubicBezTo>
                    <a:pt x="3365771" y="697540"/>
                    <a:pt x="3274795" y="898727"/>
                    <a:pt x="3162570" y="898727"/>
                  </a:cubicBezTo>
                  <a:lnTo>
                    <a:pt x="203200" y="898727"/>
                  </a:lnTo>
                  <a:cubicBezTo>
                    <a:pt x="90976" y="898727"/>
                    <a:pt x="0" y="697540"/>
                    <a:pt x="0" y="449364"/>
                  </a:cubicBezTo>
                  <a:cubicBezTo>
                    <a:pt x="0" y="201187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4BDBC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3365770" cy="93682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3377071" y="4799013"/>
            <a:ext cx="11704051" cy="2622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539751" indent="-269876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Muminov N. "O‘zbek tili uslublari" – Toshkent: Fan, 2006.</a:t>
            </a:r>
          </a:p>
          <a:p>
            <a:pPr algn="just" marL="539751" indent="-269876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Abdug‘afurov A. "Uslubiyat asoslari" – Toshkent: Universitet nashriyoti, 2012.</a:t>
            </a:r>
          </a:p>
          <a:p>
            <a:pPr algn="just" marL="539751" indent="-269876" lvl="1">
              <a:lnSpc>
                <a:spcPts val="3500"/>
              </a:lnSpc>
              <a:buFont typeface="Arial"/>
              <a:buChar char="•"/>
            </a:pPr>
            <a:r>
              <a:rPr lang="en-US" sz="2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G‘ulomov N. "O‘zbek tilining uslubiy xususiyatlari" – Toshkent: O‘qituvchi, 2015.</a:t>
            </a:r>
          </a:p>
          <a:p>
            <a:pPr algn="just">
              <a:lnSpc>
                <a:spcPts val="3500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369894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-3729506">
            <a:off x="14735975" y="6725639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7" y="0"/>
                </a:lnTo>
                <a:lnTo>
                  <a:pt x="5430657" y="5065322"/>
                </a:lnTo>
                <a:lnTo>
                  <a:pt x="0" y="50653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897775" y="-1336337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50" y="0"/>
                </a:lnTo>
                <a:lnTo>
                  <a:pt x="385295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2065993"/>
            <a:ext cx="9263525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KIRISH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072277" y="3852009"/>
            <a:ext cx="13545588" cy="48372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849482" indent="-424741" lvl="1">
              <a:lnSpc>
                <a:spcPts val="5508"/>
              </a:lnSpc>
              <a:buFont typeface="Arial"/>
              <a:buChar char="•"/>
            </a:pPr>
            <a:r>
              <a:rPr lang="en-US" sz="393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Uslub - tilning ma'lum vaziyatda qo'llanadigan turli ko‘rinishlari.</a:t>
            </a:r>
          </a:p>
          <a:p>
            <a:pPr algn="just" marL="849482" indent="-424741" lvl="1">
              <a:lnSpc>
                <a:spcPts val="5508"/>
              </a:lnSpc>
              <a:buFont typeface="Arial"/>
              <a:buChar char="•"/>
            </a:pPr>
            <a:r>
              <a:rPr lang="en-US" sz="393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Har bir uslub o'ziga xos lug‘aviy va grammatik xususiyatlarga ega.</a:t>
            </a:r>
          </a:p>
          <a:p>
            <a:pPr algn="just" marL="849482" indent="-424741" lvl="1">
              <a:lnSpc>
                <a:spcPts val="5508"/>
              </a:lnSpc>
              <a:buFont typeface="Arial"/>
              <a:buChar char="•"/>
            </a:pPr>
            <a:r>
              <a:rPr lang="en-US" sz="393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Uslublar nutq mazmuni, vazifasi va auditoriyasiga qarab tanlanadi.</a:t>
            </a:r>
          </a:p>
          <a:p>
            <a:pPr algn="just">
              <a:lnSpc>
                <a:spcPts val="5508"/>
              </a:lnSpc>
            </a:pP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1883300"/>
            <a:ext cx="9610449" cy="152612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00"/>
              </a:lnSpc>
            </a:pPr>
            <a:r>
              <a:rPr lang="en-US" sz="4357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USLUBNING TA'RIFI VA MOHIYATI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47909" y="4709774"/>
            <a:ext cx="11592183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Uslub - nutqning maqsad va sharoitiga mos holda tanlangan tildagi vositalar tizimi.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 nutqning ta'sirchanligi, aniqligi va go'zalligini oshirish uchun xizmat qiladi.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Uslubiyat - uslublarni o‘rganadigan tilshunoslik bo'limi.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-3729506">
            <a:off x="14735975" y="6725639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7" y="0"/>
                </a:lnTo>
                <a:lnTo>
                  <a:pt x="5430657" y="5065322"/>
                </a:lnTo>
                <a:lnTo>
                  <a:pt x="0" y="50653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897775" y="-1336337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50" y="0"/>
                </a:lnTo>
                <a:lnTo>
                  <a:pt x="385295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2532519" y="4102348"/>
            <a:ext cx="12779410" cy="4452997"/>
            <a:chOff x="0" y="0"/>
            <a:chExt cx="3365770" cy="1172806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3365771" cy="1172806"/>
            </a:xfrm>
            <a:custGeom>
              <a:avLst/>
              <a:gdLst/>
              <a:ahLst/>
              <a:cxnLst/>
              <a:rect r="r" b="b" t="t" l="l"/>
              <a:pathLst>
                <a:path h="1172806" w="3365771">
                  <a:moveTo>
                    <a:pt x="3162570" y="0"/>
                  </a:moveTo>
                  <a:cubicBezTo>
                    <a:pt x="3274795" y="0"/>
                    <a:pt x="3365771" y="262542"/>
                    <a:pt x="3365771" y="586403"/>
                  </a:cubicBezTo>
                  <a:cubicBezTo>
                    <a:pt x="3365771" y="910264"/>
                    <a:pt x="3274795" y="1172806"/>
                    <a:pt x="3162570" y="1172806"/>
                  </a:cubicBezTo>
                  <a:lnTo>
                    <a:pt x="203200" y="1172806"/>
                  </a:lnTo>
                  <a:cubicBezTo>
                    <a:pt x="90976" y="1172806"/>
                    <a:pt x="0" y="910264"/>
                    <a:pt x="0" y="586403"/>
                  </a:cubicBezTo>
                  <a:cubicBezTo>
                    <a:pt x="0" y="262542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4BDBC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-38100"/>
              <a:ext cx="3365770" cy="121090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2071907" y="2810794"/>
            <a:ext cx="13922410" cy="7550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59"/>
              </a:lnSpc>
              <a:spcBef>
                <a:spcPct val="0"/>
              </a:spcBef>
            </a:pPr>
            <a:r>
              <a:rPr lang="en-US" sz="43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Asosiy Uslub Turlari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504336" y="5159463"/>
            <a:ext cx="14835775" cy="22816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sz="261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Rasmiy uslub (rasmiy hujjatlar, ish yozishmalari)</a:t>
            </a:r>
          </a:p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sz="261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Ilmiy uslub (ilmiy maqolalar, darsliklar)</a:t>
            </a:r>
          </a:p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sz="261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Publitsistik uslub (gazeta, jurnal maqolalari)</a:t>
            </a:r>
          </a:p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sz="261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Badiiy uslub (adabiyot, she'r va nasr)</a:t>
            </a:r>
          </a:p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sz="261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Og‘zaki so‘zlashuv uslubi (kundalik suhbatlar)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-3729506">
            <a:off x="14735975" y="6725639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7" y="0"/>
                </a:lnTo>
                <a:lnTo>
                  <a:pt x="5430657" y="5065322"/>
                </a:lnTo>
                <a:lnTo>
                  <a:pt x="0" y="50653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897775" y="-1336337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50" y="0"/>
                </a:lnTo>
                <a:lnTo>
                  <a:pt x="385295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1874383"/>
            <a:ext cx="9263525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RASMIY USLUB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47909" y="3840141"/>
            <a:ext cx="11592183" cy="4780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Rasmiy ish yuritish, huquqiy hujjatlar, farmonlar va arizalar yozishda qo'llanadi.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Xususiyatlari: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Aniq va lo‘nda ifoda.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Rasmiy terminlar va standart iboralar ishlatiladi.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Shaxsiy munosabatlar ifodalanmaydi.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Misol: "Mazkur buyruqqa asosan…"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028700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2014218"/>
            <a:ext cx="9263525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ILMIY USLUB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47909" y="3942087"/>
            <a:ext cx="11592183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Ilmiy tadqiqotlar, maqolalar va darsliklarda ishlatiladi.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Xususiyatlari: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Aniq va mantiqiy ifoda, ilmiy terminlar.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Ob’ektivlik va xolislik.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Dalillar, statistikalar va iqtiboslar keltiriladi.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Misol: "Tadqiqot natijalariga ko‘ra…"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154837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2014218"/>
            <a:ext cx="9263525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PUBLITSISTIK USLUB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47909" y="3447356"/>
            <a:ext cx="11592183" cy="5380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Jamiyatdagi muammolarni yoritish, ma'lumot yetkazish uchun ishlatiladi.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Xususiyatlari:</a:t>
            </a:r>
          </a:p>
          <a:p>
            <a:pPr algn="just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Hissiy ta'sir kuchiga ega, obrazli ifodalar.</a:t>
            </a:r>
          </a:p>
          <a:p>
            <a:pPr algn="just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Tinglovchini jalb qilish uchun emotsional so‘zlardan foydalaniladi.</a:t>
            </a:r>
          </a:p>
          <a:p>
            <a:pPr algn="just" marL="1468119" indent="-489373" lvl="2">
              <a:lnSpc>
                <a:spcPts val="4759"/>
              </a:lnSpc>
              <a:buFont typeface="Arial"/>
              <a:buChar char="⚬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Murojaat shakllari va ritorik savollar mavjud.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Misol: "Bugungi kunda yoshlar orasida…"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154837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2014218"/>
            <a:ext cx="9263525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BADIIY USLUB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47909" y="3447356"/>
            <a:ext cx="11592183" cy="53809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Adabiyotda, she'riyat va nasrda qo‘llanadi.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Xususiyatlari: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Badiiy tasviriylik va obrazlilik.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Metafora, epitet, tashbeh kabi badiiy san'atlardan foydalaniladi.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O‘quvchiga estetik ta'sir ko‘rsatadi.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Misol: "Qorong‘u tun bag‘rida yulduzlar ko‘z yoshi to‘kardi…"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7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28700" y="1154837"/>
            <a:ext cx="16230600" cy="8229600"/>
            <a:chOff x="0" y="0"/>
            <a:chExt cx="4274726" cy="216746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274726" cy="2167467"/>
            </a:xfrm>
            <a:custGeom>
              <a:avLst/>
              <a:gdLst/>
              <a:ahLst/>
              <a:cxnLst/>
              <a:rect r="r" b="b" t="t" l="l"/>
              <a:pathLst>
                <a:path h="2167467" w="427472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CDFDD"/>
            </a:solidFill>
            <a:ln w="285750" cap="rnd">
              <a:solidFill>
                <a:srgbClr val="F4BDBC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554809">
            <a:off x="-1065404" y="6851776"/>
            <a:ext cx="5430656" cy="5065321"/>
          </a:xfrm>
          <a:custGeom>
            <a:avLst/>
            <a:gdLst/>
            <a:ahLst/>
            <a:cxnLst/>
            <a:rect r="r" b="b" t="t" l="l"/>
            <a:pathLst>
              <a:path h="5065321" w="5430656">
                <a:moveTo>
                  <a:pt x="0" y="0"/>
                </a:moveTo>
                <a:lnTo>
                  <a:pt x="5430656" y="0"/>
                </a:lnTo>
                <a:lnTo>
                  <a:pt x="5430656" y="5065321"/>
                </a:lnTo>
                <a:lnTo>
                  <a:pt x="0" y="50653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081122" y="-1028700"/>
            <a:ext cx="3852949" cy="4114800"/>
          </a:xfrm>
          <a:custGeom>
            <a:avLst/>
            <a:gdLst/>
            <a:ahLst/>
            <a:cxnLst/>
            <a:rect r="r" b="b" t="t" l="l"/>
            <a:pathLst>
              <a:path h="4114800" w="3852949">
                <a:moveTo>
                  <a:pt x="0" y="0"/>
                </a:moveTo>
                <a:lnTo>
                  <a:pt x="3852949" y="0"/>
                </a:lnTo>
                <a:lnTo>
                  <a:pt x="38529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512237" y="2014218"/>
            <a:ext cx="9263525" cy="1455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Safira March"/>
                <a:ea typeface="Safira March"/>
                <a:cs typeface="Safira March"/>
                <a:sym typeface="Safira March"/>
              </a:rPr>
              <a:t>OG‘ZAKI SO‘ZLASHUV USLUBI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488939" y="3873848"/>
            <a:ext cx="11592183" cy="47809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Kundalik hayotda, norasmiy suhbatlarda ishlatiladi.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Xususiyatlari: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Erkin, sodda va samimiy ifoda.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Dialoglar va so‘z o‘yinlari ishlatiladi.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Qisqartirishlar va og‘zaki talaffuz xususiyatlari mavjud.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Misol: "Qayerdasan? – Hozir yetib boraman."</a:t>
            </a:r>
          </a:p>
          <a:p>
            <a:pPr algn="just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DAGe_1TNui4</dc:identifier>
  <dcterms:modified xsi:type="dcterms:W3CDTF">2011-08-01T06:04:30Z</dcterms:modified>
  <cp:revision>1</cp:revision>
  <dc:title>Uslub xillari</dc:title>
</cp:coreProperties>
</file>