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503030501040103" pitchFamily="34" charset="0"/>
      <p:regular r:id="rId17"/>
    </p:embeddedFont>
    <p:embeddedFont>
      <p:font typeface="Lumios Brush" pitchFamily="2" charset="0"/>
      <p:regular r:id="rId18"/>
    </p:embeddedFont>
    <p:embeddedFont>
      <p:font typeface="Nefelibata Sans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95" autoAdjust="0"/>
  </p:normalViewPr>
  <p:slideViewPr>
    <p:cSldViewPr>
      <p:cViewPr varScale="1">
        <p:scale>
          <a:sx n="77" d="100"/>
          <a:sy n="77" d="100"/>
        </p:scale>
        <p:origin x="984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1211747" y="857014"/>
            <a:ext cx="15962248" cy="11033904"/>
          </a:xfrm>
          <a:custGeom>
            <a:avLst/>
            <a:gdLst/>
            <a:ahLst/>
            <a:cxnLst/>
            <a:rect l="l" t="t" r="r" b="b"/>
            <a:pathLst>
              <a:path w="15962248" h="11033904">
                <a:moveTo>
                  <a:pt x="0" y="0"/>
                </a:moveTo>
                <a:lnTo>
                  <a:pt x="15962247" y="0"/>
                </a:lnTo>
                <a:lnTo>
                  <a:pt x="15962247" y="11033903"/>
                </a:lnTo>
                <a:lnTo>
                  <a:pt x="0" y="1103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91684" y="3386848"/>
            <a:ext cx="11597930" cy="50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7"/>
              </a:lnSpc>
            </a:pPr>
            <a:r>
              <a:rPr lang="en-US" sz="16969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TARJIMANING IJODIY TABIATI</a:t>
            </a:r>
          </a:p>
        </p:txBody>
      </p:sp>
      <p:sp>
        <p:nvSpPr>
          <p:cNvPr id="4" name="Freeform 4"/>
          <p:cNvSpPr/>
          <p:nvPr/>
        </p:nvSpPr>
        <p:spPr>
          <a:xfrm>
            <a:off x="-1487606" y="1155214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004818" y="5601593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1954007" y="1410852"/>
            <a:ext cx="14379985" cy="9940165"/>
          </a:xfrm>
          <a:custGeom>
            <a:avLst/>
            <a:gdLst/>
            <a:ahLst/>
            <a:cxnLst/>
            <a:rect l="l" t="t" r="r" b="b"/>
            <a:pathLst>
              <a:path w="14379985" h="9940165">
                <a:moveTo>
                  <a:pt x="0" y="0"/>
                </a:moveTo>
                <a:lnTo>
                  <a:pt x="14379986" y="0"/>
                </a:lnTo>
                <a:lnTo>
                  <a:pt x="14379986" y="9940165"/>
                </a:lnTo>
                <a:lnTo>
                  <a:pt x="0" y="9940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59890" y="3295499"/>
            <a:ext cx="12003642" cy="643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829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Tarjima – bu san’at va ilm uyg‘unligi</a:t>
            </a:r>
          </a:p>
          <a:p>
            <a:pPr algn="ctr">
              <a:lnSpc>
                <a:spcPts val="6217"/>
              </a:lnSpc>
            </a:pPr>
            <a:r>
              <a:rPr lang="en-US" sz="829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Tarjimon – madaniyatlar o‘rtasida ko‘prik qurgan ijodkor</a:t>
            </a:r>
          </a:p>
          <a:p>
            <a:pPr algn="ctr">
              <a:lnSpc>
                <a:spcPts val="6217"/>
              </a:lnSpc>
            </a:pPr>
            <a:r>
              <a:rPr lang="en-US" sz="829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Yangi texnologiyalar – imkoniyatlar va muammolar</a:t>
            </a:r>
          </a:p>
          <a:p>
            <a:pPr algn="ctr">
              <a:lnSpc>
                <a:spcPts val="6217"/>
              </a:lnSpc>
            </a:pPr>
            <a:endParaRPr lang="en-US" sz="829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555921" y="1908072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2" y="0"/>
                </a:lnTo>
                <a:lnTo>
                  <a:pt x="5505782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92804" flipH="1">
            <a:off x="14877547" y="5686892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3"/>
                </a:lnTo>
                <a:lnTo>
                  <a:pt x="3242696" y="5991123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2264924" y="216701"/>
            <a:ext cx="13758151" cy="9510322"/>
          </a:xfrm>
          <a:custGeom>
            <a:avLst/>
            <a:gdLst/>
            <a:ahLst/>
            <a:cxnLst/>
            <a:rect l="l" t="t" r="r" b="b"/>
            <a:pathLst>
              <a:path w="13758151" h="9510322">
                <a:moveTo>
                  <a:pt x="0" y="0"/>
                </a:moveTo>
                <a:lnTo>
                  <a:pt x="13758152" y="0"/>
                </a:lnTo>
                <a:lnTo>
                  <a:pt x="13758152" y="9510322"/>
                </a:lnTo>
                <a:lnTo>
                  <a:pt x="0" y="9510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63786" y="501513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2" y="0"/>
                </a:lnTo>
                <a:lnTo>
                  <a:pt x="5505782" y="10437502"/>
                </a:lnTo>
                <a:lnTo>
                  <a:pt x="0" y="1043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0702" flipH="1">
            <a:off x="14877547" y="5487365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27114" y="1904715"/>
            <a:ext cx="8013024" cy="462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3"/>
              </a:lnSpc>
            </a:pPr>
            <a:r>
              <a:rPr lang="en-US" sz="11724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FoydalanilganAdabiyotlar</a:t>
            </a:r>
            <a:endParaRPr lang="en-US" sz="11724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  <a:p>
            <a:pPr algn="ctr">
              <a:lnSpc>
                <a:spcPts val="8793"/>
              </a:lnSpc>
            </a:pPr>
            <a:endParaRPr lang="en-US" sz="11724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1996" y="4219680"/>
            <a:ext cx="9383260" cy="490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1"/>
              </a:lnSpc>
            </a:pPr>
            <a:r>
              <a:rPr lang="en-US" sz="310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•G‘ulomov N. "O‘zbektiliningfrazeologiklug‘ati" – Toshkent: Fan, 2004.</a:t>
            </a:r>
          </a:p>
          <a:p>
            <a:pPr algn="l">
              <a:lnSpc>
                <a:spcPts val="4341"/>
              </a:lnSpc>
            </a:pPr>
            <a:r>
              <a:rPr lang="en-US" sz="310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•Madrahimov A. "Frazeologiyaningnazariyasoslari" – Toshkent: Universitetnashriyoti, 2010.</a:t>
            </a:r>
          </a:p>
          <a:p>
            <a:pPr algn="l">
              <a:lnSpc>
                <a:spcPts val="4341"/>
              </a:lnSpc>
            </a:pPr>
            <a:r>
              <a:rPr lang="en-US" sz="310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•Abduazizov A. "O‘zbektilifrazeologizmlariningma’notalqini" – Toshkent: O‘qituvchi, 2015.</a:t>
            </a:r>
          </a:p>
          <a:p>
            <a:pPr algn="l">
              <a:lnSpc>
                <a:spcPts val="4341"/>
              </a:lnSpc>
            </a:pPr>
            <a:endParaRPr lang="en-US" sz="3101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16568" y="1607421"/>
            <a:ext cx="10251646" cy="255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Kirish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64316" y="4148346"/>
            <a:ext cx="14579047" cy="419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1"/>
              </a:lnSpc>
            </a:pPr>
            <a:r>
              <a:rPr lang="en-US" sz="6591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Tarjima – bu faqat tildan tilga o‘girish emas, balki ijodiy jarayon bo‘lib, u adabiy, madaniy va ma’naviy bog‘liqlikni ta’minlaydi.</a:t>
            </a:r>
          </a:p>
          <a:p>
            <a:pPr algn="ctr">
              <a:lnSpc>
                <a:spcPts val="6591"/>
              </a:lnSpc>
            </a:pPr>
            <a:endParaRPr lang="en-US" sz="6591">
              <a:solidFill>
                <a:srgbClr val="2D1F13"/>
              </a:solidFill>
              <a:latin typeface="Nefelibata Sans"/>
              <a:ea typeface="Nefelibata Sans"/>
              <a:cs typeface="Nefelibata Sans"/>
              <a:sym typeface="Nefelibat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22601" y="5143500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2"/>
                </a:lnTo>
                <a:lnTo>
                  <a:pt x="0" y="1043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045304" y="6975132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3"/>
                </a:lnTo>
                <a:lnTo>
                  <a:pt x="3242696" y="5991123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48000" y="1516409"/>
            <a:ext cx="12742363" cy="255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Tarjimaning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Ahamiyati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80768" y="4069110"/>
            <a:ext cx="13230480" cy="471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Millatlar va madaniyatlar o‘rtasidagi muloqotni ta’minlaydi.</a:t>
            </a:r>
          </a:p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 Ilm-fan, adabiyot va san’at taraqqiyotiga hissa qo‘shadi.</a:t>
            </a:r>
          </a:p>
          <a:p>
            <a:pPr algn="l">
              <a:lnSpc>
                <a:spcPts val="5300"/>
              </a:lnSpc>
            </a:pPr>
            <a:r>
              <a:rPr lang="en-US" sz="530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Jahon adabiyotini o‘z ona tilida tushunish imkonini beradi.</a:t>
            </a:r>
          </a:p>
          <a:p>
            <a:pPr algn="l">
              <a:lnSpc>
                <a:spcPts val="5300"/>
              </a:lnSpc>
            </a:pPr>
            <a:endParaRPr lang="en-US" sz="5300">
              <a:solidFill>
                <a:srgbClr val="2D1F13"/>
              </a:solidFill>
              <a:latin typeface="Nefelibata Sans"/>
              <a:ea typeface="Nefelibata Sans"/>
              <a:cs typeface="Nefelibata Sans"/>
              <a:sym typeface="Nefelibat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25015" y="4787979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9806" flipH="1">
            <a:off x="15871593" y="6262738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945" y="-1193480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6390" y="2318723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2" y="0"/>
                </a:lnTo>
                <a:lnTo>
                  <a:pt x="5505782" y="10437502"/>
                </a:lnTo>
                <a:lnTo>
                  <a:pt x="0" y="1043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420618" y="4541912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5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5" y="5991124"/>
                </a:lnTo>
                <a:lnTo>
                  <a:pt x="32426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32882" y="877125"/>
            <a:ext cx="13778591" cy="217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21"/>
              </a:lnSpc>
              <a:spcBef>
                <a:spcPct val="0"/>
              </a:spcBef>
            </a:pPr>
            <a:r>
              <a:rPr lang="en-US" sz="8158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Tarjimon</a:t>
            </a:r>
            <a:r>
              <a:rPr lang="en-US" sz="8158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– </a:t>
            </a:r>
            <a:r>
              <a:rPr lang="en-US" sz="8158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Faqatgina</a:t>
            </a:r>
            <a:r>
              <a:rPr lang="en-US" sz="8158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8158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Tilshunos</a:t>
            </a:r>
            <a:r>
              <a:rPr lang="en-US" sz="8158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8158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Emas</a:t>
            </a:r>
            <a:endParaRPr lang="en-US" sz="8158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59393" y="3539110"/>
            <a:ext cx="12386518" cy="485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3"/>
              </a:lnSpc>
            </a:pP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Tarjimon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>
              <a:lnSpc>
                <a:spcPts val="7753"/>
              </a:lnSpc>
            </a:pP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Ijodkor</a:t>
            </a:r>
            <a:endParaRPr lang="en-US" sz="5538" dirty="0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7753"/>
              </a:lnSpc>
            </a:pP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Madaniyat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targ‘ibotchisi</a:t>
            </a:r>
            <a:endParaRPr lang="en-US" sz="5538" dirty="0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7753"/>
              </a:lnSpc>
            </a:pP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Muallif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va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o‘quvchi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o‘rtasida</a:t>
            </a:r>
            <a:r>
              <a:rPr lang="en-US" sz="5538" dirty="0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5538" dirty="0" err="1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ko‘prik</a:t>
            </a:r>
            <a:endParaRPr lang="en-US" sz="5538" dirty="0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7753"/>
              </a:lnSpc>
            </a:pPr>
            <a:endParaRPr lang="en-US" sz="5538" dirty="0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10575" y="4039549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2" y="0"/>
                </a:lnTo>
                <a:lnTo>
                  <a:pt x="5505782" y="10437502"/>
                </a:lnTo>
                <a:lnTo>
                  <a:pt x="0" y="1043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85932" flipH="1">
            <a:off x="15580972" y="6581538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5" y="0"/>
                </a:moveTo>
                <a:lnTo>
                  <a:pt x="0" y="0"/>
                </a:lnTo>
                <a:lnTo>
                  <a:pt x="0" y="5991123"/>
                </a:lnTo>
                <a:lnTo>
                  <a:pt x="3242695" y="5991123"/>
                </a:lnTo>
                <a:lnTo>
                  <a:pt x="32426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21532" y="876300"/>
            <a:ext cx="11977935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  <a:spcBef>
                <a:spcPct val="0"/>
              </a:spcBef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Tarjimaning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Tasnifi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93520" y="3925249"/>
            <a:ext cx="9952434" cy="501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5478" lvl="1" indent="-617739" algn="l">
              <a:lnSpc>
                <a:spcPts val="8011"/>
              </a:lnSpc>
              <a:buFont typeface="Arial"/>
              <a:buChar char="•"/>
            </a:pPr>
            <a:r>
              <a:rPr lang="en-US" sz="5722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Adabiy tarjima</a:t>
            </a:r>
          </a:p>
          <a:p>
            <a:pPr marL="1235478" lvl="1" indent="-617739" algn="l">
              <a:lnSpc>
                <a:spcPts val="8011"/>
              </a:lnSpc>
              <a:buFont typeface="Arial"/>
              <a:buChar char="•"/>
            </a:pPr>
            <a:r>
              <a:rPr lang="en-US" sz="5722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Ilmiy va texnik tarjima</a:t>
            </a:r>
          </a:p>
          <a:p>
            <a:pPr marL="1235478" lvl="1" indent="-617739" algn="l">
              <a:lnSpc>
                <a:spcPts val="8011"/>
              </a:lnSpc>
              <a:buFont typeface="Arial"/>
              <a:buChar char="•"/>
            </a:pPr>
            <a:r>
              <a:rPr lang="en-US" sz="5722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Jurnalistik tarjima</a:t>
            </a:r>
          </a:p>
          <a:p>
            <a:pPr marL="1235478" lvl="1" indent="-617739" algn="ctr">
              <a:lnSpc>
                <a:spcPts val="8011"/>
              </a:lnSpc>
              <a:buFont typeface="Arial"/>
              <a:buChar char="•"/>
            </a:pPr>
            <a:r>
              <a:rPr lang="en-US" sz="5722">
                <a:solidFill>
                  <a:srgbClr val="2D1F13"/>
                </a:solidFill>
                <a:latin typeface="Canva Sans"/>
                <a:ea typeface="Canva Sans"/>
                <a:cs typeface="Canva Sans"/>
                <a:sym typeface="Canva Sans"/>
              </a:rPr>
              <a:t>Ssenariy va film tarjimasi</a:t>
            </a:r>
          </a:p>
          <a:p>
            <a:pPr algn="ctr">
              <a:lnSpc>
                <a:spcPts val="8011"/>
              </a:lnSpc>
            </a:pPr>
            <a:endParaRPr lang="en-US" sz="5722">
              <a:solidFill>
                <a:srgbClr val="2D1F13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54216" y="1245954"/>
            <a:ext cx="12759423" cy="374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Adabiy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Tarjimaning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Xususiyatlari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61306" y="4349276"/>
            <a:ext cx="15455412" cy="443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91229" lvl="1" indent="-745614" algn="l">
              <a:lnSpc>
                <a:spcPts val="6907"/>
              </a:lnSpc>
              <a:buFont typeface="Arial"/>
              <a:buChar char="•"/>
            </a:pPr>
            <a:r>
              <a:rPr lang="en-US" sz="6907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Muallif uslubini saqlash</a:t>
            </a:r>
          </a:p>
          <a:p>
            <a:pPr marL="1491229" lvl="1" indent="-745614" algn="l">
              <a:lnSpc>
                <a:spcPts val="6907"/>
              </a:lnSpc>
              <a:buFont typeface="Arial"/>
              <a:buChar char="•"/>
            </a:pPr>
            <a:r>
              <a:rPr lang="en-US" sz="6907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Obraz va ruhni to‘g‘ri yetkazish</a:t>
            </a:r>
          </a:p>
          <a:p>
            <a:pPr marL="1491229" lvl="1" indent="-745614" algn="l">
              <a:lnSpc>
                <a:spcPts val="6907"/>
              </a:lnSpc>
              <a:buFont typeface="Arial"/>
              <a:buChar char="•"/>
            </a:pPr>
            <a:r>
              <a:rPr lang="en-US" sz="6907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Milliy va madaniy koloritni saqlab qolish</a:t>
            </a:r>
          </a:p>
          <a:p>
            <a:pPr algn="l">
              <a:lnSpc>
                <a:spcPts val="6907"/>
              </a:lnSpc>
            </a:pPr>
            <a:endParaRPr lang="en-US" sz="6907">
              <a:solidFill>
                <a:srgbClr val="2D1F13"/>
              </a:solidFill>
              <a:latin typeface="Nefelibata Sans"/>
              <a:ea typeface="Nefelibata Sans"/>
              <a:cs typeface="Nefelibata Sans"/>
              <a:sym typeface="Nefelibat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752891" y="5874709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2" y="0"/>
                </a:lnTo>
                <a:lnTo>
                  <a:pt x="5505782" y="10437502"/>
                </a:lnTo>
                <a:lnTo>
                  <a:pt x="0" y="1043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9806" flipH="1">
            <a:off x="16666652" y="6407161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3"/>
                </a:lnTo>
                <a:lnTo>
                  <a:pt x="3242696" y="5991123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21204" y="1508049"/>
            <a:ext cx="10251646" cy="374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Muammolar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va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Qiyinchiliklar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614974" y="4183971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58849" flipH="1">
            <a:off x="15910907" y="6655111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17854" y="5036063"/>
            <a:ext cx="14211881" cy="282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4193" lvl="1" indent="-592097" algn="l">
              <a:lnSpc>
                <a:spcPts val="5484"/>
              </a:lnSpc>
              <a:buFont typeface="Arial"/>
              <a:buChar char="•"/>
            </a:pPr>
            <a:r>
              <a:rPr lang="en-US" sz="5484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Lug‘atda mavjud bo‘lmagan so‘zlar</a:t>
            </a:r>
          </a:p>
          <a:p>
            <a:pPr marL="1184193" lvl="1" indent="-592097" algn="ctr">
              <a:lnSpc>
                <a:spcPts val="5484"/>
              </a:lnSpc>
              <a:buFont typeface="Arial"/>
              <a:buChar char="•"/>
            </a:pPr>
            <a:r>
              <a:rPr lang="en-US" sz="5484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Tillar orasidagi grammatik va uslubiy farqlar</a:t>
            </a:r>
          </a:p>
          <a:p>
            <a:pPr marL="1184193" lvl="1" indent="-592097" algn="l">
              <a:lnSpc>
                <a:spcPts val="5484"/>
              </a:lnSpc>
              <a:buFont typeface="Arial"/>
              <a:buChar char="•"/>
            </a:pPr>
            <a:r>
              <a:rPr lang="en-US" sz="5484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Madaniy moslashtirish muammolari</a:t>
            </a:r>
          </a:p>
          <a:p>
            <a:pPr algn="ctr">
              <a:lnSpc>
                <a:spcPts val="5484"/>
              </a:lnSpc>
            </a:pPr>
            <a:endParaRPr lang="en-US" sz="5484">
              <a:solidFill>
                <a:srgbClr val="2D1F13"/>
              </a:solidFill>
              <a:latin typeface="Nefelibata Sans"/>
              <a:ea typeface="Nefelibata Sans"/>
              <a:cs typeface="Nefelibata Sans"/>
              <a:sym typeface="Nefelibat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3570" y="-1225081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16568" y="1638300"/>
            <a:ext cx="10251646" cy="374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Tarjimonning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Mahorat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Qoidalari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614974" y="4183971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58849" flipH="1">
            <a:off x="15910907" y="6655111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17854" y="5045588"/>
            <a:ext cx="14641446" cy="218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Til va madaniyatni chuqur bilish</a:t>
            </a:r>
          </a:p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Ma’no va ruhni saqlab qolish</a:t>
            </a:r>
          </a:p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Asarning emosional ta’sirini yo‘qotmaslik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961">
            <a:off x="445178" y="-967472"/>
            <a:ext cx="17397642" cy="12026120"/>
          </a:xfrm>
          <a:custGeom>
            <a:avLst/>
            <a:gdLst/>
            <a:ahLst/>
            <a:cxnLst/>
            <a:rect l="l" t="t" r="r" b="b"/>
            <a:pathLst>
              <a:path w="17397642" h="12026120">
                <a:moveTo>
                  <a:pt x="0" y="0"/>
                </a:moveTo>
                <a:lnTo>
                  <a:pt x="17397641" y="0"/>
                </a:lnTo>
                <a:lnTo>
                  <a:pt x="17397641" y="12026120"/>
                </a:lnTo>
                <a:lnTo>
                  <a:pt x="0" y="1202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04579" y="1775183"/>
            <a:ext cx="10251646" cy="374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Mashhur</a:t>
            </a:r>
            <a:r>
              <a:rPr lang="en-US" sz="12500" dirty="0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 </a:t>
            </a:r>
            <a:r>
              <a:rPr lang="en-US" sz="12500" dirty="0" err="1">
                <a:solidFill>
                  <a:srgbClr val="2D1F13"/>
                </a:solidFill>
                <a:latin typeface="Lumios Brush"/>
                <a:ea typeface="Lumios Brush"/>
                <a:cs typeface="Lumios Brush"/>
                <a:sym typeface="Lumios Brush"/>
              </a:rPr>
              <a:t>Tarjimonlar</a:t>
            </a:r>
            <a:endParaRPr lang="en-US" sz="12500" dirty="0">
              <a:solidFill>
                <a:srgbClr val="2D1F13"/>
              </a:solidFill>
              <a:latin typeface="Lumios Brush"/>
              <a:ea typeface="Lumios Brush"/>
              <a:cs typeface="Lumios Brush"/>
              <a:sym typeface="Lumios Brush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614974" y="4183971"/>
            <a:ext cx="5505783" cy="10437502"/>
          </a:xfrm>
          <a:custGeom>
            <a:avLst/>
            <a:gdLst/>
            <a:ahLst/>
            <a:cxnLst/>
            <a:rect l="l" t="t" r="r" b="b"/>
            <a:pathLst>
              <a:path w="5505783" h="10437502">
                <a:moveTo>
                  <a:pt x="0" y="0"/>
                </a:moveTo>
                <a:lnTo>
                  <a:pt x="5505783" y="0"/>
                </a:lnTo>
                <a:lnTo>
                  <a:pt x="5505783" y="10437503"/>
                </a:lnTo>
                <a:lnTo>
                  <a:pt x="0" y="1043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58849" flipH="1">
            <a:off x="15910907" y="6655111"/>
            <a:ext cx="3242696" cy="5991124"/>
          </a:xfrm>
          <a:custGeom>
            <a:avLst/>
            <a:gdLst/>
            <a:ahLst/>
            <a:cxnLst/>
            <a:rect l="l" t="t" r="r" b="b"/>
            <a:pathLst>
              <a:path w="3242696" h="5991124">
                <a:moveTo>
                  <a:pt x="3242696" y="0"/>
                </a:moveTo>
                <a:lnTo>
                  <a:pt x="0" y="0"/>
                </a:lnTo>
                <a:lnTo>
                  <a:pt x="0" y="5991124"/>
                </a:lnTo>
                <a:lnTo>
                  <a:pt x="3242696" y="5991124"/>
                </a:lnTo>
                <a:lnTo>
                  <a:pt x="32426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17854" y="5045588"/>
            <a:ext cx="14641446" cy="218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Yusuf Xos Hojib</a:t>
            </a:r>
          </a:p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G‘afur G‘ulom</a:t>
            </a:r>
          </a:p>
          <a:p>
            <a:pPr marL="1219987" lvl="1" indent="-609993" algn="l">
              <a:lnSpc>
                <a:spcPts val="5650"/>
              </a:lnSpc>
              <a:buFont typeface="Arial"/>
              <a:buChar char="•"/>
            </a:pPr>
            <a:r>
              <a:rPr lang="en-US" sz="5650">
                <a:solidFill>
                  <a:srgbClr val="2D1F13"/>
                </a:solidFill>
                <a:latin typeface="Nefelibata Sans"/>
                <a:ea typeface="Nefelibata Sans"/>
                <a:cs typeface="Nefelibata Sans"/>
                <a:sym typeface="Nefelibata Sans"/>
              </a:rPr>
              <a:t>Sharof Rashidov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Macintosh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Nefelibata Sans</vt:lpstr>
      <vt:lpstr>Lumios Brush</vt:lpstr>
      <vt:lpstr>Canva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TARJIMANING IJODIY TABIATI</dc:title>
  <cp:lastModifiedBy>Microsoft Office User</cp:lastModifiedBy>
  <cp:revision>2</cp:revision>
  <dcterms:created xsi:type="dcterms:W3CDTF">2006-08-16T00:00:00Z</dcterms:created>
  <dcterms:modified xsi:type="dcterms:W3CDTF">2025-02-13T16:05:49Z</dcterms:modified>
  <dc:identifier>DAGe_7I2mPQ</dc:identifier>
</cp:coreProperties>
</file>