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3" r:id="rId6"/>
    <p:sldId id="260" r:id="rId7"/>
    <p:sldId id="262"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3" autoAdjust="0"/>
    <p:restoredTop sz="94660"/>
  </p:normalViewPr>
  <p:slideViewPr>
    <p:cSldViewPr snapToGrid="0">
      <p:cViewPr varScale="1">
        <p:scale>
          <a:sx n="122" d="100"/>
          <a:sy n="122" d="100"/>
        </p:scale>
        <p:origin x="280"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a:t>Click to edit Master title style</a:t>
            </a:r>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a:t>Click to edit Master subtitle style</a:t>
            </a:r>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t>2/11/25</a:t>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t>‹#›</a:t>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2/11/25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174750"/>
            <a:ext cx="53848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174750"/>
            <a:ext cx="53848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t>2/11/25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7"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t>2/11/25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t>2/11/25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2/11/25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2/11/25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2/11/25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p:cNvPicPr>
            <a:picLocks noChangeAspect="1"/>
          </p:cNvPicPr>
          <p:nvPr/>
        </p:nvPicPr>
        <p:blipFill>
          <a:blip r:embed="rId13"/>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nchorCtr="0"/>
          <a:lstStyle/>
          <a:p>
            <a:pPr lvl="0"/>
            <a:r>
              <a:rPr lang="en-US" altLang="zh-CN" dirty="0"/>
              <a:t>Click to edit Master title style</a:t>
            </a:r>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t>2/11/25</a:t>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90204" pitchFamily="34" charset="0"/>
          <a:ea typeface="SimSun" pitchFamily="2" charset="-122"/>
        </a:defRPr>
      </a:lvl2pPr>
      <a:lvl3pPr algn="l" rtl="0" fontAlgn="base">
        <a:spcBef>
          <a:spcPct val="0"/>
        </a:spcBef>
        <a:spcAft>
          <a:spcPct val="0"/>
        </a:spcAft>
        <a:defRPr sz="3600">
          <a:solidFill>
            <a:schemeClr val="tx1"/>
          </a:solidFill>
          <a:latin typeface="Arial" panose="020B0604020202090204" pitchFamily="34" charset="0"/>
          <a:ea typeface="SimSun" pitchFamily="2" charset="-122"/>
        </a:defRPr>
      </a:lvl3pPr>
      <a:lvl4pPr algn="l" rtl="0" fontAlgn="base">
        <a:spcBef>
          <a:spcPct val="0"/>
        </a:spcBef>
        <a:spcAft>
          <a:spcPct val="0"/>
        </a:spcAft>
        <a:defRPr sz="3600">
          <a:solidFill>
            <a:schemeClr val="tx1"/>
          </a:solidFill>
          <a:latin typeface="Arial" panose="020B0604020202090204" pitchFamily="34" charset="0"/>
          <a:ea typeface="SimSun" pitchFamily="2" charset="-122"/>
        </a:defRPr>
      </a:lvl4pPr>
      <a:lvl5pPr algn="l" rtl="0" fontAlgn="base">
        <a:spcBef>
          <a:spcPct val="0"/>
        </a:spcBef>
        <a:spcAft>
          <a:spcPct val="0"/>
        </a:spcAft>
        <a:defRPr sz="3600">
          <a:solidFill>
            <a:schemeClr val="tx1"/>
          </a:solidFill>
          <a:latin typeface="Arial" panose="020B0604020202090204" pitchFamily="34" charset="0"/>
          <a:ea typeface="SimSun" pitchFamily="2" charset="-122"/>
        </a:defRPr>
      </a:lvl5pPr>
      <a:lvl6pPr marL="457200" algn="l" rtl="0" fontAlgn="base">
        <a:spcBef>
          <a:spcPct val="0"/>
        </a:spcBef>
        <a:spcAft>
          <a:spcPct val="0"/>
        </a:spcAft>
        <a:defRPr sz="3600">
          <a:solidFill>
            <a:schemeClr val="tx1"/>
          </a:solidFill>
          <a:latin typeface="Arial" panose="020B0604020202090204" pitchFamily="34" charset="0"/>
          <a:ea typeface="SimSun" pitchFamily="2" charset="-122"/>
        </a:defRPr>
      </a:lvl6pPr>
      <a:lvl7pPr marL="914400" algn="l" rtl="0" fontAlgn="base">
        <a:spcBef>
          <a:spcPct val="0"/>
        </a:spcBef>
        <a:spcAft>
          <a:spcPct val="0"/>
        </a:spcAft>
        <a:defRPr sz="3600">
          <a:solidFill>
            <a:schemeClr val="tx1"/>
          </a:solidFill>
          <a:latin typeface="Arial" panose="020B0604020202090204" pitchFamily="34" charset="0"/>
          <a:ea typeface="SimSun" pitchFamily="2" charset="-122"/>
        </a:defRPr>
      </a:lvl7pPr>
      <a:lvl8pPr marL="1371600" algn="l" rtl="0" fontAlgn="base">
        <a:spcBef>
          <a:spcPct val="0"/>
        </a:spcBef>
        <a:spcAft>
          <a:spcPct val="0"/>
        </a:spcAft>
        <a:defRPr sz="3600">
          <a:solidFill>
            <a:schemeClr val="tx1"/>
          </a:solidFill>
          <a:latin typeface="Arial" panose="020B0604020202090204" pitchFamily="34" charset="0"/>
          <a:ea typeface="SimSun" pitchFamily="2" charset="-122"/>
        </a:defRPr>
      </a:lvl8pPr>
      <a:lvl9pPr marL="1828800" algn="l" rtl="0" fontAlgn="base">
        <a:spcBef>
          <a:spcPct val="0"/>
        </a:spcBef>
        <a:spcAft>
          <a:spcPct val="0"/>
        </a:spcAft>
        <a:defRPr sz="3600">
          <a:solidFill>
            <a:schemeClr val="tx1"/>
          </a:solidFill>
          <a:latin typeface="Arial" panose="020B0604020202090204" pitchFamily="34" charset="0"/>
          <a:ea typeface="SimSun"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3888740"/>
          </a:xfrm>
        </p:spPr>
        <p:txBody>
          <a:bodyPr/>
          <a:lstStyle/>
          <a:p>
            <a:br>
              <a:rPr lang="en-US" sz="4800" dirty="0">
                <a:ln w="15875"/>
                <a:gradFill>
                  <a:gsLst>
                    <a:gs pos="0">
                      <a:schemeClr val="accent1">
                        <a:lumOff val="-19999"/>
                        <a:satOff val="20000"/>
                        <a:lumOff val="-19999"/>
                      </a:schemeClr>
                    </a:gs>
                    <a:gs pos="100000">
                      <a:schemeClr val="accent1">
                        <a:lumOff val="15000"/>
                        <a:satOff val="-14999"/>
                        <a:lumOff val="15000"/>
                      </a:schemeClr>
                    </a:gs>
                  </a:gsLst>
                  <a:lin ang="0" scaled="0"/>
                </a:gradFill>
                <a:effectLst/>
              </a:rPr>
            </a:br>
            <a:br>
              <a:rPr lang="en-US" sz="4800" dirty="0">
                <a:ln w="15875"/>
                <a:gradFill>
                  <a:gsLst>
                    <a:gs pos="0">
                      <a:schemeClr val="accent1">
                        <a:lumOff val="-19999"/>
                        <a:satOff val="20000"/>
                        <a:lumOff val="-19999"/>
                      </a:schemeClr>
                    </a:gs>
                    <a:gs pos="100000">
                      <a:schemeClr val="accent1">
                        <a:lumOff val="15000"/>
                        <a:satOff val="-14999"/>
                        <a:lumOff val="15000"/>
                      </a:schemeClr>
                    </a:gs>
                  </a:gsLst>
                  <a:lin ang="0" scaled="0"/>
                </a:gradFill>
                <a:effectLst/>
              </a:rPr>
            </a:br>
            <a:r>
              <a:rPr lang="en-US" sz="4800" dirty="0">
                <a:ln w="15875"/>
                <a:solidFill>
                  <a:schemeClr val="tx1"/>
                </a:solidFill>
              </a:rPr>
              <a:t>TARJIMA VA INTERPRETATSIYA</a:t>
            </a:r>
            <a:br>
              <a:rPr lang="en-US" sz="4800" dirty="0">
                <a:ln w="15875"/>
                <a:gradFill>
                  <a:gsLst>
                    <a:gs pos="0">
                      <a:schemeClr val="accent1">
                        <a:lumOff val="-19999"/>
                        <a:satOff val="20000"/>
                        <a:lumOff val="-19999"/>
                      </a:schemeClr>
                    </a:gs>
                    <a:gs pos="100000">
                      <a:schemeClr val="accent1">
                        <a:lumOff val="15000"/>
                        <a:satOff val="-14999"/>
                        <a:lumOff val="15000"/>
                      </a:schemeClr>
                    </a:gs>
                  </a:gsLst>
                  <a:lin ang="0" scaled="0"/>
                </a:gradFill>
                <a:effectLst/>
              </a:rPr>
            </a:br>
            <a:br>
              <a:rPr lang="en-US" sz="4800" dirty="0">
                <a:ln w="15875"/>
                <a:gradFill>
                  <a:gsLst>
                    <a:gs pos="0">
                      <a:schemeClr val="accent1">
                        <a:lumOff val="-19999"/>
                        <a:satOff val="20000"/>
                        <a:lumOff val="-19999"/>
                      </a:schemeClr>
                    </a:gs>
                    <a:gs pos="100000">
                      <a:schemeClr val="accent1">
                        <a:lumOff val="15000"/>
                        <a:satOff val="-14999"/>
                        <a:lumOff val="15000"/>
                      </a:schemeClr>
                    </a:gs>
                  </a:gsLst>
                  <a:lin ang="0" scaled="0"/>
                </a:gradFill>
                <a:effectLst/>
              </a:rPr>
            </a:br>
            <a:endParaRPr lang="en-US" sz="4800" dirty="0">
              <a:ln w="15875"/>
              <a:solidFill>
                <a:schemeClr val="tx1"/>
              </a:solidFill>
              <a:effectLst/>
            </a:endParaRPr>
          </a:p>
        </p:txBody>
      </p:sp>
      <p:sp>
        <p:nvSpPr>
          <p:cNvPr id="3" name="Subtitle 2"/>
          <p:cNvSpPr>
            <a:spLocks noGrp="1"/>
          </p:cNvSpPr>
          <p:nvPr>
            <p:ph type="subTitle" idx="1"/>
          </p:nvPr>
        </p:nvSpPr>
        <p:spPr>
          <a:xfrm>
            <a:off x="6929120" y="5723890"/>
            <a:ext cx="5262880" cy="1134110"/>
          </a:xfrm>
        </p:spPr>
        <p:txBody>
          <a:bodyPr/>
          <a:lstStyle/>
          <a:p>
            <a:endParaRPr lang="en-US" sz="2400" dirty="0">
              <a:ln w="15875"/>
              <a:gradFill>
                <a:gsLst>
                  <a:gs pos="0">
                    <a:schemeClr val="accent1">
                      <a:hueMod val="80000"/>
                    </a:schemeClr>
                  </a:gs>
                  <a:gs pos="100000">
                    <a:schemeClr val="accent1">
                      <a:alpha val="100000"/>
                      <a:alpha val="100000"/>
                    </a:schemeClr>
                  </a:gs>
                </a:gsLst>
                <a:lin ang="2700000" scaled="0"/>
              </a:gradFill>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785" y="190500"/>
            <a:ext cx="8192135" cy="1212850"/>
          </a:xfrm>
        </p:spPr>
        <p:txBody>
          <a:bodyPr/>
          <a:lstStyle/>
          <a:p>
            <a:r>
              <a:rPr lang="en-US" sz="2400">
                <a:ln w="15875"/>
                <a:gradFill>
                  <a:gsLst>
                    <a:gs pos="0">
                      <a:schemeClr val="accent1">
                        <a:hueMod val="80000"/>
                      </a:schemeClr>
                    </a:gs>
                    <a:gs pos="100000">
                      <a:schemeClr val="accent1">
                        <a:alpha val="100000"/>
                        <a:alpha val="100000"/>
                      </a:schemeClr>
                    </a:gs>
                  </a:gsLst>
                  <a:lin ang="2700000" scaled="0"/>
                </a:gradFill>
                <a:effectLst/>
              </a:rPr>
              <a:t>	Tarjimon voqelikni asarda ko‘rsatilgani darajasida 	bilsagina badiiy chin, haqqoniy tarjima yarata oladi.</a:t>
            </a:r>
          </a:p>
        </p:txBody>
      </p:sp>
      <p:pic>
        <p:nvPicPr>
          <p:cNvPr id="4" name="Content Placeholder 3" descr="the-difference-between-translators-and-interpreters"/>
          <p:cNvPicPr>
            <a:picLocks noGrp="1" noChangeAspect="1"/>
          </p:cNvPicPr>
          <p:nvPr>
            <p:ph idx="1"/>
          </p:nvPr>
        </p:nvPicPr>
        <p:blipFill>
          <a:blip r:embed="rId2"/>
          <a:stretch>
            <a:fillRect/>
          </a:stretch>
        </p:blipFill>
        <p:spPr>
          <a:xfrm>
            <a:off x="2741930" y="1622425"/>
            <a:ext cx="6972935" cy="479933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92430" y="1174750"/>
            <a:ext cx="10487660" cy="4953000"/>
          </a:xfrm>
        </p:spPr>
        <p:txBody>
          <a:bodyPr/>
          <a:lstStyle/>
          <a:p>
            <a:pPr marL="0" indent="457200">
              <a:buNone/>
            </a:pPr>
            <a:r>
              <a:rPr lang="en-US" sz="2400"/>
              <a:t>Tarjimashunoslar tarjima jarayonini asl nusxani tushunish, talqin etish va tarjima qilish tarzida uch bosqichga bo‘ladilar. Bu bosqichlarning barchasi bir-biri bilan chambarchas bog‘liq. </a:t>
            </a:r>
          </a:p>
          <a:p>
            <a:pPr marL="0" indent="457200">
              <a:buNone/>
            </a:pPr>
            <a:r>
              <a:rPr lang="en-US" sz="2400"/>
              <a:t>Chindan ham, asarni barcha qirralari bilan yaxshi tushunib olmagan tarjimon uni to‘g‘ri talqin qilolmaydi, to‘g‘ri talqin qilolmagach, tarjima asliga muvofiq chiqmaydi.</a:t>
            </a:r>
          </a:p>
          <a:p>
            <a:pPr marL="0" indent="457200">
              <a:buNone/>
            </a:pPr>
            <a:r>
              <a:rPr lang="en-US" sz="2400"/>
              <a:t>Tarjimon faqat matnning o‘zini tushunibgina qolmay, matn ortidagi ma’noni ham ilg‘ashi, muallifning faqat aytgan gaplarinigina emas, balki aytolmay ichida qolgan yoki ishora qilib ketgan gaplarini ham farosat bilan anglashi, asardagi nozik ramzu imolarni did bilan his qilishi kerak bo‘ladi.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2120" y="1174750"/>
            <a:ext cx="10392410" cy="5550535"/>
          </a:xfrm>
        </p:spPr>
        <p:txBody>
          <a:bodyPr/>
          <a:lstStyle/>
          <a:p>
            <a:pPr marL="0" indent="457200">
              <a:buNone/>
            </a:pPr>
            <a:r>
              <a:rPr lang="en-US" sz="2400"/>
              <a:t>“Mohir va no‘noq tarjimonning farqi shunda bilinadi: mohir tarjimon asar mazmunini, so‘z va iboralar ortida yashiringan imo-ishoralar, tagma’nolarni, muallifning maqsadi, g‘oyaviy niyatini chuqur anglab, asl nusxaning badiiy saviyasini teran his qilib tarjima qilsa, no‘noq tarjimon so‘zlarning o‘zini tarjima qilib qo‘ya qoladi, natijada asarning mazmuni, estetik ta’sirchanligini o‘quvchiga to‘la yetib bormaydi. </a:t>
            </a:r>
          </a:p>
          <a:p>
            <a:pPr marL="0" indent="457200">
              <a:buNone/>
            </a:pPr>
            <a:r>
              <a:rPr lang="en-US" sz="2400"/>
              <a:t>Bunday tarjimada muallifning mahorati, uslubi deyarli sezilmaydi, so‘zlarning ma’no tovlanishlari, iboralarning uslubiy bo‘yoqlariga e’tibor berilmaydi”.</a:t>
            </a:r>
          </a:p>
          <a:p>
            <a:pPr marL="0" indent="457200">
              <a:buNone/>
            </a:pPr>
            <a:r>
              <a:rPr lang="en-US" sz="2400"/>
              <a:t>So‘zni emas, harfni ko‘radigan, ma’noni anglamay, so‘zni sanaydigan iste’dodsiz, noshud tarjimonning men nima deymanu qo‘bizim nima deydi qabilida asarni buzib, ba’zida esa hatto asliga zid tarjima qilib qo‘yishiga oid  misollar, afsuski, tarjimachilikda ancha-muncha.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74750"/>
          </a:xfrm>
        </p:spPr>
        <p:txBody>
          <a:bodyPr/>
          <a:lstStyle/>
          <a:p>
            <a:pPr algn="ctr"/>
            <a:r>
              <a:rPr lang="en-US">
                <a:ln w="15875"/>
                <a:gradFill>
                  <a:gsLst>
                    <a:gs pos="0">
                      <a:schemeClr val="accent1">
                        <a:hueMod val="80000"/>
                      </a:schemeClr>
                    </a:gs>
                    <a:gs pos="100000">
                      <a:schemeClr val="accent1">
                        <a:alpha val="100000"/>
                        <a:alpha val="100000"/>
                      </a:schemeClr>
                    </a:gs>
                  </a:gsLst>
                  <a:lin ang="2700000" scaled="0"/>
                </a:gradFill>
                <a:effectLst/>
              </a:rPr>
              <a:t>E’tiboringiz uchun rahmat!</a:t>
            </a:r>
          </a:p>
        </p:txBody>
      </p:sp>
      <p:pic>
        <p:nvPicPr>
          <p:cNvPr id="4" name="Content Placeholder 3" descr="Hero-Interpretation"/>
          <p:cNvPicPr>
            <a:picLocks noGrp="1" noChangeAspect="1"/>
          </p:cNvPicPr>
          <p:nvPr>
            <p:ph idx="1"/>
          </p:nvPr>
        </p:nvPicPr>
        <p:blipFill>
          <a:blip r:embed="rId2"/>
          <a:stretch>
            <a:fillRect/>
          </a:stretch>
        </p:blipFill>
        <p:spPr>
          <a:xfrm>
            <a:off x="1994535" y="1174750"/>
            <a:ext cx="8324215" cy="54133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46835"/>
          </a:xfrm>
        </p:spPr>
        <p:txBody>
          <a:bodyPr/>
          <a:lstStyle/>
          <a:p>
            <a:pPr algn="ctr"/>
            <a:endParaRPr lang="en-US" sz="3200" dirty="0">
              <a:ln w="15875"/>
              <a:gradFill>
                <a:gsLst>
                  <a:gs pos="0">
                    <a:schemeClr val="accent1">
                      <a:lumOff val="-19999"/>
                      <a:satOff val="20000"/>
                      <a:lumOff val="-19999"/>
                    </a:schemeClr>
                  </a:gs>
                  <a:gs pos="100000">
                    <a:schemeClr val="accent1">
                      <a:lumOff val="15000"/>
                      <a:satOff val="-14999"/>
                      <a:lumOff val="15000"/>
                    </a:schemeClr>
                  </a:gs>
                </a:gsLst>
                <a:lin ang="0" scaled="0"/>
              </a:gradFill>
              <a:effectLst/>
            </a:endParaRPr>
          </a:p>
        </p:txBody>
      </p:sp>
      <p:sp>
        <p:nvSpPr>
          <p:cNvPr id="3" name="Content Placeholder 2"/>
          <p:cNvSpPr>
            <a:spLocks noGrp="1"/>
          </p:cNvSpPr>
          <p:nvPr>
            <p:ph idx="1"/>
          </p:nvPr>
        </p:nvSpPr>
        <p:spPr>
          <a:xfrm>
            <a:off x="0" y="1702435"/>
            <a:ext cx="12192000" cy="5155565"/>
          </a:xfrm>
        </p:spPr>
        <p:txBody>
          <a:bodyPr/>
          <a:lstStyle/>
          <a:p>
            <a:pPr marL="0" indent="457200" algn="l">
              <a:buNone/>
            </a:pPr>
            <a:r>
              <a:rPr lang="en-US">
                <a:sym typeface="+mn-ea"/>
              </a:rPr>
              <a:t>                                         </a:t>
            </a:r>
            <a:r>
              <a:rPr lang="en-US" sz="3600">
                <a:solidFill>
                  <a:schemeClr val="accent1">
                    <a:lumMod val="75000"/>
                  </a:schemeClr>
                </a:solidFill>
                <a:sym typeface="+mn-ea"/>
              </a:rPr>
              <a:t>  Reja:</a:t>
            </a:r>
          </a:p>
          <a:p>
            <a:pPr marL="0" indent="457200" algn="l">
              <a:buNone/>
            </a:pPr>
            <a:endParaRPr lang="en-US">
              <a:sym typeface="+mn-ea"/>
            </a:endParaRPr>
          </a:p>
          <a:p>
            <a:pPr marL="0" indent="457200" algn="l">
              <a:buNone/>
            </a:pPr>
            <a:r>
              <a:rPr lang="en-US" sz="2800">
                <a:solidFill>
                  <a:schemeClr val="accent1">
                    <a:lumMod val="75000"/>
                  </a:schemeClr>
                </a:solidFill>
                <a:sym typeface="+mn-ea"/>
              </a:rPr>
              <a:t>1. Interpretatsiya haqida tushuncha</a:t>
            </a:r>
          </a:p>
          <a:p>
            <a:pPr marL="0" indent="457200" algn="l">
              <a:buNone/>
            </a:pPr>
            <a:r>
              <a:rPr lang="en-US" sz="2800">
                <a:solidFill>
                  <a:schemeClr val="accent1">
                    <a:lumMod val="75000"/>
                  </a:schemeClr>
                </a:solidFill>
                <a:sym typeface="+mn-ea"/>
              </a:rPr>
              <a:t>2. Tarjimonning interpretatsiyaviy mavqei</a:t>
            </a:r>
            <a:endParaRPr lang="en-US" sz="2800">
              <a:solidFill>
                <a:schemeClr val="accent1">
                  <a:lumMod val="75000"/>
                </a:schemeClr>
              </a:solidFill>
            </a:endParaRPr>
          </a:p>
          <a:p>
            <a:pPr marL="0" indent="0" algn="l">
              <a:buNone/>
            </a:pPr>
            <a:endParaRPr lang="en-US" sz="2800">
              <a:solidFill>
                <a:schemeClr val="accent1">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a:ln w="15875"/>
                <a:gradFill>
                  <a:gsLst>
                    <a:gs pos="0">
                      <a:schemeClr val="accent1">
                        <a:lumOff val="-19999"/>
                        <a:satOff val="20000"/>
                        <a:lumOff val="-19999"/>
                      </a:schemeClr>
                    </a:gs>
                    <a:gs pos="100000">
                      <a:schemeClr val="accent1">
                        <a:lumOff val="15000"/>
                        <a:satOff val="-14999"/>
                        <a:lumOff val="15000"/>
                      </a:schemeClr>
                    </a:gs>
                  </a:gsLst>
                  <a:lin ang="0" scaled="0"/>
                </a:gradFill>
                <a:effectLst/>
              </a:rPr>
              <a:t>Tarjima va interpretatsiya</a:t>
            </a:r>
          </a:p>
        </p:txBody>
      </p:sp>
      <p:pic>
        <p:nvPicPr>
          <p:cNvPr id="4" name="Content Placeholder 3" descr="Translation-Vs.-Interpretation"/>
          <p:cNvPicPr>
            <a:picLocks noGrp="1" noChangeAspect="1"/>
          </p:cNvPicPr>
          <p:nvPr>
            <p:ph idx="1"/>
          </p:nvPr>
        </p:nvPicPr>
        <p:blipFill>
          <a:blip r:embed="rId2"/>
          <a:stretch>
            <a:fillRect/>
          </a:stretch>
        </p:blipFill>
        <p:spPr>
          <a:xfrm>
            <a:off x="1806575" y="1105535"/>
            <a:ext cx="8623300" cy="5334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90500"/>
            <a:ext cx="10972800" cy="849630"/>
          </a:xfrm>
        </p:spPr>
        <p:txBody>
          <a:bodyPr/>
          <a:lstStyle/>
          <a:p>
            <a:pPr algn="ctr"/>
            <a:r>
              <a:rPr lang="en-US">
                <a:ln w="15875"/>
                <a:gradFill>
                  <a:gsLst>
                    <a:gs pos="0">
                      <a:schemeClr val="accent1">
                        <a:hueMod val="80000"/>
                      </a:schemeClr>
                    </a:gs>
                    <a:gs pos="100000">
                      <a:schemeClr val="accent1">
                        <a:alpha val="100000"/>
                        <a:alpha val="100000"/>
                      </a:schemeClr>
                    </a:gs>
                  </a:gsLst>
                  <a:lin ang="2700000" scaled="0"/>
                </a:gradFill>
                <a:effectLst/>
              </a:rPr>
              <a:t>Interpretatsiya haqida tushuncha</a:t>
            </a:r>
          </a:p>
        </p:txBody>
      </p:sp>
      <p:sp>
        <p:nvSpPr>
          <p:cNvPr id="3" name="Content Placeholder 2"/>
          <p:cNvSpPr>
            <a:spLocks noGrp="1"/>
          </p:cNvSpPr>
          <p:nvPr>
            <p:ph idx="1"/>
          </p:nvPr>
        </p:nvSpPr>
        <p:spPr>
          <a:xfrm>
            <a:off x="325755" y="1464945"/>
            <a:ext cx="10040620" cy="5393055"/>
          </a:xfrm>
        </p:spPr>
        <p:txBody>
          <a:bodyPr/>
          <a:lstStyle/>
          <a:p>
            <a:pPr marL="0" indent="457200">
              <a:buNone/>
            </a:pPr>
            <a:r>
              <a:rPr lang="en-US" sz="2200"/>
              <a:t>Interpretatsiya lotincha “interpretasio” so‘zidan olingan bo‘lib, tushuntirish ma’nosini bildiradi.</a:t>
            </a:r>
          </a:p>
          <a:p>
            <a:pPr marL="0" indent="457200">
              <a:buNone/>
            </a:pPr>
            <a:r>
              <a:rPr lang="en-US" sz="2200"/>
              <a:t>Interpretatsiyalash – sharhlash, izohlash, talqin qilish, tushuntirib berish, ochish: biror-bir fikrning ma’nosini ochish, u yoki bu matnni izohlash demakdir.</a:t>
            </a:r>
          </a:p>
          <a:p>
            <a:pPr marL="0" indent="457200">
              <a:buNone/>
            </a:pPr>
            <a:r>
              <a:rPr lang="en-US" sz="2200"/>
              <a:t>Agarda asl nusxa muallifi voqelikni badiiy talqin qilsa, tarjimon asliyatni boshqa til vositalari yordamida qayta talqin qilishi kerak. “Bunda quyidagi uch nuqtaga e’tiborni qaratish lozim: </a:t>
            </a:r>
          </a:p>
          <a:p>
            <a:pPr marL="0" indent="0">
              <a:buNone/>
            </a:pPr>
            <a:r>
              <a:rPr lang="en-US" sz="2200"/>
              <a:t>a) asarning obyektiv ma’nosini aniqlash; </a:t>
            </a:r>
          </a:p>
          <a:p>
            <a:pPr marL="0" indent="0">
              <a:buNone/>
            </a:pPr>
            <a:r>
              <a:rPr lang="en-US" sz="2200"/>
              <a:t>b) tarjimonning interpretatsiyaviy mavqei; </a:t>
            </a:r>
          </a:p>
          <a:p>
            <a:pPr marL="0" indent="0">
              <a:buNone/>
            </a:pPr>
            <a:r>
              <a:rPr lang="en-US" sz="2200"/>
              <a:t>v) shu mavqedan turib, asarning obyektiv mohiyatini interpretatsiya qilish – asarni tarjima qilish konsepsiyasi va nimalarni o‘zgartirish zaruratini aniqlash.</a:t>
            </a:r>
          </a:p>
          <a:p>
            <a:pPr marL="0" indent="457200">
              <a:buNone/>
            </a:pPr>
            <a:r>
              <a:rPr lang="en-US" sz="2200"/>
              <a:t>Demak, tarjima hamma vaqt muayyan darajada interpretatsiyadir.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960" y="-635"/>
            <a:ext cx="11195050" cy="2551430"/>
          </a:xfrm>
        </p:spPr>
        <p:txBody>
          <a:bodyPr/>
          <a:lstStyle/>
          <a:p>
            <a:r>
              <a:rPr lang="en-US" sz="2400">
                <a:ln w="15875"/>
                <a:gradFill>
                  <a:gsLst>
                    <a:gs pos="0">
                      <a:schemeClr val="accent1">
                        <a:hueMod val="80000"/>
                      </a:schemeClr>
                    </a:gs>
                    <a:gs pos="100000">
                      <a:schemeClr val="accent1">
                        <a:alpha val="100000"/>
                        <a:alpha val="100000"/>
                      </a:schemeClr>
                    </a:gs>
                  </a:gsLst>
                  <a:lin ang="2700000" scaled="0"/>
                </a:gradFill>
                <a:effectLst/>
                <a:sym typeface="+mn-ea"/>
              </a:rPr>
              <a:t>	Boshqa tildagi ayrim so‘z va iboralar, jumlalar agar o‘ziday olinadigan bo‘lsa, bunday tarjimadan hech qanday ma’no chiqmaydi. Bunday hollarda asliyatda bo‘lmagan ayrim so‘zlar tarjimada “qo‘shiladi”. Aslida esa “qo‘shilgan” narsaning o‘rni shaklan asliyatda bo‘lmasa ham, mazmunan biz uni bor deb bilamiz.</a:t>
            </a:r>
          </a:p>
        </p:txBody>
      </p:sp>
      <p:pic>
        <p:nvPicPr>
          <p:cNvPr id="4" name="Content Placeholder 3" descr="images"/>
          <p:cNvPicPr>
            <a:picLocks noGrp="1" noChangeAspect="1"/>
          </p:cNvPicPr>
          <p:nvPr>
            <p:ph idx="1"/>
          </p:nvPr>
        </p:nvPicPr>
        <p:blipFill>
          <a:blip r:embed="rId2"/>
          <a:stretch>
            <a:fillRect/>
          </a:stretch>
        </p:blipFill>
        <p:spPr>
          <a:xfrm>
            <a:off x="2400300" y="2550160"/>
            <a:ext cx="7317105" cy="430720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90500"/>
            <a:ext cx="10972800" cy="885190"/>
          </a:xfrm>
        </p:spPr>
        <p:txBody>
          <a:bodyPr>
            <a:scene3d>
              <a:camera prst="orthographicFront"/>
              <a:lightRig rig="threePt" dir="t"/>
            </a:scene3d>
          </a:bodyPr>
          <a:lstStyle/>
          <a:p>
            <a:pPr algn="ctr"/>
            <a:r>
              <a:rPr lang="en-US" sz="4000">
                <a:ln w="15875">
                  <a:gradFill>
                    <a:gsLst>
                      <a:gs pos="0">
                        <a:schemeClr val="accent1">
                          <a:hueMod val="80000"/>
                        </a:schemeClr>
                      </a:gs>
                      <a:gs pos="100000">
                        <a:schemeClr val="accent1"/>
                      </a:gs>
                    </a:gsLst>
                    <a:lin ang="2700000" scaled="1"/>
                  </a:gradFill>
                </a:ln>
                <a:noFill/>
                <a:effectLst/>
              </a:rPr>
              <a:t>Misollar:</a:t>
            </a:r>
          </a:p>
        </p:txBody>
      </p:sp>
      <p:sp>
        <p:nvSpPr>
          <p:cNvPr id="3" name="Content Placeholder 2"/>
          <p:cNvSpPr>
            <a:spLocks noGrp="1"/>
          </p:cNvSpPr>
          <p:nvPr>
            <p:ph idx="1"/>
          </p:nvPr>
        </p:nvSpPr>
        <p:spPr>
          <a:xfrm>
            <a:off x="343535" y="1718310"/>
            <a:ext cx="10161270" cy="5139690"/>
          </a:xfrm>
        </p:spPr>
        <p:txBody>
          <a:bodyPr/>
          <a:lstStyle/>
          <a:p>
            <a:pPr marL="0" indent="457200">
              <a:buNone/>
            </a:pPr>
            <a:r>
              <a:rPr lang="en-US" sz="2200"/>
              <a:t>Masalan,  Maksim Gorkiyning “Человек звучит гордо!” degan mashhur hikmatini so‘zma-so‘z tarjima qilsa, “Odam mag‘rur jaranglar!” tarzida bo‘ladiki, bunda mazmun mavhum qoladi. Shuning uchun uni bir so‘z qo‘shib, “Inson so‘zi mag‘rur jaranglar!” deb tarjima qilish maqsadga muvofiq.</a:t>
            </a:r>
          </a:p>
          <a:p>
            <a:pPr marL="0" indent="457200">
              <a:buNone/>
            </a:pPr>
            <a:r>
              <a:rPr lang="en-US" sz="2200"/>
              <a:t>Chunki rus tilidagi gapda bu so‘z aks etmasa-da, matnda uning borligi anglashilib turadi. </a:t>
            </a:r>
          </a:p>
          <a:p>
            <a:pPr marL="0" indent="457200">
              <a:buNone/>
            </a:pPr>
            <a:r>
              <a:rPr lang="en-US" sz="2200"/>
              <a:t>Maqsud Shayxzoda bir she’rida bu fikrni tazmin sifatida quyidagicha tarjima qilib oladi:</a:t>
            </a:r>
          </a:p>
          <a:p>
            <a:pPr marL="0" indent="457200">
              <a:buNone/>
            </a:pPr>
            <a:r>
              <a:rPr lang="en-US" sz="2200"/>
              <a:t>Mag‘rur jaranglaydi inson degan so‘z!</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8035"/>
            <a:ext cx="10972800" cy="857250"/>
          </a:xfrm>
        </p:spPr>
        <p:txBody>
          <a:bodyPr/>
          <a:lstStyle/>
          <a:p>
            <a:r>
              <a:rPr lang="en-US" sz="2800">
                <a:ln w="15875"/>
                <a:gradFill>
                  <a:gsLst>
                    <a:gs pos="0">
                      <a:schemeClr val="accent1">
                        <a:hueMod val="80000"/>
                      </a:schemeClr>
                    </a:gs>
                    <a:gs pos="100000">
                      <a:schemeClr val="accent1">
                        <a:alpha val="100000"/>
                        <a:alpha val="100000"/>
                      </a:schemeClr>
                    </a:gs>
                  </a:gsLst>
                  <a:lin ang="2700000" scaled="0"/>
                </a:gradFill>
                <a:effectLst/>
                <a:sym typeface="+mn-ea"/>
              </a:rPr>
              <a:t>Yoki:</a:t>
            </a:r>
          </a:p>
        </p:txBody>
      </p:sp>
      <p:sp>
        <p:nvSpPr>
          <p:cNvPr id="3" name="Content Placeholder 2"/>
          <p:cNvSpPr>
            <a:spLocks noGrp="1"/>
          </p:cNvSpPr>
          <p:nvPr>
            <p:ph idx="1"/>
          </p:nvPr>
        </p:nvSpPr>
        <p:spPr>
          <a:xfrm>
            <a:off x="609600" y="1163320"/>
            <a:ext cx="10114280" cy="4964430"/>
          </a:xfrm>
        </p:spPr>
        <p:txBody>
          <a:bodyPr/>
          <a:lstStyle/>
          <a:p>
            <a:pPr marL="0" indent="0">
              <a:buNone/>
            </a:pPr>
            <a:endParaRPr lang="en-US" sz="2400">
              <a:ln w="15875"/>
              <a:solidFill>
                <a:schemeClr val="tx1"/>
              </a:solidFill>
              <a:effectLst/>
            </a:endParaRPr>
          </a:p>
          <a:p>
            <a:pPr marL="0" indent="0">
              <a:buNone/>
            </a:pPr>
            <a:r>
              <a:rPr lang="en-US" sz="2400">
                <a:ln w="15875"/>
                <a:solidFill>
                  <a:schemeClr val="tx1"/>
                </a:solidFill>
                <a:effectLst/>
              </a:rPr>
              <a:t>“− ...Как ни кроши, а мой родной сын − капитан и командир батареи, это не шутка!”</a:t>
            </a:r>
          </a:p>
          <a:p>
            <a:pPr marL="0" indent="0">
              <a:buNone/>
            </a:pPr>
            <a:r>
              <a:rPr lang="en-US" sz="2400">
                <a:ln w="15875"/>
                <a:solidFill>
                  <a:schemeClr val="tx1"/>
                </a:solidFill>
                <a:effectLst/>
              </a:rPr>
              <a:t>“−...Nima desang, de, o‘z pushti kamarimdan bo‘lgan o‘g‘lim − kapitan, batareya komandiri, bu hazil gap emas”.</a:t>
            </a:r>
          </a:p>
          <a:p>
            <a:pPr marL="0" indent="457200">
              <a:buNone/>
            </a:pPr>
            <a:r>
              <a:rPr lang="en-US" sz="2400">
                <a:ln w="15875"/>
                <a:solidFill>
                  <a:schemeClr val="tx1"/>
                </a:solidFill>
                <a:effectLst/>
              </a:rPr>
              <a:t>“Родной сын” birikmasidagi “родной” so‘zini o‘zbek tiliga xuddi shunday so‘z bilan berib bo‘lmaydi. Shuning uchun tarjimon bu so‘zning o‘rniga pushti kamarimdan bo‘lgan so‘zlarini qo‘shib tarjima qilgan, ammo bu bilan originalga xilof yetmagan, aksincha, u sodda va tushunarli bo‘lib chiqqan. </a:t>
            </a:r>
          </a:p>
          <a:p>
            <a:pPr marL="0" indent="457200">
              <a:buNone/>
            </a:pPr>
            <a:r>
              <a:rPr lang="en-US" sz="2400">
                <a:ln w="15875"/>
                <a:solidFill>
                  <a:schemeClr val="tx1"/>
                </a:solidFill>
                <a:effectLst/>
              </a:rPr>
              <a:t>“Это не шутка” iborasini “bu hazil gap emas” deb tarjima qilganda ham “gap”ning qo‘shilishi interpretatsiyadir.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975" y="762000"/>
            <a:ext cx="3352165" cy="5054600"/>
          </a:xfrm>
        </p:spPr>
        <p:txBody>
          <a:bodyPr/>
          <a:lstStyle/>
          <a:p>
            <a:r>
              <a:rPr lang="en-US" sz="2000"/>
              <a:t>    </a:t>
            </a:r>
            <a:r>
              <a:rPr lang="en-US" sz="2000">
                <a:ln w="15875"/>
                <a:gradFill>
                  <a:gsLst>
                    <a:gs pos="0">
                      <a:schemeClr val="accent1">
                        <a:hueMod val="80000"/>
                      </a:schemeClr>
                    </a:gs>
                    <a:gs pos="100000">
                      <a:schemeClr val="accent1">
                        <a:alpha val="100000"/>
                        <a:alpha val="100000"/>
                      </a:schemeClr>
                    </a:gs>
                  </a:gsLst>
                  <a:lin ang="2700000" scaled="0"/>
                </a:gradFill>
                <a:effectLst/>
              </a:rPr>
              <a:t> </a:t>
            </a:r>
            <a:r>
              <a:rPr lang="en-US" sz="2200">
                <a:ln w="15875"/>
                <a:gradFill>
                  <a:gsLst>
                    <a:gs pos="0">
                      <a:schemeClr val="accent1">
                        <a:hueMod val="80000"/>
                      </a:schemeClr>
                    </a:gs>
                    <a:gs pos="100000">
                      <a:schemeClr val="accent1">
                        <a:alpha val="100000"/>
                        <a:alpha val="100000"/>
                      </a:schemeClr>
                    </a:gs>
                  </a:gsLst>
                  <a:lin ang="2700000" scaled="0"/>
                </a:gradFill>
                <a:effectLst/>
              </a:rPr>
              <a:t>Agarda asl nusxa muallifi voqelikni badiiy talqin qilsa, tarjimon asliyatni boshqa til vositalari yordamida qayta talqin qilishi kerak. </a:t>
            </a:r>
            <a:br>
              <a:rPr lang="en-US" sz="2200">
                <a:ln w="15875"/>
                <a:gradFill>
                  <a:gsLst>
                    <a:gs pos="0">
                      <a:schemeClr val="accent1">
                        <a:hueMod val="80000"/>
                      </a:schemeClr>
                    </a:gs>
                    <a:gs pos="100000">
                      <a:schemeClr val="accent1">
                        <a:alpha val="100000"/>
                        <a:alpha val="100000"/>
                      </a:schemeClr>
                    </a:gs>
                  </a:gsLst>
                  <a:lin ang="2700000" scaled="0"/>
                </a:gradFill>
                <a:effectLst/>
              </a:rPr>
            </a:br>
            <a:r>
              <a:rPr lang="en-US" sz="2200">
                <a:ln w="15875"/>
                <a:gradFill>
                  <a:gsLst>
                    <a:gs pos="0">
                      <a:schemeClr val="accent1">
                        <a:hueMod val="80000"/>
                      </a:schemeClr>
                    </a:gs>
                    <a:gs pos="100000">
                      <a:schemeClr val="accent1">
                        <a:alpha val="100000"/>
                        <a:alpha val="100000"/>
                      </a:schemeClr>
                    </a:gs>
                  </a:gsLst>
                  <a:lin ang="2700000" scaled="0"/>
                </a:gradFill>
                <a:effectLst/>
              </a:rPr>
              <a:t>     Aslida hayotda har bir jarayon qabul qilish va talqin etish tarzida kechadi. </a:t>
            </a:r>
          </a:p>
        </p:txBody>
      </p:sp>
      <p:pic>
        <p:nvPicPr>
          <p:cNvPr id="4" name="Content Placeholder 3" descr="translator-v-interpreter-alt-e1643337507198"/>
          <p:cNvPicPr>
            <a:picLocks noGrp="1" noChangeAspect="1"/>
          </p:cNvPicPr>
          <p:nvPr>
            <p:ph idx="1"/>
          </p:nvPr>
        </p:nvPicPr>
        <p:blipFill>
          <a:blip r:embed="rId2"/>
          <a:stretch>
            <a:fillRect/>
          </a:stretch>
        </p:blipFill>
        <p:spPr>
          <a:xfrm>
            <a:off x="3532505" y="761365"/>
            <a:ext cx="6964045" cy="505523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90500"/>
            <a:ext cx="10972800" cy="861695"/>
          </a:xfrm>
        </p:spPr>
        <p:txBody>
          <a:bodyPr/>
          <a:lstStyle/>
          <a:p>
            <a:pPr algn="ctr"/>
            <a:r>
              <a:rPr lang="en-US">
                <a:ln w="15875"/>
                <a:gradFill>
                  <a:gsLst>
                    <a:gs pos="0">
                      <a:schemeClr val="accent1">
                        <a:lumOff val="-19999"/>
                        <a:satOff val="20000"/>
                        <a:lumOff val="-19999"/>
                      </a:schemeClr>
                    </a:gs>
                    <a:gs pos="100000">
                      <a:schemeClr val="accent1">
                        <a:lumOff val="15000"/>
                        <a:satOff val="-14999"/>
                        <a:lumOff val="15000"/>
                      </a:schemeClr>
                    </a:gs>
                  </a:gsLst>
                  <a:lin ang="0" scaled="0"/>
                </a:gradFill>
                <a:effectLst/>
              </a:rPr>
              <a:t>Tarjimonning interpretatsiyaviy mavqei</a:t>
            </a:r>
          </a:p>
        </p:txBody>
      </p:sp>
      <p:sp>
        <p:nvSpPr>
          <p:cNvPr id="3" name="Content Placeholder 2"/>
          <p:cNvSpPr>
            <a:spLocks noGrp="1"/>
          </p:cNvSpPr>
          <p:nvPr>
            <p:ph idx="1"/>
          </p:nvPr>
        </p:nvSpPr>
        <p:spPr>
          <a:xfrm>
            <a:off x="332105" y="1174750"/>
            <a:ext cx="10293985" cy="4953000"/>
          </a:xfrm>
        </p:spPr>
        <p:txBody>
          <a:bodyPr/>
          <a:lstStyle/>
          <a:p>
            <a:pPr marL="0" indent="457200">
              <a:buNone/>
            </a:pPr>
            <a:r>
              <a:rPr lang="en-US" sz="2400"/>
              <a:t>Ma’lumki, tarjimadan maqsad bir tilda yaratilgan asarni butun ma’no qirralari va badiiy jozibasi bilan boshqa tilda qayta yaratishdan iborat: “Tarjima jarayonida bir tilning materiali o‘rnini boshqa tilning materiali egallaydi, binobarin, tilga aloqador barcha vositalari tarjimonning o‘zi, o‘z ona tilida, yangidan yaratadi; shunday qilib, til jabhasida tarjima − chinakam original ijod demakdir.</a:t>
            </a:r>
          </a:p>
          <a:p>
            <a:pPr marL="0" indent="457200">
              <a:buNone/>
            </a:pPr>
            <a:r>
              <a:rPr lang="en-US" sz="2400"/>
              <a:t>Lekin tarjimonning butun ijodkorligi til sohasida bo‘ladi. U yangi asar yaratmaydi, balki bir tilda yaratilgan asarni ikkinchi til vositalari bilan asliga muvofiq qayta yaratadi. </a:t>
            </a:r>
          </a:p>
          <a:p>
            <a:pPr marL="0" indent="457200">
              <a:buNone/>
            </a:pPr>
            <a:r>
              <a:rPr lang="en-US" sz="2400"/>
              <a:t>Bunda uning har ikki tilni, har ikki xalq adabiyotini qanchalik bilishi, asliyatni qanchalik tushunishi va talqin qilishi, iste’dodi, salohiyati, so‘z boyligi va undan foydalanish mahorati muhim ahamiyat kasb etadi.</a:t>
            </a: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90204" pitchFamily="34" charset="0"/>
            <a:ea typeface="SimSun"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90204" pitchFamily="34" charset="0"/>
            <a:ea typeface="SimSun"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925</Words>
  <Application>Microsoft Macintosh PowerPoint</Application>
  <PresentationFormat>Широкоэкранный</PresentationFormat>
  <Paragraphs>39</Paragraphs>
  <Slides>13</Slides>
  <Notes>0</Notes>
  <HiddenSlides>0</HiddenSlides>
  <MMClips>0</MMClips>
  <ScaleCrop>false</ScaleCrop>
  <HeadingPairs>
    <vt:vector size="6" baseType="variant">
      <vt:variant>
        <vt:lpstr>Использованные шрифты</vt:lpstr>
      </vt:variant>
      <vt:variant>
        <vt:i4>1</vt:i4>
      </vt:variant>
      <vt:variant>
        <vt:lpstr>Тема</vt:lpstr>
      </vt:variant>
      <vt:variant>
        <vt:i4>1</vt:i4>
      </vt:variant>
      <vt:variant>
        <vt:lpstr>Заголовки слайдов</vt:lpstr>
      </vt:variant>
      <vt:variant>
        <vt:i4>13</vt:i4>
      </vt:variant>
    </vt:vector>
  </HeadingPairs>
  <TitlesOfParts>
    <vt:vector size="15" baseType="lpstr">
      <vt:lpstr>Arial</vt:lpstr>
      <vt:lpstr>Blue Waves</vt:lpstr>
      <vt:lpstr>  TARJIMA VA INTERPRETATSIYA  </vt:lpstr>
      <vt:lpstr>Презентация PowerPoint</vt:lpstr>
      <vt:lpstr>Tarjima va interpretatsiya</vt:lpstr>
      <vt:lpstr>Interpretatsiya haqida tushuncha</vt:lpstr>
      <vt:lpstr> Boshqa tildagi ayrim so‘z va iboralar, jumlalar agar o‘ziday olinadigan bo‘lsa, bunday tarjimadan hech qanday ma’no chiqmaydi. Bunday hollarda asliyatda bo‘lmagan ayrim so‘zlar tarjimada “qo‘shiladi”. Aslida esa “qo‘shilgan” narsaning o‘rni shaklan asliyatda bo‘lmasa ham, mazmunan biz uni bor deb bilamiz.</vt:lpstr>
      <vt:lpstr>Misollar:</vt:lpstr>
      <vt:lpstr>Yoki:</vt:lpstr>
      <vt:lpstr>     Agarda asl nusxa muallifi voqelikni badiiy talqin qilsa, tarjimon asliyatni boshqa til vositalari yordamida qayta talqin qilishi kerak.       Aslida hayotda har bir jarayon qabul qilish va talqin etish tarzida kechadi. </vt:lpstr>
      <vt:lpstr>Tarjimonning interpretatsiyaviy mavqei</vt:lpstr>
      <vt:lpstr> Tarjimon voqelikni asarda ko‘rsatilgani darajasida  bilsagina badiiy chin, haqqoniy tarjima yarata oladi.</vt:lpstr>
      <vt:lpstr>Презентация PowerPoint</vt:lpstr>
      <vt:lpstr>Презентация PowerPoint</vt:lpstr>
      <vt:lpstr>E’tiboringiz uchun rahmat!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TOSHKENT DAVLAT SHARQSHUNOSLIK UNIVERSITETI</dc:title>
  <dc:creator>mendoos</dc:creator>
  <cp:lastModifiedBy>Microsoft Office User</cp:lastModifiedBy>
  <cp:revision>2</cp:revision>
  <dcterms:created xsi:type="dcterms:W3CDTF">2024-12-01T18:04:07Z</dcterms:created>
  <dcterms:modified xsi:type="dcterms:W3CDTF">2025-02-11T10:42:23Z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0CF3FAC48C7F2C9A368F4C6731DECAD6_41</vt:lpwstr>
  </property>
  <property fmtid="{D5CDD505-2E9C-101B-9397-08002B2CF9AE}" pid="3" name="KSOProductBuildVer">
    <vt:lpwstr>1033-6.10.2.8397</vt:lpwstr>
  </property>
</Properties>
</file>