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8288000" cy="10287000"/>
  <p:notesSz cx="6858000" cy="9144000"/>
  <p:embeddedFontLst>
    <p:embeddedFont>
      <p:font typeface="Crimson Roman" panose="020B0604020202020204" charset="0"/>
      <p:regular r:id="rId10"/>
    </p:embeddedFont>
    <p:embeddedFont>
      <p:font typeface="Open Sans Bold" panose="020B0604020202020204" charset="0"/>
      <p:regular r:id="rId11"/>
    </p:embeddedFont>
    <p:embeddedFont>
      <p:font typeface="Open San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0308" y="2042962"/>
            <a:ext cx="13487385" cy="581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25"/>
              </a:lnSpc>
            </a:pPr>
            <a:r>
              <a:rPr lang="en-US" sz="10825">
                <a:solidFill>
                  <a:srgbClr val="D49E26"/>
                </a:solidFill>
                <a:latin typeface="Crimson Roman"/>
                <a:ea typeface="Crimson Roman"/>
                <a:cs typeface="Crimson Roman"/>
                <a:sym typeface="Crimson Roman"/>
              </a:rPr>
              <a:t>“Mutaxassislikning nazariy masalalari”</a:t>
            </a:r>
          </a:p>
          <a:p>
            <a:pPr algn="ctr">
              <a:lnSpc>
                <a:spcPts val="10825"/>
              </a:lnSpc>
            </a:pPr>
            <a:r>
              <a:rPr lang="en-US" sz="10825">
                <a:solidFill>
                  <a:srgbClr val="D49E26"/>
                </a:solidFill>
                <a:latin typeface="Crimson Roman"/>
                <a:ea typeface="Crimson Roman"/>
                <a:cs typeface="Crimson Roman"/>
                <a:sym typeface="Crimson Roman"/>
              </a:rPr>
              <a:t>fanining predmeti, maqsadi va vazifalari</a:t>
            </a:r>
          </a:p>
        </p:txBody>
      </p:sp>
      <p:sp>
        <p:nvSpPr>
          <p:cNvPr id="3" name="Freeform 3"/>
          <p:cNvSpPr/>
          <p:nvPr/>
        </p:nvSpPr>
        <p:spPr>
          <a:xfrm rot="-5400000">
            <a:off x="13337941" y="5086872"/>
            <a:ext cx="7284632" cy="5946909"/>
          </a:xfrm>
          <a:custGeom>
            <a:avLst/>
            <a:gdLst/>
            <a:ahLst/>
            <a:cxnLst/>
            <a:rect l="l" t="t" r="r" b="b"/>
            <a:pathLst>
              <a:path w="7284632" h="5946909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-2966719" y="-1029396"/>
            <a:ext cx="8536036" cy="6968510"/>
          </a:xfrm>
          <a:custGeom>
            <a:avLst/>
            <a:gdLst/>
            <a:ahLst/>
            <a:cxnLst/>
            <a:rect l="l" t="t" r="r" b="b"/>
            <a:pathLst>
              <a:path w="8536036" h="6968510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495484">
            <a:off x="-1952676" y="5701556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700908">
            <a:off x="13301167" y="26109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7460" y="7741862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518549" y="-2545138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5" y="0"/>
                </a:lnTo>
                <a:lnTo>
                  <a:pt x="6235305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700908">
            <a:off x="13422610" y="-494605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6495484">
            <a:off x="-2082073" y="8643738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166548" y="1207249"/>
            <a:ext cx="395490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Kirish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97017" y="3619817"/>
            <a:ext cx="14984403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Mutaxassislikning nazariy masalalari – bu ma'lum soha bo'yicha ilmiy va nazariy bilimlarni o'rganish va chuqur tahlil qilish fanidir.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Tarjimashunoslik – bu tarjima jarayoni, uning nazariyasi, usullari va amaliy qo‘llanilishi bilan shug‘ullanadigan fan. Ushbu fan tarjimaning lingvistik, madaniy va kognitiv jihatlarini o‘rganadi.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01554" y="-3213685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495484">
            <a:off x="-1962992" y="-1880488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647539" y="1189847"/>
            <a:ext cx="699292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Fanning predmeti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7958" y="3635484"/>
            <a:ext cx="15341342" cy="377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8"/>
              </a:lnSpc>
            </a:pPr>
            <a:r>
              <a:rPr lang="en-US" sz="35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•Tarjimashunoslik fanining predmeti quyidagilarni o‘z ichiga oladi:</a:t>
            </a:r>
          </a:p>
          <a:p>
            <a:pPr algn="l">
              <a:lnSpc>
                <a:spcPts val="5008"/>
              </a:lnSpc>
            </a:pPr>
            <a:r>
              <a:rPr lang="en-US" sz="35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•Tarjima nazariyalari va metodologiyasi</a:t>
            </a:r>
          </a:p>
          <a:p>
            <a:pPr algn="l">
              <a:lnSpc>
                <a:spcPts val="5008"/>
              </a:lnSpc>
            </a:pPr>
            <a:r>
              <a:rPr lang="en-US" sz="35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•Lingvistik va madaniy aspektlar</a:t>
            </a:r>
          </a:p>
          <a:p>
            <a:pPr algn="l">
              <a:lnSpc>
                <a:spcPts val="5008"/>
              </a:lnSpc>
            </a:pPr>
            <a:r>
              <a:rPr lang="en-US" sz="35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Tarjima jarayoni va uning bosqichlari</a:t>
            </a:r>
          </a:p>
          <a:p>
            <a:pPr algn="l">
              <a:lnSpc>
                <a:spcPts val="5008"/>
              </a:lnSpc>
            </a:pPr>
            <a:r>
              <a:rPr lang="en-US" sz="357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•Mashinaviy tarjima va sun’iy intellekt</a:t>
            </a:r>
          </a:p>
          <a:p>
            <a:pPr algn="l">
              <a:lnSpc>
                <a:spcPts val="5008"/>
              </a:lnSpc>
            </a:pPr>
            <a:endParaRPr lang="en-US" sz="357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4897210" y="-933172"/>
            <a:ext cx="4408980" cy="3599331"/>
          </a:xfrm>
          <a:custGeom>
            <a:avLst/>
            <a:gdLst/>
            <a:ahLst/>
            <a:cxnLst/>
            <a:rect l="l" t="t" r="r" b="b"/>
            <a:pathLst>
              <a:path w="4408980" h="3599331">
                <a:moveTo>
                  <a:pt x="0" y="0"/>
                </a:moveTo>
                <a:lnTo>
                  <a:pt x="4408979" y="0"/>
                </a:lnTo>
                <a:lnTo>
                  <a:pt x="4408979" y="3599330"/>
                </a:lnTo>
                <a:lnTo>
                  <a:pt x="0" y="3599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700908">
            <a:off x="12732497" y="-624001"/>
            <a:ext cx="7358179" cy="1913126"/>
          </a:xfrm>
          <a:custGeom>
            <a:avLst/>
            <a:gdLst/>
            <a:ahLst/>
            <a:cxnLst/>
            <a:rect l="l" t="t" r="r" b="b"/>
            <a:pathLst>
              <a:path w="7358179" h="1913126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68688" y="3637777"/>
            <a:ext cx="14255703" cy="368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•Ushbu fan maqsadi quyidagilardan iborat: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•Talabalarga tarjima jarayoni va uning nazariy asoslarini o‘rgatish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•Tarjimashunoslikda ilmiy tahlil qobiliyatini rivojlantirish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•Lingvistik, madaniy va kontekstual tafovutlarni tushuntirish</a:t>
            </a:r>
          </a:p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•Tarjima sifatini baholash metodlarini ishlab chiqish</a:t>
            </a:r>
          </a:p>
          <a:p>
            <a:pPr algn="l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6287" y="1382456"/>
            <a:ext cx="756050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Fanning maqsadi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872727" y="8013183"/>
            <a:ext cx="5570599" cy="4547634"/>
          </a:xfrm>
          <a:custGeom>
            <a:avLst/>
            <a:gdLst/>
            <a:ahLst/>
            <a:cxnLst/>
            <a:rect l="l" t="t" r="r" b="b"/>
            <a:pathLst>
              <a:path w="5570599" h="4547634">
                <a:moveTo>
                  <a:pt x="5570599" y="0"/>
                </a:moveTo>
                <a:lnTo>
                  <a:pt x="0" y="0"/>
                </a:lnTo>
                <a:lnTo>
                  <a:pt x="0" y="4547634"/>
                </a:lnTo>
                <a:lnTo>
                  <a:pt x="5570599" y="4547634"/>
                </a:lnTo>
                <a:lnTo>
                  <a:pt x="5570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700908">
            <a:off x="14460031" y="7285373"/>
            <a:ext cx="5598538" cy="1455620"/>
          </a:xfrm>
          <a:custGeom>
            <a:avLst/>
            <a:gdLst/>
            <a:ahLst/>
            <a:cxnLst/>
            <a:rect l="l" t="t" r="r" b="b"/>
            <a:pathLst>
              <a:path w="5598538" h="1455620">
                <a:moveTo>
                  <a:pt x="0" y="0"/>
                </a:moveTo>
                <a:lnTo>
                  <a:pt x="5598538" y="0"/>
                </a:lnTo>
                <a:lnTo>
                  <a:pt x="5598538" y="1455620"/>
                </a:lnTo>
                <a:lnTo>
                  <a:pt x="0" y="14556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32627" y="3570723"/>
            <a:ext cx="13422746" cy="444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•Tarjima quyidagi asosiy turlarga bo‘linadi: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Yozma tarjima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Og‘zaki tarjima (sinxron va ketma-ket tarjima)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Texnik, ilmiy va huquqiy tarjima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Adabiy tarjima</a:t>
            </a:r>
          </a:p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Mashinaviy tarjima va neyrotarjima</a:t>
            </a:r>
          </a:p>
          <a:p>
            <a:pPr algn="l">
              <a:lnSpc>
                <a:spcPts val="5039"/>
              </a:lnSpc>
            </a:pPr>
            <a:endParaRPr lang="en-US" sz="35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5370" y="1590384"/>
            <a:ext cx="711726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Tarjima turlari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7460" y="7837112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518549" y="-2640388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5" y="0"/>
                </a:lnTo>
                <a:lnTo>
                  <a:pt x="6235305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-2045366" y="10111921"/>
            <a:ext cx="6148131" cy="1598514"/>
          </a:xfrm>
          <a:custGeom>
            <a:avLst/>
            <a:gdLst/>
            <a:ahLst/>
            <a:cxnLst/>
            <a:rect l="l" t="t" r="r" b="b"/>
            <a:pathLst>
              <a:path w="6148131" h="1598514">
                <a:moveTo>
                  <a:pt x="0" y="0"/>
                </a:moveTo>
                <a:lnTo>
                  <a:pt x="6148132" y="0"/>
                </a:lnTo>
                <a:lnTo>
                  <a:pt x="6148132" y="1598514"/>
                </a:lnTo>
                <a:lnTo>
                  <a:pt x="0" y="1598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4185234" y="-1423435"/>
            <a:ext cx="6148131" cy="1598514"/>
          </a:xfrm>
          <a:custGeom>
            <a:avLst/>
            <a:gdLst/>
            <a:ahLst/>
            <a:cxnLst/>
            <a:rect l="l" t="t" r="r" b="b"/>
            <a:pathLst>
              <a:path w="6148131" h="1598514">
                <a:moveTo>
                  <a:pt x="0" y="0"/>
                </a:moveTo>
                <a:lnTo>
                  <a:pt x="6148132" y="0"/>
                </a:lnTo>
                <a:lnTo>
                  <a:pt x="6148132" y="1598514"/>
                </a:lnTo>
                <a:lnTo>
                  <a:pt x="0" y="15985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27957" y="2719705"/>
            <a:ext cx="14632086" cy="5887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endParaRPr/>
          </a:p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•Tarjima jarayonini tushuntirish uchun quyidagi asosiy nazariyalar mavjud:</a:t>
            </a:r>
          </a:p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Ekvivalensiya nazariyasi</a:t>
            </a:r>
          </a:p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Dinamik va formal tarjima</a:t>
            </a:r>
          </a:p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Skopos nazariyasi</a:t>
            </a:r>
          </a:p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Kognitiv yondashuv</a:t>
            </a:r>
          </a:p>
          <a:p>
            <a:pPr algn="l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Funksional lingvistika asosidagi tarjima</a:t>
            </a:r>
          </a:p>
          <a:p>
            <a:pPr algn="l">
              <a:lnSpc>
                <a:spcPts val="5179"/>
              </a:lnSpc>
            </a:pPr>
            <a:endParaRPr lang="en-US" sz="36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04448" y="1562793"/>
            <a:ext cx="927910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Tarjima nazariyalari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7460" y="7837112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518549" y="-2640388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5" y="0"/>
                </a:lnTo>
                <a:lnTo>
                  <a:pt x="6235305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-2045366" y="10111921"/>
            <a:ext cx="6148131" cy="1598514"/>
          </a:xfrm>
          <a:custGeom>
            <a:avLst/>
            <a:gdLst/>
            <a:ahLst/>
            <a:cxnLst/>
            <a:rect l="l" t="t" r="r" b="b"/>
            <a:pathLst>
              <a:path w="6148131" h="1598514">
                <a:moveTo>
                  <a:pt x="0" y="0"/>
                </a:moveTo>
                <a:lnTo>
                  <a:pt x="6148132" y="0"/>
                </a:lnTo>
                <a:lnTo>
                  <a:pt x="6148132" y="1598514"/>
                </a:lnTo>
                <a:lnTo>
                  <a:pt x="0" y="1598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4185234" y="-1423435"/>
            <a:ext cx="6148131" cy="1598514"/>
          </a:xfrm>
          <a:custGeom>
            <a:avLst/>
            <a:gdLst/>
            <a:ahLst/>
            <a:cxnLst/>
            <a:rect l="l" t="t" r="r" b="b"/>
            <a:pathLst>
              <a:path w="6148131" h="1598514">
                <a:moveTo>
                  <a:pt x="0" y="0"/>
                </a:moveTo>
                <a:lnTo>
                  <a:pt x="6148132" y="0"/>
                </a:lnTo>
                <a:lnTo>
                  <a:pt x="6148132" y="1598514"/>
                </a:lnTo>
                <a:lnTo>
                  <a:pt x="0" y="15985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96337" y="3162300"/>
            <a:ext cx="14632086" cy="5103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</a:pPr>
            <a:endParaRPr dirty="0"/>
          </a:p>
          <a:p>
            <a:pPr>
              <a:lnSpc>
                <a:spcPts val="4899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Tarjima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sohasida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quyidagi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muammolar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mavjud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>
              <a:lnSpc>
                <a:spcPts val="4899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Tarjima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jarayonidagi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lingvistik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tafovutlar</a:t>
            </a:r>
            <a:endParaRPr lang="en-US" sz="4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4899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Madaniy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kontekstning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tarjimaga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ta’siri</a:t>
            </a:r>
            <a:endParaRPr lang="en-US" sz="4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4899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Tarjimada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neytralizatsiya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transformatsiyalar</a:t>
            </a:r>
            <a:endParaRPr lang="en-US" sz="4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4899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Avtomatik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tarjimaning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inson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tarjimasiga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ta’siri</a:t>
            </a:r>
            <a:endParaRPr lang="en-US" sz="4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4899"/>
              </a:lnSpc>
            </a:pP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•-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Tarjima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sifati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nazorati</a:t>
            </a:r>
            <a:r>
              <a:rPr lang="en-US" sz="4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masalalari</a:t>
            </a:r>
            <a:endParaRPr lang="en-US" sz="4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179"/>
              </a:lnSpc>
            </a:pPr>
            <a:endParaRPr lang="en-US" sz="36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66203" y="1218666"/>
            <a:ext cx="11955594" cy="2808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Tarjimashunoslikning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dolzarb</a:t>
            </a:r>
            <a:r>
              <a:rPr lang="en-US" sz="5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muammolari</a:t>
            </a: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1073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7460" y="7837112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518549" y="-2640388"/>
            <a:ext cx="6235304" cy="5090276"/>
          </a:xfrm>
          <a:custGeom>
            <a:avLst/>
            <a:gdLst/>
            <a:ahLst/>
            <a:cxnLst/>
            <a:rect l="l" t="t" r="r" b="b"/>
            <a:pathLst>
              <a:path w="6235304" h="5090276">
                <a:moveTo>
                  <a:pt x="0" y="0"/>
                </a:moveTo>
                <a:lnTo>
                  <a:pt x="6235305" y="0"/>
                </a:lnTo>
                <a:lnTo>
                  <a:pt x="6235305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-2045366" y="10111921"/>
            <a:ext cx="6148131" cy="1598514"/>
          </a:xfrm>
          <a:custGeom>
            <a:avLst/>
            <a:gdLst/>
            <a:ahLst/>
            <a:cxnLst/>
            <a:rect l="l" t="t" r="r" b="b"/>
            <a:pathLst>
              <a:path w="6148131" h="1598514">
                <a:moveTo>
                  <a:pt x="0" y="0"/>
                </a:moveTo>
                <a:lnTo>
                  <a:pt x="6148132" y="0"/>
                </a:lnTo>
                <a:lnTo>
                  <a:pt x="6148132" y="1598514"/>
                </a:lnTo>
                <a:lnTo>
                  <a:pt x="0" y="15985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4185234" y="-1423435"/>
            <a:ext cx="6148131" cy="1598514"/>
          </a:xfrm>
          <a:custGeom>
            <a:avLst/>
            <a:gdLst/>
            <a:ahLst/>
            <a:cxnLst/>
            <a:rect l="l" t="t" r="r" b="b"/>
            <a:pathLst>
              <a:path w="6148131" h="1598514">
                <a:moveTo>
                  <a:pt x="0" y="0"/>
                </a:moveTo>
                <a:lnTo>
                  <a:pt x="6148132" y="0"/>
                </a:lnTo>
                <a:lnTo>
                  <a:pt x="6148132" y="1598514"/>
                </a:lnTo>
                <a:lnTo>
                  <a:pt x="0" y="15985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51799" y="3319780"/>
            <a:ext cx="14984403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•Tarjimashunoslik tarjima jarayonini o‘rganadigan muhim fandir. Zamonaviy tarjima texnologiyalarining rivojlanishi tarjima sifatini oshirishga yordam beradi. Kelajakda tarjimashunoslik yangi innovatsion yondashuvlar bilan yanada rivojlanishi kutilmoqda.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04020" y="1562793"/>
            <a:ext cx="4679960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Xulosa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264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Crimson Roman</vt:lpstr>
      <vt:lpstr>Arial</vt:lpstr>
      <vt:lpstr>Open Sans Bold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Mutaxassislikning nazariy masalalari Fanining predmeti, maqsadi va vazifalari</dc:title>
  <cp:lastModifiedBy>Пользователь</cp:lastModifiedBy>
  <cp:revision>2</cp:revision>
  <dcterms:created xsi:type="dcterms:W3CDTF">2006-08-16T00:00:00Z</dcterms:created>
  <dcterms:modified xsi:type="dcterms:W3CDTF">2025-02-12T15:53:49Z</dcterms:modified>
  <dc:identifier>DAGe4Vv7OTA</dc:identifier>
</cp:coreProperties>
</file>